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25ead19e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225ead19e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225ead19e_2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25ead19e_6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8225ead19e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8225ead19e_6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225ead19e_6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8225ead19e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225ead19e_6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225ead19e_6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8225ead19e_6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225ead19e_6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225ead19e_6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225ead19e_6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225ead19e_6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225ead19e_6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8225ead19e_6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225ead19e_6_1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225ead19e_6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8225ead19e_6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8225ead19e_6_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225ead19e_6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8225ead19e_6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225ead19e_6_2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225ead19e_6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8225ead19e_6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225ead19e_6_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225ead19e_6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8225ead19e_6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8225ead19e_6_2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225ead19e_6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8225ead19e_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225ead19e_6_2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25ead19e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8225ead19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225ead19e_2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225ead19e_6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8225ead19e_6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8225ead19e_6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25ead19e_6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8225ead19e_6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8225ead19e_6_2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225ead19e_6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8225ead19e_6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8225ead19e_6_2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225ead19e_6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8225ead19e_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8225ead19e_6_3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225ead19e_2_8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8225ead19e_2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8225ead19e_2_8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25ead19e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8225ead19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225ead19e_2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25ead19e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8225ead19e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225ead19e_6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225ead19e_6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225ead19e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8225ead19e_6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225ead19e_6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225ead19e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225ead19e_6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225ead19e_6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225ead19e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225ead19e_6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225ead19e_6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8225ead19e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8225ead19e_6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225ead19e_6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8225ead19e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225ead19e_6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标题和内容">
  <p:cSld name="1_标题和内容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>
  <p:cSld name="标题和内容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21636" y="555120"/>
            <a:ext cx="8623953" cy="22253"/>
          </a:xfrm>
          <a:custGeom>
            <a:rect b="b" l="l" r="r" t="t"/>
            <a:pathLst>
              <a:path extrusionOk="0" h="31282" w="12125327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3500" lIns="67025" spcFirstLastPara="1" rIns="67025" wrap="square" tIns="33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2" y="195486"/>
            <a:ext cx="410536" cy="381886"/>
          </a:xfrm>
          <a:custGeom>
            <a:rect b="b" l="l" r="r" t="t"/>
            <a:pathLst>
              <a:path extrusionOk="0" h="536832" w="577217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77A9D3"/>
          </a:solidFill>
          <a:ln>
            <a:noFill/>
          </a:ln>
        </p:spPr>
        <p:txBody>
          <a:bodyPr anchorCtr="0" anchor="ctr" bIns="33500" lIns="67025" spcFirstLastPara="1" rIns="67025" wrap="square" tIns="33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EC2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标题和内容">
  <p:cSld name="2_标题和内容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2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垂直排列标题与文本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2634"/>
            <a:ext cx="9145588" cy="513982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1588" y="2634"/>
            <a:ext cx="9145588" cy="5145088"/>
          </a:xfrm>
          <a:prstGeom prst="rect">
            <a:avLst/>
          </a:prstGeom>
          <a:gradFill>
            <a:gsLst>
              <a:gs pos="0">
                <a:srgbClr val="FFFFFF">
                  <a:alpha val="54901"/>
                </a:srgbClr>
              </a:gs>
              <a:gs pos="71000">
                <a:srgbClr val="F2F2F2">
                  <a:alpha val="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979696" y="2187948"/>
            <a:ext cx="518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如何转病苦为道用</a:t>
            </a:r>
            <a:endParaRPr b="0" i="0" sz="45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2" name="Google Shape;132;p27"/>
          <p:cNvSpPr txBox="1"/>
          <p:nvPr/>
        </p:nvSpPr>
        <p:spPr>
          <a:xfrm>
            <a:off x="2385238" y="2711998"/>
            <a:ext cx="42749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3541409" y="3203423"/>
            <a:ext cx="21066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-200780" y="-6694671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>
            <a:off x="-1620688" y="-6213226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7"/>
          <p:cNvSpPr/>
          <p:nvPr/>
        </p:nvSpPr>
        <p:spPr>
          <a:xfrm>
            <a:off x="-3564904" y="-6213226"/>
            <a:ext cx="9289030" cy="7488832"/>
          </a:xfrm>
          <a:prstGeom prst="ellipse">
            <a:avLst/>
          </a:prstGeom>
          <a:solidFill>
            <a:schemeClr val="accent1">
              <a:alpha val="3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-2340767" y="-621322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2699792" y="4542388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3282122" y="4083918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1331640" y="4227934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4932040" y="3964589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00" y="147800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1496700" y="1466650"/>
            <a:ext cx="5864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思维：</a:t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1589300" y="1981750"/>
            <a:ext cx="70287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如果我们不希求解脱，则在未来的生生世世当中，还会出现很多这样的痛苦。以前我没有想过，也不知道这些道理，现在通过佛的教诲知道了这些道理以后，就一定要珍惜每一次机会，把常人畏惧、回避、讨厌的病痛转为道用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虽然这次生病对我而言是很大的痛苦，但观待地狱众生以及畜生的痛苦，或者是人间很强大的痛苦而言，实在是微不足道的。如果我现在不修行，以后肯定还要面对很多类似的痛苦。假如今天我连这么一点儿小病的痛苦都不能接受，一旦我堕入地狱、旁生、饿鬼道，又将如何去面对这些痛苦呢？所以，我这次一定要为彻底脱离病痛而努力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7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7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1496700" y="1388300"/>
            <a:ext cx="5864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思维：</a:t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578125" y="2135463"/>
            <a:ext cx="70287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对我而言，这次生病是个很好的机会，因为释迦牟尼佛传了法，佛法还在人间，我又幸运地遇到了这样的佛法。如果这次我能够恢复健康，我一定要将余生完完全全地投入到彻底解决痛苦的事业当中，我一定要渡越轮回的苦海；如果我因为这次生病而死去，那我就要在心理上作一个准备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8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563900" y="1399100"/>
            <a:ext cx="57303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发愿：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1496700" y="1955450"/>
            <a:ext cx="72108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我要把过去、现在、未来三世所有的身体、财产、善根全部供养诸佛菩萨，然后发愿—</a:t>
            </a:r>
            <a:r>
              <a:rPr lang="en" sz="1600">
                <a:solidFill>
                  <a:schemeClr val="accent1"/>
                </a:solidFill>
              </a:rPr>
              <a:t>即使我这次的病无法治愈，希望以此善根，能使我下一世再遇到这样的机会；不但能遇到这样的机会，而且在下一世不会再像现在这样错过机会，我一定要牢牢抓住机会精进修习菩提道。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在发愿的同时，还要坚定不移地深信，我这个愿力永远都不会空耗，是一定会实现的。因为愿力本身就有这个力量，这个力量永远都不会有什么差错。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3" name="Google Shape;303;p39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1344000" y="1388300"/>
            <a:ext cx="5864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再</a:t>
            </a:r>
            <a:r>
              <a:rPr lang="en" sz="2000">
                <a:solidFill>
                  <a:srgbClr val="3C78D8"/>
                </a:solidFill>
              </a:rPr>
              <a:t>思维：</a:t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1578125" y="1864187"/>
            <a:ext cx="70287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虽然我这次的病无法好转，但在这次生病的过程当中，我懂得了这些道理，所以依靠发愿，我将来还是有机会的。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还有很多其他的众生却因为没有接受过佛的教导，所以不知道这个道理，他们还要在这个轮回中继续无数次地轮转，还要承受无数的病苦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678850" y="3491463"/>
            <a:ext cx="487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再发愿：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1645325" y="4085150"/>
            <a:ext cx="6894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等我的愿力实现以后，我一定要让每一个众生都明白这个道理，然后帮助他们脱离轮回之苦。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1344000" y="1388300"/>
            <a:ext cx="5864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祈祷</a:t>
            </a:r>
            <a:r>
              <a:rPr lang="en" sz="2000">
                <a:solidFill>
                  <a:srgbClr val="3C78D8"/>
                </a:solidFill>
              </a:rPr>
              <a:t>：</a:t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1578125" y="1864175"/>
            <a:ext cx="73533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祈请诸佛菩萨加持我，使我能让所有愚痴众生明白这些道理。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自己身体上受到的痛苦越强烈，度化众生、遣除众生痛苦的决心和愿望就要越强大、越稳固。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1645325" y="3301188"/>
            <a:ext cx="4879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继续</a:t>
            </a:r>
            <a:r>
              <a:rPr lang="en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发愿：</a:t>
            </a:r>
            <a:endParaRPr sz="20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1645325" y="3958650"/>
            <a:ext cx="6894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如果这次生的病能够痊愈，我以后在因果取舍上一定要认真对待。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1127350" y="1466650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病痛转为道用可分为上、中、下三种不同的层次。</a:t>
            </a:r>
            <a:endParaRPr sz="2000">
              <a:solidFill>
                <a:schemeClr val="accent1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78D8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1578125" y="2135484"/>
            <a:ext cx="70287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（1）上等的修法，是通过证悟空性和禅定的能力来转为道用。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（2）中等的修法，是通过修持自他相换等菩提心修法，或者是如幻如梦的修法来转为道用。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（3）下等的修法，</a:t>
            </a:r>
            <a:r>
              <a:rPr lang="en" sz="1600">
                <a:solidFill>
                  <a:schemeClr val="dk2"/>
                </a:solidFill>
              </a:rPr>
              <a:t>就是前面所讲的两个修法。</a:t>
            </a:r>
            <a:r>
              <a:rPr lang="en" sz="1600">
                <a:solidFill>
                  <a:srgbClr val="77A9D3"/>
                </a:solidFill>
              </a:rPr>
              <a:t>为什么是最下等的呢？因为，这是每个普通人都可以做到的，即使是我们这些没有证悟空性、没有很稳定的禅定功夫的人，也可以做到，</a:t>
            </a:r>
            <a:r>
              <a:rPr lang="en" sz="1600">
                <a:solidFill>
                  <a:schemeClr val="dk2"/>
                </a:solidFill>
              </a:rPr>
              <a:t>所以是很基础的病痛转为道用的方法。</a:t>
            </a:r>
            <a:endParaRPr sz="16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9" name="Google Shape;349;p42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2"/>
          <p:cNvSpPr txBox="1"/>
          <p:nvPr/>
        </p:nvSpPr>
        <p:spPr>
          <a:xfrm>
            <a:off x="1176100" y="794650"/>
            <a:ext cx="75243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（三）视病痛为修行顺缘，促进六种波罗蜜多的修习</a:t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071375" y="1466638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该修法可分成六个阶段。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78D8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1331900" y="2135475"/>
            <a:ext cx="27756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1．布施波罗蜜多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2．持戒波罗蜜多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3．忍辱波罗蜜多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4588800" y="2143300"/>
            <a:ext cx="25743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4．精进波罗蜜多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5．禅定波罗蜜多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6．智慧波罗蜜多</a:t>
            </a:r>
            <a:endParaRPr b="1" sz="18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3"/>
          <p:cNvSpPr txBox="1"/>
          <p:nvPr/>
        </p:nvSpPr>
        <p:spPr>
          <a:xfrm>
            <a:off x="1127325" y="884638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1.布</a:t>
            </a:r>
            <a:r>
              <a:rPr lang="en" sz="2000">
                <a:solidFill>
                  <a:schemeClr val="dk2"/>
                </a:solidFill>
              </a:rPr>
              <a:t>施波罗蜜多</a:t>
            </a:r>
            <a:endParaRPr sz="2000">
              <a:solidFill>
                <a:srgbClr val="3C78D8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1358250" y="1399750"/>
            <a:ext cx="73086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思维，我们的身体都是有漏法，从无始以来到现在，已经经历了无数的痛苦，但我们却不知道这一点，仍然执著这个身体。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7A9D3"/>
                </a:solidFill>
              </a:rPr>
              <a:t>在我们的身体上面，根本不存在所谓的“我”，但因为有了无明，于是我们就执著这个身体；由于贪执这个身体，故而就产生了很多烦恼；由这些烦恼，又引起了很多的病痛……从现在起，我再也不执著这个身体了！我要把这个身体布施给魔鬼、非人等等的众生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布施的具体修法，是五加行里的古萨里修法。</a:t>
            </a:r>
            <a:r>
              <a:rPr lang="en" sz="1500">
                <a:solidFill>
                  <a:srgbClr val="77A9D3"/>
                </a:solidFill>
              </a:rPr>
              <a:t>如果能按照古萨里的修法从头到尾修一遍，就可以产生以下功效：第一，可以减轻自己的病痛；第二，可以积累很多的资粮；第三，如果这个人的寿命本身就有障碍的话，通过这个修法，就可以遣除他的寿障。</a:t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44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4"/>
          <p:cNvSpPr txBox="1"/>
          <p:nvPr/>
        </p:nvSpPr>
        <p:spPr>
          <a:xfrm>
            <a:off x="1127325" y="884638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2．持戒波罗蜜多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1358250" y="1399750"/>
            <a:ext cx="73086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思维：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如果没有病痛，我就会生起很多的欲望；为了满足这些欲望，我就会做杀、盗、淫、妄等等的恶业。但是，因为有了这些病痛，我就没有能力去做杀、盗、淫、妄等等的恶业了。</a:t>
            </a:r>
            <a:r>
              <a:rPr lang="en" sz="1600">
                <a:solidFill>
                  <a:schemeClr val="dk2"/>
                </a:solidFill>
              </a:rPr>
              <a:t>所以，依靠疾病还可以护持自己的戒律。</a:t>
            </a:r>
            <a:endParaRPr sz="16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再思维：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这次我不去做杀、盗、淫、妄等恶业，是因为在生病的过程当中没有能力去做，但我不能仅仅满足于此，即使在康复之后，我也一定要严格护持戒律。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5"/>
          <p:cNvSpPr txBox="1"/>
          <p:nvPr/>
        </p:nvSpPr>
        <p:spPr>
          <a:xfrm>
            <a:off x="1127325" y="884638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3．忍辱波罗蜜多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1358250" y="1399750"/>
            <a:ext cx="73086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思维：</a:t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这个病痛不会无因无缘地产生，这是我以往造业的果报，所以我只能忍受这个果报。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发愿：</a:t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但愿以我的这个病痛，能减轻或者消除一切众生的痛苦。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1372478" y="1581750"/>
            <a:ext cx="48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7A9D3"/>
                </a:solidFill>
              </a:rPr>
              <a:t>一</a:t>
            </a:r>
            <a:r>
              <a:rPr lang="en" sz="2800">
                <a:solidFill>
                  <a:srgbClr val="77A9D3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r>
              <a:rPr lang="en" sz="2800">
                <a:solidFill>
                  <a:srgbClr val="77A9D3"/>
                </a:solidFill>
              </a:rPr>
              <a:t>转病苦为道用的重要性</a:t>
            </a:r>
            <a:endParaRPr sz="280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614450" y="2582050"/>
            <a:ext cx="3437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7A9D3"/>
                </a:solidFill>
              </a:rPr>
              <a:t>二.  具体修法</a:t>
            </a:r>
            <a:endParaRPr sz="280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-2411640" y="3958639"/>
            <a:ext cx="178766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-6744651" y="3958639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-6162321" y="3500169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-8112803" y="364418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3502320" y="4515966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27" y="409275"/>
            <a:ext cx="955275" cy="9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6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 txBox="1"/>
          <p:nvPr/>
        </p:nvSpPr>
        <p:spPr>
          <a:xfrm>
            <a:off x="1127325" y="884638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4．精进波罗蜜多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1358250" y="1399750"/>
            <a:ext cx="73086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在生病的过程当中，很精进、很用功地修这些法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2"/>
                </a:solidFill>
              </a:rPr>
              <a:t>并发心：我一定要用功地修！</a:t>
            </a:r>
            <a:endParaRPr sz="1600" u="sng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7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7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7"/>
          <p:cNvSpPr txBox="1"/>
          <p:nvPr/>
        </p:nvSpPr>
        <p:spPr>
          <a:xfrm>
            <a:off x="1176100" y="716763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</a:t>
            </a:r>
            <a:r>
              <a:rPr lang="en" sz="2000">
                <a:solidFill>
                  <a:schemeClr val="dk2"/>
                </a:solidFill>
              </a:rPr>
              <a:t>．</a:t>
            </a:r>
            <a:r>
              <a:rPr lang="en" sz="2000">
                <a:solidFill>
                  <a:schemeClr val="dk2"/>
                </a:solidFill>
              </a:rPr>
              <a:t>禅定</a:t>
            </a:r>
            <a:r>
              <a:rPr lang="en" sz="2000">
                <a:solidFill>
                  <a:schemeClr val="dk2"/>
                </a:solidFill>
              </a:rPr>
              <a:t>波罗蜜多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1403000" y="1466150"/>
            <a:ext cx="74835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无缘的修法：</a:t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就是以病为所缘境，然后去看它的本性，亦即通过观察色蕴、受蕴、想蕴等五蕴的每一个蕴，从而抉择出这一切都是空性。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有缘的修法</a:t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当我们的身体出现比较强烈的病痛感受时，立即对众生发慈悲心。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8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8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8"/>
          <p:cNvSpPr txBox="1"/>
          <p:nvPr/>
        </p:nvSpPr>
        <p:spPr>
          <a:xfrm>
            <a:off x="1176100" y="716763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5．禅定波罗蜜多-有</a:t>
            </a:r>
            <a:r>
              <a:rPr lang="en" sz="2000">
                <a:solidFill>
                  <a:schemeClr val="dk2"/>
                </a:solidFill>
              </a:rPr>
              <a:t>缘的修法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1403000" y="1466150"/>
            <a:ext cx="74835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思维：</a:t>
            </a:r>
            <a:endParaRPr sz="16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在这个世界上，有很多众生都在承受我现在所感受到的这种痛苦，甚至有些生命所承受的痛苦，比我的痛苦还要强烈成千上万倍。我现在遭遇了这么一个小的痛苦，都感到如此苦不堪言，那么，其他众生就一定更痛苦、更悲惨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发愿：</a:t>
            </a:r>
            <a:endParaRPr sz="16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愿这些众生能早日脱离这些痛苦，这就是悲心；愿这些众生能早日重获健康、获得幸福，这就是慈心。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 txBox="1"/>
          <p:nvPr/>
        </p:nvSpPr>
        <p:spPr>
          <a:xfrm>
            <a:off x="1176100" y="716763"/>
            <a:ext cx="6348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6</a:t>
            </a:r>
            <a:r>
              <a:rPr lang="en" sz="2000">
                <a:solidFill>
                  <a:schemeClr val="dk2"/>
                </a:solidFill>
              </a:rPr>
              <a:t>．</a:t>
            </a:r>
            <a:r>
              <a:rPr lang="en" sz="2000">
                <a:solidFill>
                  <a:schemeClr val="dk2"/>
                </a:solidFill>
              </a:rPr>
              <a:t>智慧</a:t>
            </a:r>
            <a:r>
              <a:rPr lang="en" sz="2000">
                <a:solidFill>
                  <a:schemeClr val="dk2"/>
                </a:solidFill>
              </a:rPr>
              <a:t>波罗蜜多</a:t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1403000" y="1387825"/>
            <a:ext cx="74835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智慧是指---</a:t>
            </a:r>
            <a:r>
              <a:rPr lang="en" sz="1600">
                <a:solidFill>
                  <a:schemeClr val="dk2"/>
                </a:solidFill>
              </a:rPr>
              <a:t>就是在生病的时候，能立即意识到要修转病痛为道用的修法。</a:t>
            </a:r>
            <a:endParaRPr sz="1600">
              <a:solidFill>
                <a:schemeClr val="dk2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我们应当证悟三轮的本体空性。什么叫做三轮呢？</a:t>
            </a:r>
            <a:r>
              <a:rPr lang="en" sz="1600" u="sng">
                <a:solidFill>
                  <a:srgbClr val="77A9D3"/>
                </a:solidFill>
              </a:rPr>
              <a:t>生病的人、所生的病以及生病这件事三者，佛教就称之为“三轮”。</a:t>
            </a:r>
            <a:endParaRPr sz="1600" u="sng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在没有证悟的时候，我们还不能直接地感受三轮体空，但也可以通过推理，把病人、所生之病以及生病三者抉择为空性，然后把它们看作如幻如梦之法，就是这样去体会。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如果真正能像前面所说的那样去体会的话，则可以将病痛的感受转化为大乐。什么是大乐呢？就是不但没有感到痛苦，反而觉得十分快乐的感受。</a:t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55CC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0"/>
          <p:cNvSpPr txBox="1"/>
          <p:nvPr/>
        </p:nvSpPr>
        <p:spPr>
          <a:xfrm>
            <a:off x="1801925" y="1872300"/>
            <a:ext cx="63237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7A9D3"/>
                </a:solidFill>
              </a:rPr>
              <a:t>上师主要介绍并着重推荐的，是其中最简单、最下等的修法。这种修法没有什么高标准的要求，我们每一个人都肯定做得到。</a:t>
            </a:r>
            <a:endParaRPr sz="20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50"/>
          <p:cNvSpPr txBox="1"/>
          <p:nvPr/>
        </p:nvSpPr>
        <p:spPr>
          <a:xfrm>
            <a:off x="1734775" y="794300"/>
            <a:ext cx="20034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77A9D3"/>
                </a:solidFill>
                <a:latin typeface="Calibri"/>
                <a:ea typeface="Calibri"/>
                <a:cs typeface="Calibri"/>
                <a:sym typeface="Calibri"/>
              </a:rPr>
              <a:t>总结</a:t>
            </a:r>
            <a:endParaRPr sz="3400">
              <a:solidFill>
                <a:srgbClr val="77A9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0" y="391125"/>
            <a:ext cx="761120" cy="7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596150" y="859125"/>
            <a:ext cx="6406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7A9D3"/>
                </a:solidFill>
              </a:rPr>
              <a:t>这个修法是麦彭仁波切为了利益众生，使他们能在生病的时候，把疾病变成积累资粮和遣除障碍的方法而撰写的。</a:t>
            </a:r>
            <a:endParaRPr sz="2000">
              <a:solidFill>
                <a:srgbClr val="77A9D3"/>
              </a:solidFill>
            </a:endParaRPr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77A9D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596150" y="2093600"/>
            <a:ext cx="65964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7A9D3"/>
                </a:solidFill>
              </a:rPr>
              <a:t>首先我们要特别强调的一点就是—当我们生病的时候，是不是只需要修这些法，而不用去看病呢？当然不是。看病是肯定要看的。不要说是我们，连释迦牟尼佛在成佛以后，也会示现生病，生病的时候也会去看医生，医生还配药给佛陀吃。</a:t>
            </a:r>
            <a:endParaRPr sz="2000">
              <a:solidFill>
                <a:srgbClr val="77A9D3"/>
              </a:solidFill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951340" y="4046568"/>
            <a:ext cx="9289030" cy="7488832"/>
          </a:xfrm>
          <a:prstGeom prst="ellipse">
            <a:avLst/>
          </a:prstGeom>
          <a:solidFill>
            <a:schemeClr val="accent1">
              <a:alpha val="2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2533670" y="3588098"/>
            <a:ext cx="9289030" cy="7488832"/>
          </a:xfrm>
          <a:prstGeom prst="ellipse">
            <a:avLst/>
          </a:prstGeom>
          <a:solidFill>
            <a:srgbClr val="3992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583188" y="3732114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5193671" y="4603895"/>
            <a:ext cx="9289030" cy="7488832"/>
          </a:xfrm>
          <a:prstGeom prst="ellipse">
            <a:avLst/>
          </a:prstGeom>
          <a:solidFill>
            <a:srgbClr val="7030A0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1152825" y="1236825"/>
            <a:ext cx="234900" cy="246300"/>
          </a:xfrm>
          <a:prstGeom prst="flowChartConnector">
            <a:avLst/>
          </a:prstGeom>
          <a:solidFill>
            <a:srgbClr val="77A9D3"/>
          </a:solidFill>
          <a:ln cap="flat" cmpd="sng" w="9525">
            <a:solidFill>
              <a:srgbClr val="77A9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1152825" y="2571750"/>
            <a:ext cx="234900" cy="246300"/>
          </a:xfrm>
          <a:prstGeom prst="flowChartConnector">
            <a:avLst/>
          </a:prstGeom>
          <a:solidFill>
            <a:srgbClr val="77A9D3"/>
          </a:solidFill>
          <a:ln cap="flat" cmpd="sng" w="9525">
            <a:solidFill>
              <a:srgbClr val="77A9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00" y="347175"/>
            <a:ext cx="668625" cy="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1434575" y="1267750"/>
            <a:ext cx="71886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释迦牟尼佛生病、吃药等等，当然是一种示现，是做给后人看的。实际上，释迦牟尼佛已经圆满了一切功德，早就脱离了生老病死；不用说释迦牟尼佛，就是一地以上的菩萨，也不会真正生病。</a:t>
            </a:r>
            <a:endParaRPr sz="1800">
              <a:solidFill>
                <a:srgbClr val="77A9D3"/>
              </a:solidFill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7A9D3"/>
              </a:solidFill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1465650" y="2481675"/>
            <a:ext cx="73128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既然生病的时候要去看病、吃药，那我们为什么还需要这个修法呢？这是为了让我们在肉体接受医学治疗的同时，在精神上也能够转疾病为道用，以积累资粮、清净罪业。</a:t>
            </a:r>
            <a:endParaRPr sz="180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01" y="386900"/>
            <a:ext cx="634675" cy="6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1465650" y="3644175"/>
            <a:ext cx="72507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虽然现在我们没有生病，但疾病却随时都有可能找上门来，所以最好能提早作好修行上与心理上的准备。只有这样，在日后生病的时候，我们才能利用疾病来做一些解脱方面的事情。因此，生病的时候一定要修持这个法。</a:t>
            </a:r>
            <a:endParaRPr sz="18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917813" y="1685950"/>
            <a:ext cx="202500" cy="212700"/>
          </a:xfrm>
          <a:prstGeom prst="ellipse">
            <a:avLst/>
          </a:prstGeom>
          <a:solidFill>
            <a:srgbClr val="77A9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917813" y="2901600"/>
            <a:ext cx="202500" cy="212700"/>
          </a:xfrm>
          <a:prstGeom prst="ellipse">
            <a:avLst/>
          </a:prstGeom>
          <a:solidFill>
            <a:srgbClr val="77A9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917800" y="4220250"/>
            <a:ext cx="202500" cy="212700"/>
          </a:xfrm>
          <a:prstGeom prst="ellipse">
            <a:avLst/>
          </a:prstGeom>
          <a:solidFill>
            <a:srgbClr val="77A9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1969200" y="1197750"/>
            <a:ext cx="52056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775" lIns="63550" spcFirstLastPara="1" rIns="63550" wrap="square" tIns="317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77A9D3"/>
                </a:solidFill>
              </a:rPr>
              <a:t>二.  具体修法</a:t>
            </a:r>
            <a:endParaRPr sz="2800">
              <a:solidFill>
                <a:srgbClr val="77A9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1418350" y="1995050"/>
            <a:ext cx="5864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7A9D3"/>
                </a:solidFill>
              </a:rPr>
              <a:t>（一）视病痛为功德，从而清净罪业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1418350" y="2785563"/>
            <a:ext cx="5864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7A9D3"/>
                </a:solidFill>
              </a:rPr>
              <a:t>（二）视病痛为善知识，认真取舍因果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418350" y="3644180"/>
            <a:ext cx="7543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7A9D3"/>
                </a:solidFill>
              </a:rPr>
              <a:t>（三）视病痛为修行顺缘，促进六种波罗蜜多的修习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（一）视病痛为功德，从而清净罪业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1729200" y="1466650"/>
            <a:ext cx="5864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这种方法包括三种思维方式。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（1）当我们生病的时候，要这样去思维，从无始以来到今天，每个众生都在充满痛苦的轮回中不由自主地流转不止。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要知道，所有为了在轮回当中获得幸福所作的一切努力，最终都是没有结果的，我们应该做一些真正有意义的事情。那么，什么是真正有意义的事情呢？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7A9D3"/>
                </a:solidFill>
              </a:rPr>
              <a:t>就是修行。除了修行，再没有什么真正有意义的事情了。这个道理，是很多人不了解，同时也不以为然的。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1544500" y="772275"/>
            <a:ext cx="5450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生病的时候怎么修行呢？需了知病痛的功德</a:t>
            </a:r>
            <a:endParaRPr sz="18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544500" y="1287175"/>
            <a:ext cx="67266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生病的功德：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A9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第一个功德是，虽然我生了病，在肉体上感受到了一定的痛苦，但是，如果不是这场比较严重的病来警告我，也许我永远都不会去思维人生的痛苦。以前我也知道有生老病死，却没有这么深刻的印象和体会，以至于把病痛、轮回的痛苦都忘了，一直不断地往外追求，从来也没有为了解决自己的生老病死而修行过。</a:t>
            </a:r>
            <a:endParaRPr sz="15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7A9D3"/>
                </a:solidFill>
              </a:rPr>
              <a:t>第二个功德是，如果我一生都没有病痛，一直都很健康的话，那我根本就不会认识到轮回是这么痛苦；如果我不认为轮回是这么痛苦的话，则修行最根本、最基础的出离心就绝对没有办法培养起来</a:t>
            </a:r>
            <a:r>
              <a:rPr lang="en" sz="1600">
                <a:solidFill>
                  <a:srgbClr val="77A9D3"/>
                </a:solidFill>
              </a:rPr>
              <a:t>。</a:t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思考：</a:t>
            </a:r>
            <a:r>
              <a:rPr lang="en" sz="1500">
                <a:solidFill>
                  <a:schemeClr val="dk2"/>
                </a:solidFill>
              </a:rPr>
              <a:t>在</a:t>
            </a:r>
            <a:r>
              <a:rPr lang="en" sz="1500">
                <a:solidFill>
                  <a:schemeClr val="accent1"/>
                </a:solidFill>
              </a:rPr>
              <a:t>整个世界上，唯一可以解决生老病死的方法，就是佛法。</a:t>
            </a:r>
            <a:endParaRPr sz="1500">
              <a:solidFill>
                <a:schemeClr val="accent1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（一）视病痛为功德，从而清净罪业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1729200" y="1466650"/>
            <a:ext cx="5864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这种方法包括三种思维方式。</a:t>
            </a:r>
            <a:endParaRPr sz="20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A9D3"/>
                </a:solidFill>
              </a:rPr>
              <a:t>（2）我们还可以从另外一个角度去思维：</a:t>
            </a:r>
            <a:r>
              <a:rPr lang="en" sz="1800">
                <a:solidFill>
                  <a:srgbClr val="1C4587"/>
                </a:solidFill>
              </a:rPr>
              <a:t>如果一个人一生当中都不生病的话，自然而然就会生起傲慢心。</a:t>
            </a:r>
            <a:endParaRPr sz="1800">
              <a:solidFill>
                <a:srgbClr val="1C4587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A9D3"/>
                </a:solidFill>
              </a:rPr>
              <a:t>什么样的傲慢心呢？因为身体健康，便会轻视有病痛的人，以致什么都不放在眼里，包括修行、解决生老病死、从轮回的痛苦当中获得解脱等等的事情。自从生了病，才深深地体会到人生的痛苦，故而改变态度，开始去注意这些、在乎这些。所以病痛具有这样的功德，</a:t>
            </a:r>
            <a:endParaRPr sz="16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-2411640" y="3958639"/>
            <a:ext cx="178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部门：XXX   汇报人：xxx</a:t>
            </a:r>
            <a:endParaRPr sz="1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-6744651" y="3958639"/>
            <a:ext cx="9288900" cy="7488900"/>
          </a:xfrm>
          <a:prstGeom prst="ellipse">
            <a:avLst/>
          </a:prstGeom>
          <a:solidFill>
            <a:schemeClr val="accent1">
              <a:alpha val="2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-6162321" y="3500169"/>
            <a:ext cx="9288900" cy="7488900"/>
          </a:xfrm>
          <a:prstGeom prst="ellipse">
            <a:avLst/>
          </a:prstGeom>
          <a:solidFill>
            <a:srgbClr val="3992DB">
              <a:alpha val="5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-8112803" y="3644185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-3502320" y="4515966"/>
            <a:ext cx="9288900" cy="7488900"/>
          </a:xfrm>
          <a:prstGeom prst="ellipse">
            <a:avLst/>
          </a:prstGeom>
          <a:solidFill>
            <a:srgbClr val="7030A0">
              <a:alpha val="337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00" y="3981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1496700" y="794650"/>
            <a:ext cx="5864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7A9D3"/>
                </a:solidFill>
              </a:rPr>
              <a:t>（一）视病痛为功德，从而清净罪业</a:t>
            </a:r>
            <a:endParaRPr sz="2400">
              <a:solidFill>
                <a:srgbClr val="77A9D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1729200" y="1399500"/>
            <a:ext cx="58647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78D8"/>
                </a:solidFill>
              </a:rPr>
              <a:t>这种方法包括三种思维方式。</a:t>
            </a:r>
            <a:endParaRPr sz="2000">
              <a:solidFill>
                <a:srgbClr val="3C78D8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600475" y="1914600"/>
            <a:ext cx="70287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（3）</a:t>
            </a:r>
            <a:r>
              <a:rPr lang="en" sz="1800">
                <a:solidFill>
                  <a:schemeClr val="dk2"/>
                </a:solidFill>
              </a:rPr>
              <a:t>第三种思维的方法是最重要的。</a:t>
            </a:r>
            <a:r>
              <a:rPr lang="en" sz="1800">
                <a:solidFill>
                  <a:srgbClr val="77A9D3"/>
                </a:solidFill>
              </a:rPr>
              <a:t>佛经里面讲过，释迦牟尼佛所度化的娑婆世界具有五浊，众生的烦恼很粗大，环境各方面相对来说都非常恶劣，是一个充满痛苦的世界，不像阿弥陀佛的极乐世界那么幸福。</a:t>
            </a:r>
            <a:endParaRPr sz="1800">
              <a:solidFill>
                <a:srgbClr val="77A9D3"/>
              </a:solidFill>
            </a:endParaRPr>
          </a:p>
          <a:p>
            <a:pPr indent="33020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7A9D3"/>
                </a:solidFill>
              </a:rPr>
              <a:t>正因为如此，当时释迦牟尼佛发心到这个世界来度化众生的时候说，他所调化的世界中的众生，不论是精神上或肉体上受到任何痛苦，</a:t>
            </a:r>
            <a:r>
              <a:rPr lang="en" sz="1800">
                <a:solidFill>
                  <a:schemeClr val="dk2"/>
                </a:solidFill>
              </a:rPr>
              <a:t>比如说，在这个娑婆世界中生一场病，即使是小至头痛的病，也比在其他清净佛刹中修持很长时间的功德还要大。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