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24"/>
  </p:notesMasterIdLst>
  <p:sldIdLst>
    <p:sldId id="317" r:id="rId6"/>
    <p:sldId id="492" r:id="rId7"/>
    <p:sldId id="493" r:id="rId8"/>
    <p:sldId id="494" r:id="rId9"/>
    <p:sldId id="495" r:id="rId10"/>
    <p:sldId id="496" r:id="rId11"/>
    <p:sldId id="497" r:id="rId12"/>
    <p:sldId id="498" r:id="rId13"/>
    <p:sldId id="499" r:id="rId14"/>
    <p:sldId id="500" r:id="rId15"/>
    <p:sldId id="501" r:id="rId16"/>
    <p:sldId id="503" r:id="rId17"/>
    <p:sldId id="504" r:id="rId18"/>
    <p:sldId id="505" r:id="rId19"/>
    <p:sldId id="506" r:id="rId20"/>
    <p:sldId id="507" r:id="rId21"/>
    <p:sldId id="508" r:id="rId22"/>
    <p:sldId id="509" r:id="rId2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63" d="100"/>
          <a:sy n="63" d="100"/>
        </p:scale>
        <p:origin x="72" y="3480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GyJBWxlFvE" TargetMode="External"/><Relationship Id="rId2" Type="http://schemas.openxmlformats.org/officeDocument/2006/relationships/hyperlink" Target="https://mp.weixin.qq.com/s?__biz=MzI2NTQ1NDcxNg==&amp;mid=2247489155&amp;idx=1&amp;sn=13ffc69d0ce988d0fafbeef2e8a02ce6&amp;scene=19#wechat_redir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qqhApVMN9xE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1D1A9-615A-4D2C-A8ED-98228E618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943" y="142416"/>
            <a:ext cx="6192114" cy="657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8838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106829-F575-4A24-8B02-89724865B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574" y="104311"/>
            <a:ext cx="6096851" cy="664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749921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3099A9-C17A-449E-9219-8E27CD53D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34" y="320357"/>
            <a:ext cx="9061492" cy="589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152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22343-F807-4DF1-93EF-2D34349A7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812" y="794060"/>
            <a:ext cx="7942348" cy="530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22797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66F26A-CA56-4AAC-A57A-9AB4B9A6A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462" y="481786"/>
            <a:ext cx="8481738" cy="585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24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7C14A8-F7EC-4EF8-8BD3-16A2E5C6C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8" y="422290"/>
            <a:ext cx="8645962" cy="5902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6047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87C059-C877-478D-B174-DF1D93E6D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12" y="603549"/>
            <a:ext cx="8103226" cy="5553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7360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65E85D-9A06-4B86-8E2F-344DBB0059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138" y="428624"/>
            <a:ext cx="8229600" cy="598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69106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关于串讲的建议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重点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难点：可以讨论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文档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避免简单重复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314645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b="0" i="0" dirty="0">
                <a:solidFill>
                  <a:schemeClr val="bg1"/>
                </a:solidFill>
                <a:effectLst/>
                <a:latin typeface="system-ui"/>
              </a:rPr>
              <a:t>五加行学修说明</a:t>
            </a:r>
            <a:r>
              <a:rPr lang="en-US" altLang="zh-CN" b="0" i="0" dirty="0">
                <a:solidFill>
                  <a:schemeClr val="bg1"/>
                </a:solidFill>
                <a:effectLst/>
                <a:latin typeface="system-ui"/>
              </a:rPr>
              <a:t>——</a:t>
            </a:r>
            <a:r>
              <a:rPr lang="zh-CN" altLang="en-US" b="0" i="0" dirty="0">
                <a:solidFill>
                  <a:schemeClr val="bg1"/>
                </a:solidFill>
                <a:effectLst/>
                <a:latin typeface="system-ui"/>
              </a:rPr>
              <a:t>曼荼罗</a:t>
            </a:r>
          </a:p>
          <a:p>
            <a:pPr marL="0" indent="0">
              <a:buNone/>
            </a:pPr>
            <a:r>
              <a:rPr lang="en-US" altLang="zh-CN" dirty="0">
                <a:solidFill>
                  <a:schemeClr val="bg1"/>
                </a:solidFill>
                <a:hlinkClick r:id="rId2"/>
              </a:rPr>
              <a:t>https://mp.weixin.qq.com/s?__biz=MzI2NTQ1NDcxNg==&amp;mid=2247489155&amp;idx=1&amp;sn=13ffc69d0ce988d0fafbeef2e8a02ce6&amp;scene=19#wechat_redirect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3"/>
              </a:rPr>
              <a:t>https://www.youtube.com/watch?v=tGyJBWxlFvE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en-US" altLang="zh-CN" dirty="0">
                <a:solidFill>
                  <a:schemeClr val="bg1"/>
                </a:solidFill>
                <a:hlinkClick r:id="rId4"/>
              </a:rPr>
              <a:t>https://www.youtube.com/watch?v=qqhApVMN9xE</a:t>
            </a:r>
            <a:endParaRPr lang="en-US" altLang="zh-CN" dirty="0">
              <a:solidFill>
                <a:schemeClr val="bg1"/>
              </a:solidFill>
            </a:endParaRPr>
          </a:p>
          <a:p>
            <a:endParaRPr lang="en-US" altLang="zh-CN" dirty="0">
              <a:solidFill>
                <a:schemeClr val="bg1"/>
              </a:solidFill>
            </a:endParaRPr>
          </a:p>
          <a:p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776750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system-ui"/>
              </a:rPr>
              <a:t>修曼扎的目的</a:t>
            </a:r>
            <a:r>
              <a:rPr lang="en-US" altLang="zh-CN" dirty="0">
                <a:solidFill>
                  <a:schemeClr val="bg1"/>
                </a:solidFill>
                <a:latin typeface="system-ui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system-ui"/>
              </a:rPr>
              <a:t>积累福慧资粮</a:t>
            </a:r>
            <a:endParaRPr lang="zh-CN" altLang="en-US" b="0" i="0" dirty="0">
              <a:solidFill>
                <a:schemeClr val="bg1"/>
              </a:solidFill>
              <a:effectLst/>
              <a:latin typeface="system-ui"/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曼扎是整体，全面的供品，包含所有。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莲师说，供一次的曼扎的功德无数大劫都说不完，发愿能成就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需要福报吗？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世间发财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说话，做事都是造罪，无法证悟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慧资粮</a:t>
            </a:r>
            <a:r>
              <a:rPr lang="en-US" altLang="zh-CN" dirty="0">
                <a:solidFill>
                  <a:schemeClr val="bg1"/>
                </a:solidFill>
              </a:rPr>
              <a:t>vs</a:t>
            </a:r>
            <a:r>
              <a:rPr lang="zh-CN" altLang="en-US" dirty="0">
                <a:solidFill>
                  <a:schemeClr val="bg1"/>
                </a:solidFill>
              </a:rPr>
              <a:t>福资粮</a:t>
            </a:r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2586300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  <a:latin typeface="system-ui"/>
              </a:rPr>
              <a:t>修曼扎的目的</a:t>
            </a:r>
            <a:r>
              <a:rPr lang="en-US" altLang="zh-CN" dirty="0">
                <a:solidFill>
                  <a:schemeClr val="bg1"/>
                </a:solidFill>
                <a:latin typeface="system-ui"/>
              </a:rPr>
              <a:t>--</a:t>
            </a:r>
            <a:r>
              <a:rPr lang="zh-CN" altLang="en-US" dirty="0">
                <a:solidFill>
                  <a:schemeClr val="bg1"/>
                </a:solidFill>
                <a:latin typeface="system-ui"/>
              </a:rPr>
              <a:t>积累福慧资粮</a:t>
            </a:r>
            <a:endParaRPr lang="zh-CN" altLang="en-US" b="0" i="0" dirty="0">
              <a:solidFill>
                <a:schemeClr val="bg1"/>
              </a:solidFill>
              <a:effectLst/>
              <a:latin typeface="system-ui"/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皈依： 佛法僧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菩提心：大乘根本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金刚萨埵：净障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曼扎：集资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1" indent="-514350">
              <a:buFont typeface="+mj-lt"/>
              <a:buAutoNum type="arabicPeriod"/>
            </a:pPr>
            <a:r>
              <a:rPr lang="zh-CN" altLang="en-US" dirty="0">
                <a:solidFill>
                  <a:schemeClr val="bg1"/>
                </a:solidFill>
              </a:rPr>
              <a:t>上师瑜伽 ：加持（证悟） </a:t>
            </a:r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307673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曼扎盘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基盘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铁围山 </a:t>
            </a:r>
            <a:r>
              <a:rPr lang="en-US" altLang="zh-CN" dirty="0">
                <a:solidFill>
                  <a:schemeClr val="bg1"/>
                </a:solidFill>
              </a:rPr>
              <a:t>X 3</a:t>
            </a: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宝顶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所修和所供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供品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上： 金银珠宝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中：药材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下：粮食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42916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三清净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心清净：发菩提心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对镜清净：供养佛菩萨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物质清净</a:t>
            </a:r>
            <a:endParaRPr lang="en-US" altLang="zh-CN" dirty="0">
              <a:solidFill>
                <a:schemeClr val="bg1"/>
              </a:solidFill>
            </a:endParaRPr>
          </a:p>
          <a:p>
            <a:r>
              <a:rPr lang="zh-CN" altLang="en-US" dirty="0">
                <a:solidFill>
                  <a:schemeClr val="bg1"/>
                </a:solidFill>
              </a:rPr>
              <a:t>四要素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曼扎盘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供品，洗干净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香水：洒在供品上；涂在盘上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供桌；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上中下三层</a:t>
            </a:r>
            <a:endParaRPr lang="en-US" altLang="zh-CN" dirty="0">
              <a:solidFill>
                <a:schemeClr val="bg1"/>
              </a:solidFill>
            </a:endParaRPr>
          </a:p>
          <a:p>
            <a:pPr lvl="2"/>
            <a:r>
              <a:rPr lang="zh-CN" altLang="en-US" dirty="0">
                <a:solidFill>
                  <a:schemeClr val="bg1"/>
                </a:solidFill>
              </a:rPr>
              <a:t>供佛右，收佛左</a:t>
            </a:r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1151096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pic>
        <p:nvPicPr>
          <p:cNvPr id="1026" name="Picture 2" descr="加行的修法-曼荼罗修法——积累资粮之殊胜方便- 慧灯之光">
            <a:extLst>
              <a:ext uri="{FF2B5EF4-FFF2-40B4-BE49-F238E27FC236}">
                <a16:creationId xmlns:a16="http://schemas.microsoft.com/office/drawing/2014/main" id="{217955E2-B4DE-4D87-8B2A-03F29478E0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6518" y="136525"/>
            <a:ext cx="6430963" cy="6598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7223006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r>
              <a:rPr lang="zh-CN" altLang="en-US" dirty="0">
                <a:solidFill>
                  <a:schemeClr val="bg1"/>
                </a:solidFill>
              </a:rPr>
              <a:t>三修法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广：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身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万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中：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身 </a:t>
            </a:r>
            <a:r>
              <a:rPr lang="en-US" altLang="zh-CN" dirty="0">
                <a:solidFill>
                  <a:schemeClr val="bg1"/>
                </a:solidFill>
              </a:rPr>
              <a:t>3</a:t>
            </a:r>
            <a:r>
              <a:rPr lang="zh-CN" altLang="en-US" dirty="0">
                <a:solidFill>
                  <a:schemeClr val="bg1"/>
                </a:solidFill>
              </a:rPr>
              <a:t>万， 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堆 </a:t>
            </a:r>
            <a:r>
              <a:rPr lang="en-US" altLang="zh-CN" dirty="0">
                <a:solidFill>
                  <a:schemeClr val="bg1"/>
                </a:solidFill>
              </a:rPr>
              <a:t>7</a:t>
            </a:r>
            <a:r>
              <a:rPr lang="zh-CN" altLang="en-US" dirty="0">
                <a:solidFill>
                  <a:schemeClr val="bg1"/>
                </a:solidFill>
              </a:rPr>
              <a:t>万 （上师建议）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r>
              <a:rPr lang="zh-CN" altLang="en-US" dirty="0">
                <a:solidFill>
                  <a:schemeClr val="bg1"/>
                </a:solidFill>
              </a:rPr>
              <a:t>略： </a:t>
            </a:r>
            <a:r>
              <a:rPr lang="en-US" altLang="zh-CN" dirty="0">
                <a:solidFill>
                  <a:schemeClr val="bg1"/>
                </a:solidFill>
              </a:rPr>
              <a:t>7 </a:t>
            </a:r>
            <a:r>
              <a:rPr lang="zh-CN" altLang="en-US" dirty="0">
                <a:solidFill>
                  <a:schemeClr val="bg1"/>
                </a:solidFill>
              </a:rPr>
              <a:t>堆 </a:t>
            </a:r>
            <a:r>
              <a:rPr lang="en-US" altLang="zh-CN" dirty="0">
                <a:solidFill>
                  <a:schemeClr val="bg1"/>
                </a:solidFill>
              </a:rPr>
              <a:t>10</a:t>
            </a:r>
            <a:r>
              <a:rPr lang="zh-CN" altLang="en-US" dirty="0">
                <a:solidFill>
                  <a:schemeClr val="bg1"/>
                </a:solidFill>
              </a:rPr>
              <a:t>万</a:t>
            </a: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9529933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 b="0" i="0" dirty="0">
                <a:solidFill>
                  <a:srgbClr val="FFFF00"/>
                </a:solidFill>
                <a:effectLst/>
                <a:latin typeface="system-ui"/>
              </a:rPr>
              <a:t>曼荼罗</a:t>
            </a:r>
            <a:endParaRPr lang="en-US" altLang="en-US" dirty="0">
              <a:solidFill>
                <a:srgbClr val="FFFF00"/>
              </a:solidFill>
            </a:endParaRP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1022350"/>
            <a:ext cx="8823960" cy="5699125"/>
          </a:xfrm>
        </p:spPr>
        <p:txBody>
          <a:bodyPr/>
          <a:lstStyle/>
          <a:p>
            <a:pPr lvl="1"/>
            <a:endParaRPr lang="en-US" altLang="zh-CN" dirty="0">
              <a:solidFill>
                <a:schemeClr val="bg1"/>
              </a:solidFill>
            </a:endParaRPr>
          </a:p>
          <a:p>
            <a:pPr marL="914400" lvl="2" indent="0">
              <a:buNone/>
            </a:pPr>
            <a:endParaRPr lang="en-US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lvl="1"/>
            <a:endParaRPr lang="en-CA" altLang="zh-CN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en-US" altLang="zh-CN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70D78C-B5BE-4ED2-8BE8-FD3BB48CB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500" y="0"/>
            <a:ext cx="4740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55284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6089</TotalTime>
  <Pages>0</Pages>
  <Words>435</Words>
  <Characters>0</Characters>
  <Application>Microsoft Office PowerPoint</Application>
  <DocSecurity>0</DocSecurity>
  <PresentationFormat>On-screen Show (4:3)</PresentationFormat>
  <Lines>0</Lines>
  <Paragraphs>107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system-ui</vt:lpstr>
      <vt:lpstr>Arial</vt:lpstr>
      <vt:lpstr>Calibri</vt:lpstr>
      <vt:lpstr>Office Theme</vt:lpstr>
      <vt:lpstr>1_Office Theme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  <vt:lpstr>曼荼罗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431</cp:revision>
  <dcterms:created xsi:type="dcterms:W3CDTF">2017-03-28T04:55:03Z</dcterms:created>
  <dcterms:modified xsi:type="dcterms:W3CDTF">2022-06-22T03:07:43Z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