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6" r:id="rId5"/>
    <p:sldId id="269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321" r:id="rId21"/>
    <p:sldId id="287" r:id="rId22"/>
    <p:sldId id="289" r:id="rId23"/>
    <p:sldId id="288" r:id="rId24"/>
    <p:sldId id="290" r:id="rId25"/>
    <p:sldId id="291" r:id="rId26"/>
    <p:sldId id="315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16" r:id="rId38"/>
    <p:sldId id="303" r:id="rId39"/>
    <p:sldId id="317" r:id="rId40"/>
    <p:sldId id="304" r:id="rId41"/>
    <p:sldId id="318" r:id="rId42"/>
    <p:sldId id="305" r:id="rId43"/>
    <p:sldId id="319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1063"/>
            <a:ext cx="9144000" cy="2387600"/>
          </a:xfrm>
        </p:spPr>
        <p:txBody>
          <a:bodyPr/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慧燈禪修班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88995"/>
            <a:ext cx="9144000" cy="2241550"/>
          </a:xfrm>
        </p:spPr>
        <p:txBody>
          <a:bodyPr>
            <a:normAutofit fontScale="975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學修手冊及共修指南</a:t>
            </a:r>
            <a:endParaRPr lang="zh-CN" altLang="en-US" sz="3600" dirty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2020/04/03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溫哥華</a:t>
            </a:r>
            <a:r>
              <a:rPr lang="en-US" altLang="zh-CN" sz="2800" dirty="0">
                <a:solidFill>
                  <a:schemeClr val="bg1"/>
                </a:solidFill>
              </a:rPr>
              <a:t>2019</a:t>
            </a:r>
            <a:r>
              <a:rPr lang="zh-CN" altLang="en-US" sz="2800" dirty="0">
                <a:solidFill>
                  <a:schemeClr val="bg1"/>
                </a:solidFill>
              </a:rPr>
              <a:t>慧燈</a:t>
            </a:r>
            <a:r>
              <a:rPr lang="zh-TW" altLang="en-US" sz="2800" dirty="0">
                <a:solidFill>
                  <a:schemeClr val="bg1"/>
                </a:solidFill>
              </a:rPr>
              <a:t>小</a:t>
            </a:r>
            <a:r>
              <a:rPr lang="zh-CN" altLang="en-US" sz="2800" dirty="0">
                <a:solidFill>
                  <a:schemeClr val="bg1"/>
                </a:solidFill>
              </a:rPr>
              <a:t>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9082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禪修班的學修次第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先從出離心開始修的話，如果有了出離心，那往後這些所有的聞思或者是行善，都就成為解脫道，成為解脫之因，都非常有意義的。所以大家花五年的時間先把出離心和菩提心修起來。最理想的當然是有標準的出離心和菩提心，但不是每一個人五年都一定能夠修到標準。前兩年的時間去修的話，出離心是應該是可以有標準的出離心，菩提心比出離心還要難一點，難度會高一點，但是大家努力的話，即使沒有很標準的菩提心，但是跟沒有修的人是完全不一樣，還是會有一些菩提心，雖然層次沒有那麼高、沒有那麼標準，也完全是可以的，這也已經是很不錯了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這個五年過去了，我們大概是花一年左右的時間去修寂止，那個時候的寂止，因為在出離心跟菩提心的基礎上修，所以這個就是跟外道共同的四禪八定完全是不一樣的。這個時候我們只是修寂止，也是解脫道，所以大概就是修一年左右的寂止。寂止修完了以後再修空性，那個時候我們會修中觀的空性，一些具體的空性的修法，是比較簡單的，又是非常具體的，到時候上師會給大家講，大概也許要一年左右的時間，也是每天一個小時這樣去修。</a:t>
            </a:r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9082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禪修班的學修次第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七年最後的時候，有一年左右的時間當中上師再給大家講一些密法裡面的具體的修法，這也是跟證悟和空性有關係的，這樣大概就是有八年左右的時間。這八年的時間當中，禪修班的課程都圓滿了，但並不是我們每一個人的修行圓滿了，只是我們這八年的時間當中已經上路了，路很遠。雖然路很遠，但是我們已經知道了這個路怎麼走，八年的時間當中，也有一定的經驗，大概就是知道未來的路是什麼樣的，修行上的路是什麼樣的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並不是說我們八年修了以後大家都開悟了，不敢說這樣的話，也並不是說八年修完了以後我們就修成功了，當然不是這樣。但是我們敢說，這八年的課程，一定讓大家明白剩下的日子修行怎麼修，也有一定的經驗了。從此以後，如果不學其他的更多的法門，自己可以走路了，就像嬰兒不需要嬰兒車，他自己可以走路一樣，他不需要放在嬰兒車裡面有人推，他可以離開這個車子，可以自己走路，就達到這個層次了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9082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禪修班的學修次第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當然比如說八年的時間當中，修行修得好，根機比較成熟的人也許有可能自己開悟，這個也不排除。但是我們不說八年修了以後絕大多數人開悟，開悟是要根據自己的情況、自己修行上的功夫，還有自己的信心，積累福報，然後是懺悔罪過這些很多很多的因素，來決定我們開悟或不開悟。這並不是說開悟就開悟，這個難。即使那個時候還沒有開悟，但是我們知道怎麼樣讓自己開悟，這也是一個非常好的事情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這樣八年的課程完了以後我們自己可以繼續學下去，至少可以達到這樣的標準。八年的時間有點長，但是作為一個上班族，只能這樣，一年兩年時間濃縮了，大家就沒辦法完成，所以要細水長流，逐步逐步地完成這些功課。這些功課不跟我們的工作衝突、不跟我們的生活衝突。在生活、工作跟修行可以做一個圓融的情況下來修，這對我們來說是非常重要的。這些都是我們禪修班的學習方法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禪修班學員之間要團結和合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我們自己一個小組的內部，一定要所有的師兄們團結、友善，對師兄、道友一定要友善、友好，這個非常重要。我們這個禪修班，大家的目的是好好修行、好好學佛，這不是一個利益團體，這個里面沒有任何的名利，所以不應該有這些爭論，這裡面沒有什麼可以爭的。但是比如說我們七八個、五六個人的小組的組長，誰當組長誰當副組長，等等，這個很小很小的一些事情上面也會發生一些矛盾衝突，最後這個小組解散了，有這樣的情況。我們對名和利的非常過度的執著，是一定要放下的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我們剛才也提到了，我們不用文字的考試，但是放下了什麼，這三個問題一定要過關。我們什麼都沒有放下，跟世俗的人一樣，世俗的人所爭論的東西我們也去爭論，這樣的話，這個學習沒有太大的意義。所以大家是為了修行，小組肯定需要組長的，需要一個人帶頭，比如說我們明天星期天，我們十點鐘或者什麼時候大家來共修，至少需要有一個人來通知。我們大家來了以後，什麼時候學習，什麼時候看視頻，什麼時候共修，共修的時候怎麼共修，這個肯定是有人要負責，沒有人負責的話，這個都是沒辦法做。這樣的話，那自然就會有一個小組裡邊的管理人員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禪修班學員之間要團結和合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大家好好學習菩薩戒，然後好好學習密乘戒，那麼這些要求，菩薩戒和密乘戒裡就已經講得很清楚了，我們按照這個去做，自然就管理好自己了，不需要其他人來管理，這個比其他人的管理方法更加地有效。如果我們不考慮、不在乎密乘戒、菩薩戒對我們的要求，那我們學習只是浪費時間，沒有用。如果我們大家懂得尊重菩薩戒、密乘戒，那我們道友之間、佛友之間應該怎麼樣尊重，應該怎麼樣友善、友好，這裡面講得很清楚了，這麼做就可以了，這些《慧燈之光》裡面都有。密乘戒、菩薩戒通俗易懂的方法講的很清楚，大家學習就可以了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另外，一個小組大家要懂得關心我們每一個人的生活、工作。需要幫助的時候，大家去幫助，讓我們每一個組員在這個禪修班都得到一個歸屬感，這是非常非常重要的。我們雖然是一個小小的團體，但是這個團體的每一個組員，大家齊心協力、聞思修行。生活上需要幫助的時候，比如說親人走的時候，我們佛教徒是可以幫得上的，一些精神上、情緒上的工作或者是其他的幫助，都可以做到。這時候讓大家有一個歸屬感，這樣的話我們這個團體雖然是小，但是很溫暖。大家都感到很溫暖，有歸屬感，這樣很有意義。否則的話我們這麼一個小小的小組，表面上都在學習、都在聞思修行，實際上大家把世俗的最醜陋的東西都帶到這個小組裡來，這確實是沒有必要，這樣的話最好不要建這樣的組。上師覺得這是非常重要的，大家要記住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13969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五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專注學修謹慎跨班</a:t>
            </a:r>
            <a:endParaRPr lang="zh-CN" altLang="en-US" sz="32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我們如果有時間學禪修班，通常建議一般的人，比如學菩提學會的，就學菩提學會，其他的不要學太多。太多了以後，雖然有些課程內容不衝突，但是時間上會衝突。比如顯密學會和菩提學會平時都有一些持咒、念誦這些方面的要求，這個重疊了太多東西以後，大家也完不成，最後就變成了一種壓力，而不是行善，這樣就是有問題。所以平時我們建議就學一個，把一個做好了，就都做好了；如果一個沒有做好，我們學得太多也沒有用。所以我們建議就學一個，要不就學菩提學會，要不就學顯密學會，要不就學禪修班，不要學太多。但是“不要學太多”的建議是怕大家時間上來不及，如果時間上來得及，有時間，那大家學這些就沒有任何問題，可以學的，相互學習沒有任何問題。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五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專注學修謹慎跨班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我們的禪修班基本上就是這樣一個簡單的方法，希望大家好好地學習，希望每一個人在這個禪修班裡面好好學習，就至少我們一個星期只有一小時去打坐、修無常，這功德真的是非常不可思議的。大家可以看看《妙法蓮華經》，《妙法蓮華經》就講，彈一個手指這麼一個短短的時間當中就修四法印，四法印就是無常，然後就是有漏皆苦，去思考輪迴的痛苦，然後是人無我，就是這些簡單基礎的法。這些法當中的無常，在彈一個手指這麼短短的時間當中修，這個功德都是不可思議的，更何況我們每天修一個小時等等，這個功德就更加地不可思議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佛教講人身難得，不是說所有的人身都難得，而是瑕滿的人身才是難得，當然相對來說，比起動物，所有的人身都是難得，但是佛經講的這個人身難得，主要指的是瑕滿的人身。就像我們今天這樣，大家都有機會學佛，這個就是瑕滿的人身。那麼這個人身為什麼這麼難得，難得的原因就是因為短短的時間當中，就可以積累這麼多的福報，這麼多的功德，而且人的一生，就是這麼一個短短幾十年的奮鬥，就能夠從輪迴當中解脫，就是有這麼好的選擇，所以佛教講人身難得，難得的原因就是這樣。所以大家要努力，這確實是非常非常地重要。大家要懂得珍惜，這個機會是非常難得的。這樣我們往後的七年八年當中，把這些修法都修完了，功課都做完了以後，自己就知道以後怎麼去做了，這樣修下去，修行上每個人都會有把握，非常好的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六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以聞思修帶動佛教的正確傳播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我們目前，大多數的佛教徒都是非常喜歡參加各種各樣的法會，參加很多的灌頂，這個比較多。我們參加法會當然是沒有問題的，很多的寺廟把這些建築修得金碧輝煌、非常宏偉，可能很多人所有的精力都放在這個上面，這就需要很多很多的錢，不是小數目。修寺廟的錢當然是從信徒的手裡來，為了這些，就有很多商業化的東西，其實這些商業化的東西也不是為了他們自己的生活，也是為了這些佛教的建築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如果大家到日本去看看，從日本現在的這些寺廟的規模可以看出，曾經歷史上他們的佛教是非常非常興盛的，但現在，只有這些規模宏大的寺廟。每一個寺廟都是一樣的，它們都是在每一個城市的黃金地帶，每一個寺廟的建築簡直是非常非常不可思議的。但是現在，這裡面沒有什麼東西了，都是給遊客的觀賞品，變成旅遊景點了，裡面沒有什麼東西。所以如果我們可以捐錢修廟，當然是可以的，但是如果我們全部的精力放在這個上面，那這個確實是很大的問題了。所以有些還沒有聞思過的人，他可能感覺不到，他覺得這樣很有功德。但是對佛法來說，佛法沒有傳下去，就是整天去搞這些建築的話，他們可能有一點點功德，有一點點福報，但是對佛法是有損壞的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六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以聞思修帶動佛教的正確傳播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我們大家的重點是要好好學習佛法，有兩個方面：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1900">
                <a:solidFill>
                  <a:schemeClr val="tx1"/>
                </a:solidFill>
              </a:rPr>
              <a:t>我們自己學，得到了佛法的利益。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1900">
                <a:solidFill>
                  <a:schemeClr val="tx1"/>
                </a:solidFill>
              </a:rPr>
              <a:t>我們的學習和聞思帶動更多​​的人來學習的話，那這個也是一個佛教的傳播。如果佛教在這個社會上能夠傳播下去的話，真實的佛教能夠解決所有人的煩惱，讓人們的心可以平靜下來。現在這麼一個浮躁的社會，這麼一個複雜的社會，佛教是一定能起到一個非常好的作用，所以我們可以把它當做一個對社會的一種貢獻。所以我們自己學真實的佛法，然後傳播給別人，這樣一步一步傳下去，這才是有意義的。所以我們以後就自己好好學，然後推薦給我們身邊的人。當然如果他不願意，我們不強迫任何人。願意的話，可以參加禪修班，或者是我們可以給他介紹其他的，比如說菩提學會、顯密學會等等，這都是我們學院的法脈。法脈都是一樣，我們居士根本就不要去分這些南傳、漢傳、藏傳什麼樣的佛法，只要它是講戒定慧，講出離心、菩提心，講空性，講正法的，講四法印的，那麼都是一樣。參加哪一個都是非常好。</a:t>
            </a: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9209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六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以聞思修帶動佛教的正確傳播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凡是以商業化的手段為主要的手段，為名利所圖，這些不管是誰的法脈，我們都要保持一定的距離，這樣是最好了。所以大家學佛也得要看清楚，需要有智慧，應該怎麼去學，這很重要。如果我們的路沒有選錯的話，那就是一個短短的時間當中，也可以有成果。路走錯了，那就會離佛越來越遠，所以這些方面大家一定要注意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如果我們沒有聞思，那這些根本就不知道，現在寺廟的所有的這些活動，我們認為佛法就是這樣子，社會也認為佛法就是這樣子，我們佛教徒自己也認為這就是佛法，那是為什麼呢？因為我們沒有聞思，所以我們不知道正法是什麼、佛法是什麼、應該怎麼做，這我們都不知道，那是因為缺乏佛教的教育。但是我們現在通過這樣的方法，大家可以接受佛教的系統的教育，這樣我們就至少明白了真正的佛法是什麼，這也是非常有意義，這就是我們禪修班的效果和成果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6595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1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944880"/>
            <a:ext cx="10358755" cy="523748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>
              <a:buFont typeface="Wingdings" panose="05000000000000000000" charset="0"/>
              <a:buChar char="v"/>
            </a:pPr>
            <a:r>
              <a:rPr lang="zh-CN" altLang="en-US" sz="3200">
                <a:solidFill>
                  <a:schemeClr val="tx1"/>
                </a:solidFill>
              </a:rPr>
              <a:t> 上師關於禪修班的開示</a:t>
            </a: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zh-CN" altLang="en-US" sz="3200">
                <a:solidFill>
                  <a:schemeClr val="tx1"/>
                </a:solidFill>
              </a:rPr>
              <a:t> 禪修班 學修簡章</a:t>
            </a: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zh-CN" altLang="en-US" sz="3200">
                <a:solidFill>
                  <a:schemeClr val="tx1"/>
                </a:solidFill>
              </a:rPr>
              <a:t> 禪修班 學修制度</a:t>
            </a: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zh-CN" altLang="en-US" sz="3200">
                <a:solidFill>
                  <a:schemeClr val="tx1"/>
                </a:solidFill>
              </a:rPr>
              <a:t> 禪修班 共修模式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9209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六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以聞思修帶動佛教的正確傳播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>
                <a:sym typeface="+mn-ea"/>
              </a:rPr>
              <a:t>另外目前呢，像參加一些慈善、當義工這些方面還沒有太多的安排，當然自己可以參加，或者我們根據自己的情況，就在特殊的時候、有需要的時候，以禪修班的名義，大家參加一下慈善活動，那也是可以的。需要幫助的時候我們去當義工，這當然是非常好的。但是目前這些方面我們還沒有太多安排，主要是大家修行，修行的同時，其他的該參加的、該做的這些都是可以做的，這個都非常好的。</a:t>
            </a: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七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關於灌頂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將來如果我們遇到了大家都能夠相信的上師有灌頂的話，那麼我們禪修班統一地安排也可以。學員個人在哪裡聽法、灌頂都是可以的，沒有人管。有些時候如果有這樣的必要，就是遇到特別特別難得的機會，這樣的話，禪修班也會給大家介紹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但參加的時候我們要觀察好上師夠不夠資格，也要觀察自己夠不夠資格去接受這些灌頂。如果這些條件都基本成熟的話，那大家也可以去接受這些灌頂。所以大家如果遇到這樣的機會的時候，不要錯過這個機會，最好去灌這個頂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還沒有灌頂之前，我們先學《十四條根本戒》，然後再學《如何接受灌頂》，再學《金剛上師與灌頂》，這三個的書和視頻都要學習一下，學習完了以後，再去灌頂。目前就是這樣。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endParaRPr lang="zh-CN" altLang="en-US" sz="1900"/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一</a:t>
            </a:r>
            <a:r>
              <a:rPr lang="en-US" altLang="zh-CN" sz="2400" b="1"/>
              <a:t>. </a:t>
            </a:r>
            <a:r>
              <a:rPr lang="zh-CN" altLang="en-US" sz="2400" b="1"/>
              <a:t>禪修班簡介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禪修班的性质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三</a:t>
            </a:r>
            <a:r>
              <a:rPr lang="en-US" altLang="zh-CN" sz="2400" b="1"/>
              <a:t>. </a:t>
            </a:r>
            <a:r>
              <a:rPr lang="zh-CN" altLang="en-US" sz="2400" b="1"/>
              <a:t>学修内容、次第、时间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四</a:t>
            </a:r>
            <a:r>
              <a:rPr lang="en-US" altLang="zh-CN" sz="2400" b="1"/>
              <a:t>. </a:t>
            </a:r>
            <a:r>
              <a:rPr lang="zh-CN" altLang="en-US" sz="2400" b="1"/>
              <a:t>学修方式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五</a:t>
            </a:r>
            <a:r>
              <a:rPr lang="en-US" altLang="zh-CN" sz="2400" b="1"/>
              <a:t>. </a:t>
            </a:r>
            <a:r>
              <a:rPr lang="zh-CN" altLang="en-US" sz="2400" b="1"/>
              <a:t>学习资料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六</a:t>
            </a:r>
            <a:r>
              <a:rPr lang="en-US" altLang="zh-CN" sz="2400" b="1"/>
              <a:t>. </a:t>
            </a:r>
            <a:r>
              <a:rPr lang="zh-CN" altLang="en-US" sz="2400" b="1"/>
              <a:t>纪律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七</a:t>
            </a:r>
            <a:r>
              <a:rPr lang="en-US" altLang="zh-CN" sz="2400" b="1"/>
              <a:t>. </a:t>
            </a:r>
            <a:r>
              <a:rPr lang="zh-CN" altLang="en-US" sz="2400" b="1"/>
              <a:t>结语</a:t>
            </a:r>
            <a:endParaRPr lang="zh-CN" altLang="en-US" sz="60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禪修班學修簡章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一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禪修班簡介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當今社會許多佛教徒，只知燒香拜佛，不懂得該如何正確學習並修持佛法。而且，隨著生活節奏加快，壓力不斷激增，也沒有時間學習大量的佛教理論。因此，佛教徒非常需要一種輕鬆學習佛法的方式。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為了讓更多想學佛的人找到正確的方向，進入解脫道，緩解生活中的壓力和煩惱，佛教徒自發性地組建了禪修班。旨在以簡單、輕鬆和便捷的方式，學習並體驗藏傳佛教的核心內容，實踐自利利他的目標。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希望通過正確如法的學修，讓佛陀智慧的明燈可以點亮每一位眾生心中智慧的火焰，令所有眾生都能獲得安樂與最終的解脫自在！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二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禪修班的性質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禅修班是佛教徒自发组建的公益性、单纯性实修群体，通过共同学习，系统次第地闻思修行佛法。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991235"/>
            <a:ext cx="10358755" cy="579247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學修內容、次第、時間</a:t>
            </a:r>
            <a:r>
              <a:rPr lang="en-US" altLang="zh-CN" sz="1900" b="1">
                <a:effectLst/>
                <a:sym typeface="+mn-ea"/>
              </a:rPr>
              <a:t> 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禪修班強調聞、思、修相結合，並以實修為重點。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禪修班學員從最基礎的佛法內容開始逐步地次第學修，按照從前行、禪定、空性、密法的次第，系統地聞思修行。具體學修次第如下：</a:t>
            </a:r>
          </a:p>
          <a:p>
            <a:pPr marL="800100" lvl="1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zh-CN" altLang="en-US" sz="1625"/>
              <a:t>學習佛教的基礎知識（一年）；</a:t>
            </a:r>
          </a:p>
          <a:p>
            <a:pPr marL="800100" lvl="1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zh-CN" altLang="en-US" sz="1625"/>
              <a:t>修持四外加行，培養出離心（兩年）；</a:t>
            </a:r>
          </a:p>
          <a:p>
            <a:pPr marL="800100" lvl="1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endParaRPr lang="zh-CN" altLang="en-US" sz="1620"/>
          </a:p>
          <a:p>
            <a:pPr marL="1257300" lvl="2" indent="-3429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arenR"/>
            </a:pPr>
            <a:endParaRPr lang="zh-CN" altLang="en-US" sz="1350"/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991235"/>
            <a:ext cx="10358755" cy="579247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學修內容、次第、時間</a:t>
            </a:r>
            <a:r>
              <a:rPr lang="en-US" altLang="zh-CN" sz="1900" b="1">
                <a:effectLst/>
                <a:sym typeface="+mn-ea"/>
              </a:rPr>
              <a:t> </a:t>
            </a:r>
            <a:endParaRPr lang="zh-CN" altLang="en-US" sz="1625"/>
          </a:p>
          <a:p>
            <a:pPr marL="1143000" lvl="1" indent="-3429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zh-CN" altLang="en-US" sz="1625"/>
              <a:t>修持五加行，包括以下內容（三年）；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350"/>
              <a:t>修持皈依和發菩提心，成為大乘佛教徒，進入大乘佛門，走上大乘解脫道；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350"/>
              <a:t>修持金剛薩埵修法，減輕無始以來所造的罪業；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350"/>
              <a:t>修持曼扎羅，積累資糧；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350"/>
              <a:t>修持上師瑜伽，獲得上師及諸佛菩薩的加持；</a:t>
            </a:r>
          </a:p>
          <a:p>
            <a:pPr marL="800100" lvl="1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zh-CN" altLang="en-US" sz="1620"/>
              <a:t>修持寂止的禪定，使內心平靜（一年）；</a:t>
            </a:r>
          </a:p>
          <a:p>
            <a:pPr marL="800100" lvl="1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zh-CN" altLang="en-US" sz="1620"/>
              <a:t>修持無我空性的禪定（一年）；</a:t>
            </a:r>
          </a:p>
          <a:p>
            <a:pPr marL="800100" lvl="1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zh-CN" altLang="en-US" sz="1620"/>
              <a:t>修持密法（一年）；</a:t>
            </a:r>
          </a:p>
          <a:p>
            <a:pPr marL="457200" lvl="1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None/>
            </a:pPr>
            <a:r>
              <a:rPr lang="zh-CN" altLang="en-US" sz="1620"/>
              <a:t>以上學修共計約九年時間。</a:t>
            </a:r>
          </a:p>
          <a:p>
            <a:pPr marL="1257300" lvl="2" indent="-3429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arenR"/>
            </a:pPr>
            <a:endParaRPr lang="zh-CN" altLang="en-US" sz="1350"/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31939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學修方式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1900"/>
              <a:t>以小組為單位共修學習，每周至少共修一次，每次學習時間不少於三個小時。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1900"/>
              <a:t>組內不設輔導員，學習討論方式是完全依據上師講授的視頻內容和法本內容。具體討論方法詳見“禪修班共修模式”文檔。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1900"/>
              <a:t>共修方式有兩種，即：見面共修和網絡共修。</a:t>
            </a:r>
          </a:p>
          <a:p>
            <a:pPr marL="914400" lvl="1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zh-CN" altLang="en-US" sz="1625"/>
              <a:t>本地見面共修：每個班級的人數為5--20人。</a:t>
            </a:r>
          </a:p>
          <a:p>
            <a:pPr marL="914400" lvl="1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zh-CN" altLang="en-US" sz="1625"/>
              <a:t>網絡共修：此方式只針對不方便參加見面共修的人員，每班人數為30人以上。</a:t>
            </a:r>
          </a:p>
          <a:p>
            <a:pPr marL="1371600" lvl="2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zh-CN" altLang="en-US" sz="1350"/>
              <a:t>所在城鎮暫無見面共修班級，可發郵件到慧燈禪修課程官方郵箱:classluminouswisdom@gmail.com，申請組建網絡共修組；</a:t>
            </a:r>
          </a:p>
          <a:p>
            <a:pPr marL="1371600" lvl="2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zh-CN" altLang="en-US" sz="1350"/>
              <a:t>有意願學習但不方便參加見面共修的人員，可以自行成立網絡共修班。</a:t>
            </a:r>
          </a:p>
          <a:p>
            <a:pPr marL="914400" lvl="1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arenR"/>
            </a:pPr>
            <a:endParaRPr lang="zh-CN" altLang="en-US" sz="1620"/>
          </a:p>
          <a:p>
            <a:pPr marL="1371600" lvl="2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lphaLcPeriod"/>
            </a:pPr>
            <a:endParaRPr lang="zh-CN" altLang="en-US" sz="1350"/>
          </a:p>
          <a:p>
            <a:pPr marL="914400" lvl="1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arenR"/>
            </a:pPr>
            <a:endParaRPr lang="zh-CN" altLang="en-US" sz="1625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4637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學修方式</a:t>
            </a:r>
            <a:endParaRPr lang="zh-CN" altLang="en-US" sz="1900"/>
          </a:p>
          <a:p>
            <a:pPr marL="342900" indent="-3429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zh-CN" altLang="en-US" sz="1700"/>
              <a:t>以上“本地見面共修”和“網絡共修”兩種方式，每班都要選出一位至兩位班長，在班長的跟進下，每週進行班級共修。共修程序主要包括：學習討論教材法義和聽聞上師講法視頻，進入實修階段後會安排打坐禪修。</a:t>
            </a:r>
          </a:p>
          <a:p>
            <a:pPr marL="342900" indent="-3429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zh-CN" altLang="en-US" sz="1700"/>
              <a:t>凡是報名參加禪修班的師兄，都要從第一冊開始學起，不能跳班。</a:t>
            </a:r>
          </a:p>
          <a:p>
            <a:pPr marL="342900" indent="-3429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zh-CN" altLang="en-US" sz="1700"/>
              <a:t>為了方便新師兄對禪修班的學習先有初步了解，再決定是否報名，特開設試聽機制。也即尚未報名的新師兄，可以在本地班級試聽三次課程之後，再決定是否報名，如不報名則不能在班裡繼續學習。</a:t>
            </a:r>
          </a:p>
          <a:p>
            <a:pPr marL="0" indent="0" fontAlgn="auto">
              <a:spcAft>
                <a:spcPts val="1000"/>
              </a:spcAft>
              <a:buFont typeface="Arial" panose="020B0604020202020204" pitchFamily="34" charset="0"/>
              <a:buNone/>
            </a:pPr>
            <a:endParaRPr lang="zh-CN" altLang="en-US" sz="17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五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學習資料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禪修班教材。該教材皆從《慧燈之光》系列叢書中提煉出來，並根據學修次第重新編排。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慈誠羅珠堪布的相關視頻。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慈誠羅珠堪布會通過網絡直播對禪修班的課程進行專門指導。學員在修完五加行之後，上師會給予密法的講解和傳承。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r>
              <a:rPr lang="zh-CN" altLang="en-US" sz="1900"/>
              <a:t>       （可以進入密法班學習的具體條件，後續會公佈）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zh-CN" altLang="en-US" sz="1900"/>
              <a:t>凡是正式報名有學籍的學員，教材免費發送。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fontScale="4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一</a:t>
            </a:r>
            <a:r>
              <a:rPr lang="en-US" altLang="zh-CN" sz="6000" b="1"/>
              <a:t>. </a:t>
            </a:r>
            <a:r>
              <a:rPr lang="zh-CN" altLang="en-US" sz="6000" b="1"/>
              <a:t>禪修班的誕生及主要原則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二</a:t>
            </a:r>
            <a:r>
              <a:rPr lang="en-US" altLang="zh-CN" sz="6000" b="1"/>
              <a:t>. </a:t>
            </a:r>
            <a:r>
              <a:rPr lang="zh-CN" altLang="en-US" sz="6000" b="1"/>
              <a:t>禪修班的要求及管理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三</a:t>
            </a:r>
            <a:r>
              <a:rPr lang="en-US" altLang="zh-CN" sz="6000" b="1"/>
              <a:t>. </a:t>
            </a:r>
            <a:r>
              <a:rPr lang="zh-CN" altLang="en-US" sz="6000" b="1"/>
              <a:t>禪修班的學修次第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四</a:t>
            </a:r>
            <a:r>
              <a:rPr lang="en-US" altLang="zh-CN" sz="6000" b="1"/>
              <a:t>. </a:t>
            </a:r>
            <a:r>
              <a:rPr lang="zh-CN" altLang="en-US" sz="6000" b="1"/>
              <a:t>禪修班學員之間要團結和合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五</a:t>
            </a:r>
            <a:r>
              <a:rPr lang="en-US" altLang="zh-CN" sz="6000" b="1"/>
              <a:t>. </a:t>
            </a:r>
            <a:r>
              <a:rPr lang="zh-CN" altLang="en-US" sz="6000" b="1"/>
              <a:t>專注學修謹慎跨班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六</a:t>
            </a:r>
            <a:r>
              <a:rPr lang="en-US" altLang="zh-CN" sz="6000" b="1"/>
              <a:t>. </a:t>
            </a:r>
            <a:r>
              <a:rPr lang="zh-CN" altLang="en-US" sz="6000" b="1"/>
              <a:t>以聞思修帶動佛教的正確傳播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6000" b="1"/>
              <a:t>七</a:t>
            </a:r>
            <a:r>
              <a:rPr lang="en-US" altLang="zh-CN" sz="6000" b="1"/>
              <a:t>. </a:t>
            </a:r>
            <a:r>
              <a:rPr lang="zh-CN" altLang="en-US" sz="6000" b="1"/>
              <a:t>關於灌頂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六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紀律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禪修班的學習和製度一律不得違背國家的法律法規。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學員應遵守禪修班的相關製度和學修要求。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zh-CN" altLang="en-US" sz="1900"/>
              <a:t>凡是以禪修班的名義，從事與聞思修行無關的事情，均與慧燈禪修班無關，慧燈禪修班不承擔任何責任！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七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結語</a:t>
            </a:r>
            <a:endParaRPr lang="zh-CN" altLang="en-US" sz="1900"/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我們有機緣參加禪修班系統的聞思修行，這是極其殊勝的因緣。為了營造一個莊嚴如法的學修環境，使我們的聞思修行能夠具足順緣、遣除違緣、善始善終、成辦二利，請您在參加禪修班學習之前，認真學習本《學修簡章》 。尤其是班長師兄，應把《學修簡章》的重要內容牢記於心，以便能夠更好地服務於學員。</a:t>
            </a:r>
          </a:p>
          <a:p>
            <a:pPr fontAlgn="auto">
              <a:lnSpc>
                <a:spcPct val="110000"/>
              </a:lnSpc>
              <a:spcAft>
                <a:spcPts val="1000"/>
              </a:spcAft>
            </a:pPr>
            <a:r>
              <a:rPr lang="zh-CN" altLang="en-US" sz="1900"/>
              <a:t>同時，也希望更多想學習正法的人士參照禪修班的學修模式，自己組建學佛小組。從佛法中汲取智慧，更好地服務於社會、服務於眾生！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禪修班學修簡章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一</a:t>
            </a:r>
            <a:r>
              <a:rPr lang="en-US" altLang="zh-CN" sz="2400" b="1"/>
              <a:t>. </a:t>
            </a:r>
            <a:r>
              <a:rPr lang="zh-CN" altLang="en-US" sz="2400" b="1"/>
              <a:t>基本規定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學員要求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三</a:t>
            </a:r>
            <a:r>
              <a:rPr lang="en-US" altLang="zh-CN" sz="2400" b="1"/>
              <a:t>. </a:t>
            </a:r>
            <a:r>
              <a:rPr lang="zh-CN" altLang="en-US" sz="2400" b="1"/>
              <a:t>共修安排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四</a:t>
            </a:r>
            <a:r>
              <a:rPr lang="en-US" altLang="zh-CN" sz="2400" b="1"/>
              <a:t>. </a:t>
            </a:r>
            <a:r>
              <a:rPr lang="zh-CN" altLang="en-US" sz="2400" b="1"/>
              <a:t>共修紀律要求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五</a:t>
            </a:r>
            <a:r>
              <a:rPr lang="en-US" altLang="zh-CN" sz="2400" b="1"/>
              <a:t>. </a:t>
            </a:r>
            <a:r>
              <a:rPr lang="zh-CN" altLang="en-US" sz="2400" b="1"/>
              <a:t>班長職責</a:t>
            </a:r>
            <a:endParaRPr lang="zh-CN" altLang="en-US" sz="60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 sz="60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禪修班學修制度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一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基本規定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禪修班服務工作流程為：慧務處→班長→學員 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zh-CN" altLang="en-US" sz="1900"/>
              <a:t>禪修班的學習是為學員提供系統的聞思修行引導和環境，不安排考試等質量考核，也不發放任何學習證書。僅要求每位學員認真完成學習內容、按時出勤、養成良好的學習習慣。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r>
              <a:rPr lang="zh-CN" altLang="en-US" sz="1900"/>
              <a:t>班長由學員自薦或推薦產生，報備慧燈禪修課程官方郵箱：classluminouswisdom@gmail.com。</a:t>
            </a:r>
          </a:p>
          <a:p>
            <a:pPr marL="0" indent="0" fontAlgn="auto">
              <a:lnSpc>
                <a:spcPct val="110000"/>
              </a:lnSpc>
              <a:spcAft>
                <a:spcPts val="1000"/>
              </a:spcAft>
              <a:buNone/>
            </a:pPr>
            <a:endParaRPr lang="zh-CN" altLang="en-US" sz="19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二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學員要求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報名參加禪修班的學員應對三寶有信心，對聞思修行有希求心，願意配合禪修班的製度要求。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zh-CN" altLang="en-US" sz="1900"/>
              <a:t>禪修班隨時接受報名，隨時開班。所以每個班的學修進度是不一樣的。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r>
              <a:rPr lang="zh-CN" altLang="en-US" sz="1900"/>
              <a:t>對於新報名的師兄，如果已開班中有正在學習第一冊教材前兩課的，則可以插班；否則，需等待有適合班級之後，再加入新班學習。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r>
              <a:rPr lang="zh-CN" altLang="en-US" sz="1900"/>
              <a:t>禪修班網絡班的學員，在本班的出勤率至少達到70%，可以轉入相同進度的本地班繼續共修。禪修班本地班的師兄如想轉入網絡班共修也是同樣要求。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r>
              <a:rPr lang="zh-CN" altLang="en-US" sz="1900"/>
              <a:t>一位學員不能同時參加兩個班的學修（包括本地班和網絡班）。</a:t>
            </a: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共修安排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共修方式：</a:t>
            </a:r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900"/>
              <a:t>要求每位學員必須完成教材和視頻的學習，二者缺一不可。</a:t>
            </a:r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900"/>
              <a:t>共修討論應以分析法語為重點、結合教材展開研討，通過交流開拓思路、遣除疑惑、增長智慧，力求把教材內容學明白。</a:t>
            </a:r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900"/>
              <a:t>討論期間產生的問題，應首先在《慧燈之光》書中尋找答案。</a:t>
            </a:r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900"/>
              <a:t>若仍有疑問，共修後可將問題發到慧燈禪修課程官方郵箱:classluminouswisdom@gmail.com</a:t>
            </a:r>
          </a:p>
          <a:p>
            <a:pPr marL="0" lvl="0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zh-CN" altLang="en-US" sz="2215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共修安排</a:t>
            </a:r>
            <a:endParaRPr lang="zh-CN" altLang="en-US" sz="3200" b="1">
              <a:effectLst/>
              <a:sym typeface="+mn-ea"/>
            </a:endParaRPr>
          </a:p>
          <a:p>
            <a:pPr fontAlgn="auto">
              <a:spcAft>
                <a:spcPts val="1000"/>
              </a:spcAft>
              <a:buFont typeface="+mj-lt"/>
              <a:buAutoNum type="arabicPeriod" startAt="2"/>
            </a:pPr>
            <a:r>
              <a:rPr lang="zh-CN" altLang="en-US" sz="1600"/>
              <a:t>共修課前課後念誦</a:t>
            </a:r>
          </a:p>
          <a:p>
            <a:pPr marL="0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None/>
            </a:pPr>
            <a:r>
              <a:rPr lang="zh-CN" altLang="en-US" sz="1600"/>
              <a:t>         班級共修時應念誦以下規定的內容（具體請見《喇榮課誦集》），念誦藏文或漢文皆可。</a:t>
            </a:r>
          </a:p>
          <a:p>
            <a:pPr marL="0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None/>
            </a:pPr>
            <a:r>
              <a:rPr lang="zh-CN" altLang="en-US" sz="1600"/>
              <a:t>         課前念誦：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加倍咒：三遍；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八聖吉祥頌：一遍；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供養儀軌：一遍；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普賢行願品（七支供）：一遍；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發心儀軌：一遍；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大自在祈禱文：三遍；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endParaRPr lang="zh-CN" altLang="en-US" sz="1900"/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None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共修安排</a:t>
            </a:r>
            <a:endParaRPr lang="zh-CN" altLang="en-US" sz="1600"/>
          </a:p>
          <a:p>
            <a:pPr marL="1600200" lvl="2" indent="-3429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7"/>
            </a:pPr>
            <a:r>
              <a:rPr lang="zh-CN" altLang="en-US" sz="1600"/>
              <a:t>文殊禮讚：一遍；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7"/>
            </a:pPr>
            <a:r>
              <a:rPr lang="zh-CN" altLang="en-US" sz="1600"/>
              <a:t>文殊開智偈：一遍。</a:t>
            </a:r>
          </a:p>
          <a:p>
            <a:pPr marL="0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None/>
            </a:pPr>
            <a:r>
              <a:rPr lang="zh-CN" altLang="en-US" sz="1600">
                <a:sym typeface="+mn-ea"/>
              </a:rPr>
              <a:t>         課後念誦：</a:t>
            </a:r>
            <a:endParaRPr lang="zh-CN" altLang="en-US" sz="1600"/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迴向偈：一遍；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普賢行願品（發願部分）：一遍；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成就所願誓言：一遍；</a:t>
            </a:r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成就所願咒：一遍。</a:t>
            </a:r>
            <a:endParaRPr lang="zh-CN" altLang="en-US" sz="1900"/>
          </a:p>
          <a:p>
            <a:pPr marL="1257300" lvl="2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None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1589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共修紀律要求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出勤紀律：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900"/>
              <a:t>共修班級</a:t>
            </a:r>
          </a:p>
          <a:p>
            <a:pPr lvl="2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600"/>
              <a:t>集體學習佛法是難得而嚴肅的事情，班長和學員都應認真對待，共同商定集體學習時間，確定後任何人都不得隨意更改或取消定期的學習活動。如遇特殊情況，班裡學員應共同協商想辦法解決。總之停課的時間不應超過一個月。</a:t>
            </a:r>
          </a:p>
          <a:p>
            <a:pPr lvl="2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600"/>
              <a:t>禪修班共修隨國家法定節假日放假。如有的班級想在節假日時繼續共修，那麼要徵求全體師兄的意見，全體通過即可。</a:t>
            </a:r>
          </a:p>
          <a:p>
            <a:pPr lvl="2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600"/>
              <a:t>如遇共修時間與上師直播課程時間重疊，請以上師直播課程為重，班裡學員可協商改期共修或暫停一次。</a:t>
            </a:r>
            <a:endParaRPr lang="zh-CN" altLang="en-US" sz="1580"/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endParaRPr lang="zh-CN" altLang="en-US" sz="1575"/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zh-CN" altLang="en-US" sz="1895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endParaRPr lang="zh-CN" altLang="en-US" sz="135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1589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共修紀律要求</a:t>
            </a:r>
            <a:endParaRPr lang="zh-CN" altLang="en-US" sz="1580"/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2"/>
            </a:pPr>
            <a:r>
              <a:rPr lang="zh-CN" altLang="en-US" sz="1895"/>
              <a:t>共修學員</a:t>
            </a:r>
          </a:p>
          <a:p>
            <a:pPr lvl="2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575"/>
              <a:t>學員應按時參加共修，不得遲到早退，如遇特殊情況不能參加共修的，應提前向班長請假。</a:t>
            </a:r>
          </a:p>
          <a:p>
            <a:pPr lvl="2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575"/>
              <a:t>對於見面共修的班級，如有學員暫時出差不能參加共修，可以通過網絡實時參與班裡學習（最好是網絡視頻共修，如條件達不到可選擇音頻共修），班長可以給記錄出勤。</a:t>
            </a:r>
          </a:p>
          <a:p>
            <a:pPr lvl="2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575"/>
              <a:t>每一個學期中，學員的出勤率至少達到70%則可以升班，否則將重學本冊內容，慧務處會給及時安排新班。</a:t>
            </a:r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zh-CN" altLang="en-US" sz="1895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endParaRPr lang="zh-CN" altLang="en-US" sz="135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 dirty="0">
                <a:effectLst/>
              </a:rPr>
              <a:t>一</a:t>
            </a:r>
            <a:r>
              <a:rPr lang="en-US" altLang="zh-CN" sz="1900" b="1" dirty="0">
                <a:effectLst/>
              </a:rPr>
              <a:t>. </a:t>
            </a:r>
            <a:r>
              <a:rPr lang="zh-CN" altLang="en-US" sz="1900" b="1" dirty="0">
                <a:effectLst/>
              </a:rPr>
              <a:t>禪修班的誕生及主要原則</a:t>
            </a:r>
            <a:endParaRPr lang="zh-CN" altLang="en-US" sz="1900" dirty="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900" dirty="0"/>
              <a:t>慧燈禪修班沒有一個很嚴格的組織，是比較自由的。我們各個地方的佛友們，自願地想學習的時候，我們給大家提供學習的資料，然後給大家安排從最基礎到最後的課程。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900" dirty="0"/>
              <a:t>禪修班的課程全部都是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慈誠羅珠堪布親自來給大家講、親自安排。到目前爲止，禪修班的這些課程都是上師親自講的，但是沒有很嚴格的組織，對大家的要求也不是很嚴格。比如說如果能夠堅持下去就堅持下去學習，我們就繼續帶大家學習修行；如果各種原因堅持不下去，想退，那隨時也可以退，進退都是自由的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禪修班主要是針對上班族、時間不是很多的人，比如說佛經和論這些比較完整的課程，需要用半年、一年這麼長的時間來學習的經論，如果沒有辦法學習的話，那我們就給大家提供一個比較簡單的方法來學習。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61467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 dirty="0">
                <a:effectLst/>
                <a:sym typeface="+mn-ea"/>
              </a:rPr>
              <a:t>四</a:t>
            </a:r>
            <a:r>
              <a:rPr lang="en-US" altLang="zh-CN" sz="1900" b="1" dirty="0">
                <a:effectLst/>
                <a:sym typeface="+mn-ea"/>
              </a:rPr>
              <a:t>. </a:t>
            </a:r>
            <a:r>
              <a:rPr lang="zh-CN" altLang="en-US" sz="1900" b="1" dirty="0">
                <a:effectLst/>
                <a:sym typeface="+mn-ea"/>
              </a:rPr>
              <a:t>共修紀律要求</a:t>
            </a:r>
            <a:endParaRPr lang="zh-CN" altLang="en-US" sz="1900" dirty="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zh-CN" altLang="en-US" sz="1900" dirty="0"/>
              <a:t>聞法紀律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 dirty="0"/>
              <a:t>學員應按照《普賢上師言教》中的“聞法方式”聽聞佛法。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 dirty="0"/>
              <a:t>集體聞法時，學員應如理如法地聽聞，不應接打電話、收發短信微信、上網看消息、閒聊、四處走動等。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 dirty="0"/>
              <a:t>為保證聞法紀律，班長應提醒學員在聞法前處理完個人瑣事。</a:t>
            </a:r>
            <a:endParaRPr lang="zh-CN" altLang="en-US" sz="1900" dirty="0"/>
          </a:p>
          <a:p>
            <a:pPr marL="0" lvl="0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None/>
            </a:pPr>
            <a:endParaRPr lang="zh-CN" altLang="en-US" sz="1895" dirty="0"/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zh-CN" altLang="en-US" sz="1895" dirty="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endParaRPr lang="zh-CN" altLang="en-US" sz="1350" dirty="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 dirty="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 dirty="0"/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61467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共修紀律要求</a:t>
            </a:r>
            <a:endParaRPr lang="zh-CN" altLang="en-US" sz="1400"/>
          </a:p>
          <a:p>
            <a:pPr marL="457200" lvl="0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zh-CN" altLang="en-US" sz="1900"/>
              <a:t>討論紀律</a:t>
            </a:r>
            <a:endParaRPr lang="zh-CN" altLang="en-US" sz="1400"/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共修討論時，不應談論一切與學修無關的事宜，不允許在共修時宣傳修佛塔、修寺院、建學校等化緣事宜。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學員不得執持一己之見、誤導他人，必須依據正確的教證理證。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需要特別注意的是，討論務必要圍繞本課法義，不要將原本的學修討論變成聊天閒扯，浪費共修的寶貴時間。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討論法義過程中，要所有學員都參與，發揮集體的智慧和力量，要避免所謂的“老師兄”“一言堂”式的發言。具體學修方式請參考“禪修班共修模式”文檔。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班長應盡量控制討論的過程，使共修緊扣法本，在學員岔開話題時及時提醒糾正。若班長對共修討論的過程不予管理，或自己帶頭討論非學習共修內容的話題，學員可以當場提出意見，或向慧務處直接反映。</a:t>
            </a:r>
            <a:endParaRPr lang="zh-CN" altLang="en-US" sz="1895"/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zh-CN" altLang="en-US" sz="1895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3"/>
            </a:pPr>
            <a:endParaRPr lang="zh-CN" altLang="en-US" sz="135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3"/>
            </a:pP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3"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84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共修紀律要求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zh-CN" altLang="en-US" sz="1900"/>
              <a:t>重要紀律</a:t>
            </a:r>
            <a:endParaRPr lang="zh-CN" altLang="en-US" sz="1400"/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任何班長、學員都不得私自以禪修班的名義發布消息、組織活動。更不得利用禪修班的共修平台或資源，在不確定某位上師或活佛是否為標準的善知識（何為“標準”請參考《普賢上師言教》中的相關內容）的前提下，向學員進行宣傳介紹、慫恿學員拜見或參加其灌頂傳法、以及邀請其來禪修班說法等與學修無關、甚至於非法違紀的活動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不傳人我是非，不作宗派之爭，不隨意攀緣。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在進入共修場所所在地區時，行為盡量保持低調、文明。共修念誦、討論及做功課時不要喧嘩、音量適中、不要擾鄰。不要因為共修而引起周圍居民的反感和抵觸。</a:t>
            </a:r>
          </a:p>
          <a:p>
            <a:pPr marL="914400" lvl="1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zh-CN" altLang="en-US" sz="1600"/>
              <a:t>學員應珍惜學習機會，認真學修，積極參加共修，善始善終；虛心接受班長或道友的意見和建議；不能馬馬虎虎、敷衍了事，自欺欺人。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61467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四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共修紀律要求</a:t>
            </a:r>
            <a:endParaRPr lang="zh-CN" altLang="en-US" sz="1400"/>
          </a:p>
          <a:p>
            <a:pPr marL="457200" lvl="0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zh-CN" altLang="en-US" sz="1900"/>
              <a:t>共修場所</a:t>
            </a:r>
            <a:endParaRPr lang="zh-CN" altLang="en-US" sz="1400"/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600"/>
              <a:t>禪修班由學佛者自發組織家人朋友，在家中或其他地點進行共修，房間佈置沒有任何要求，只要安靜不擾鄰即可。</a:t>
            </a:r>
            <a:endParaRPr lang="zh-CN" altLang="en-US" sz="1400"/>
          </a:p>
          <a:p>
            <a:pPr marL="342900" lvl="0" indent="-3429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zh-CN" altLang="en-US" sz="1400"/>
              <a:t>   </a:t>
            </a:r>
            <a:r>
              <a:rPr lang="zh-CN" altLang="en-US" sz="1900"/>
              <a:t>監督反饋</a:t>
            </a:r>
            <a:endParaRPr lang="zh-CN" altLang="en-US" sz="1400"/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600"/>
              <a:t>班長和學員應主動遵守共修紀律，對於破壞共修紀律的行為，每位學員都可以通過郵件反映情況，慧燈禪修課程官方郵箱：classluminouswisdom@gmail.com。</a:t>
            </a:r>
          </a:p>
          <a:p>
            <a:pPr marL="0" lvl="0" indent="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zh-CN" altLang="en-US" sz="1400"/>
          </a:p>
          <a:p>
            <a:pPr marL="457200" lvl="0" indent="-457200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2"/>
            </a:pPr>
            <a:endParaRPr lang="zh-CN" altLang="en-US" sz="1400"/>
          </a:p>
          <a:p>
            <a:pPr lvl="1" fontAlgn="auto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zh-CN" altLang="en-US" sz="1895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Font typeface="+mj-lt"/>
              <a:buAutoNum type="arabicPeriod" startAt="2"/>
            </a:pPr>
            <a:endParaRPr lang="zh-CN" altLang="en-US" sz="135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 startAt="2"/>
            </a:pPr>
            <a:endParaRPr lang="zh-CN" altLang="en-US" sz="1900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05460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五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班長職責</a:t>
            </a:r>
            <a:endParaRPr lang="zh-CN" altLang="en-US" sz="1900"/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班長應發心清淨，有責任感，對上師三寶有堅定信心。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負責和慧務處聯絡，及時傳達並落實慧務處的通知事項，如實記錄班級學員的出勤情況。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應及時從慧務處領取教材、光盤等學修資料，並儘快分發給每位學員，不得隨意分配、扣發。班里共有的光盤等學修資料由班長統一保管，沒有共修時可藉給本班學員觀看、複製。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要保持與慧務處的聯繫暢通，不得擅自停止共修。如有特殊情況要離開本地，請安排本班一位學員臨時代替自己的工作，以保證共修等各項工作正常開展。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請在每月底上傳“學修進度考勤表”到慧燈禪修課程官方郵箱：classluminouswisdom@gmail.com。這是學員能否升班的重要依據。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對學員的不如法行為應先以慈悲心勸勉，對屢教不改的學員，應及時告知慧務處，商量解決辦法。</a:t>
            </a:r>
          </a:p>
          <a:p>
            <a:pPr marL="457200" indent="-457200" fontAlgn="auto">
              <a:lnSpc>
                <a:spcPct val="110000"/>
              </a:lnSpc>
              <a:spcAft>
                <a:spcPts val="1000"/>
              </a:spcAft>
              <a:buAutoNum type="arabicPeriod"/>
            </a:pPr>
            <a:r>
              <a:rPr lang="zh-CN" altLang="en-US" sz="1900"/>
              <a:t>班長應遵照禪修班制度，以保證學員學修效果為出發點服務大家，切忌憑個人好惡及世間人情世故處理問題。</a:t>
            </a: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禪修班學修制度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一</a:t>
            </a:r>
            <a:r>
              <a:rPr lang="en-US" altLang="zh-CN" sz="2400" b="1"/>
              <a:t>. </a:t>
            </a:r>
            <a:r>
              <a:rPr lang="zh-CN" altLang="en-US" sz="2400" b="1"/>
              <a:t>總述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班級共修及其步驟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b="1"/>
              <a:t>三</a:t>
            </a:r>
            <a:r>
              <a:rPr lang="en-US" altLang="zh-CN" sz="2400" b="1"/>
              <a:t>. </a:t>
            </a:r>
            <a:r>
              <a:rPr lang="zh-CN" altLang="en-US" sz="2400" b="1"/>
              <a:t>班級共修的主體環節</a:t>
            </a:r>
            <a:endParaRPr lang="zh-CN" altLang="en-US" sz="19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 sz="19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 sz="60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 sz="6000" b="1"/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禪修班共修模式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一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總述</a:t>
            </a:r>
            <a:endParaRPr lang="zh-CN" altLang="en-US" sz="1900"/>
          </a:p>
          <a:p>
            <a:r>
              <a:rPr lang="zh-CN" altLang="en-US" sz="1900">
                <a:solidFill>
                  <a:schemeClr val="tx1"/>
                </a:solidFill>
              </a:rPr>
              <a:t>本文檔介紹禪修班小組共修的具體方式，包括共修步驟、每個步驟的詳細說明等。請各小組參照本文介紹展開共修，尤其是組長應對共修模式深諳於心，組織並跟進每次共修！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1900" b="1">
                <a:effectLst/>
              </a:rPr>
              <a:t>二. 班級共修及其步驟</a:t>
            </a:r>
            <a:endParaRPr lang="zh-CN" altLang="en-US" sz="3200" b="1">
              <a:effectLst/>
            </a:endParaRPr>
          </a:p>
          <a:p>
            <a:r>
              <a:rPr lang="zh-CN" altLang="en-US" sz="1900">
                <a:effectLst/>
              </a:rPr>
              <a:t>禪修班採用小組內再分成若干“小組”，大家輪流負責每次串講的共修方式，一周一次的共修頻率。共修的力量極為強大，誠如華智仁波切所言“共修猶如熊熊烈火，個人修持則如渺渺火星”。</a:t>
            </a:r>
          </a:p>
          <a:p>
            <a:r>
              <a:rPr lang="zh-CN" altLang="en-US" sz="1900">
                <a:effectLst/>
              </a:rPr>
              <a:t>班級學員在班長的組織下一起共修。為了促進學員學修，班內學員輪流擔任主持人，負責回顧、串講、討論控制、總結等。</a:t>
            </a:r>
          </a:p>
          <a:p>
            <a:r>
              <a:rPr lang="zh-CN" altLang="en-US" sz="1900">
                <a:effectLst/>
              </a:rPr>
              <a:t>具體方法是：班內再分“小組”，學員根據本班人數平均分配“小組”，每一本書學完之前這個“小組”的人員是固定的，教材的每一課由一個“小組”負責帶領大家學習討論。共修程序包括五個步驟：</a:t>
            </a:r>
          </a:p>
          <a:p>
            <a:pPr marL="457200" lvl="1" indent="0">
              <a:buNone/>
            </a:pPr>
            <a:endParaRPr lang="zh-CN" altLang="en-US" sz="1625">
              <a:effectLst/>
            </a:endParaRPr>
          </a:p>
          <a:p>
            <a:pPr marL="457200" lvl="1" indent="0">
              <a:buNone/>
            </a:pPr>
            <a:r>
              <a:rPr lang="zh-CN" altLang="en-US" sz="1625">
                <a:effectLst/>
              </a:rPr>
              <a:t>課前念誦</a:t>
            </a:r>
            <a:r>
              <a:rPr lang="zh-CN" altLang="en-US" sz="1625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→聽聞上師講法視頻→學習討論教義法義→打坐禪修（實修階段）→課後迴向</a:t>
            </a:r>
            <a:endParaRPr lang="zh-CN" altLang="en-US" sz="2740" b="1">
              <a:effectLst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禪修班共修模式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班級共修的主體環節</a:t>
            </a:r>
            <a:endParaRPr lang="zh-CN" altLang="en-US" sz="3200" b="1">
              <a:effectLst/>
              <a:sym typeface="+mn-ea"/>
            </a:endParaRPr>
          </a:p>
          <a:p>
            <a:pPr fontAlgn="auto">
              <a:spcAft>
                <a:spcPts val="1000"/>
              </a:spcAft>
            </a:pPr>
            <a:r>
              <a:rPr lang="zh-CN" altLang="en-US" sz="1900">
                <a:effectLst/>
              </a:rPr>
              <a:t>上面五个步骤中的 “听闻上师讲法视频” 和 “学习讨论教材法义” 是班级共修教材前两册时的主要内容。这两部分在操作上又可具体细化为五个环节，即：</a:t>
            </a:r>
          </a:p>
          <a:p>
            <a:pPr marL="914400" lvl="1" indent="-457200" fontAlgn="auto">
              <a:spcAft>
                <a:spcPts val="1000"/>
              </a:spcAft>
              <a:buAutoNum type="arabicPeriod"/>
            </a:pPr>
            <a:r>
              <a:rPr lang="zh-CN" altLang="en-US" sz="1625">
                <a:effectLst/>
              </a:rPr>
              <a:t>上期回顧 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2345" b="1">
                <a:effectLst/>
              </a:rPr>
              <a:t>    </a:t>
            </a:r>
            <a:r>
              <a:rPr lang="zh-CN" altLang="en-US" sz="1900">
                <a:effectLst/>
              </a:rPr>
              <a:t>   </a:t>
            </a:r>
            <a:r>
              <a:rPr lang="zh-CN" altLang="en-US" sz="1630">
                <a:effectLst/>
              </a:rPr>
              <a:t>【目的】法義上銜接過渡、承上啟下。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30">
                <a:effectLst/>
              </a:rPr>
              <a:t>         【方法】</a:t>
            </a:r>
            <a:r>
              <a:rPr lang="en-US" altLang="zh-CN" sz="1630">
                <a:effectLst/>
              </a:rPr>
              <a:t>1</a:t>
            </a:r>
            <a:r>
              <a:rPr lang="zh-CN" altLang="en-US" sz="1630">
                <a:effectLst/>
              </a:rPr>
              <a:t>）複習回顧：複習上期法義的主要內容，回顧上次共修時的討論重點；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30">
                <a:effectLst/>
              </a:rPr>
              <a:t>                           </a:t>
            </a:r>
            <a:r>
              <a:rPr lang="en-US" altLang="zh-CN" sz="1630">
                <a:effectLst/>
              </a:rPr>
              <a:t>2</a:t>
            </a:r>
            <a:r>
              <a:rPr lang="zh-CN" altLang="en-US" sz="1630">
                <a:effectLst/>
              </a:rPr>
              <a:t>）受益分享：分享上期共修後自己觀念、心態和生活中的受益。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30">
                <a:effectLst/>
              </a:rPr>
              <a:t>         【注意事項】</a:t>
            </a:r>
            <a:r>
              <a:rPr lang="en-US" altLang="zh-CN" sz="1630">
                <a:effectLst/>
              </a:rPr>
              <a:t>1</a:t>
            </a:r>
            <a:r>
              <a:rPr lang="zh-CN" altLang="en-US" sz="1630">
                <a:effectLst/>
              </a:rPr>
              <a:t>）時間控制：根據班級共修時間掌握，不宜影響本期共修的主要內容；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30">
                <a:effectLst/>
              </a:rPr>
              <a:t>                                   </a:t>
            </a:r>
            <a:r>
              <a:rPr lang="en-US" altLang="zh-CN" sz="1630">
                <a:effectLst/>
              </a:rPr>
              <a:t>2</a:t>
            </a:r>
            <a:r>
              <a:rPr lang="zh-CN" altLang="en-US" sz="1630">
                <a:effectLst/>
              </a:rPr>
              <a:t>）內容控制：以復習回顧為主，不宜過多涉及個人疑惑；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30">
                <a:effectLst/>
              </a:rPr>
              <a:t>                                   </a:t>
            </a:r>
            <a:r>
              <a:rPr lang="en-US" altLang="zh-CN" sz="1630">
                <a:effectLst/>
              </a:rPr>
              <a:t>3</a:t>
            </a:r>
            <a:r>
              <a:rPr lang="zh-CN" altLang="en-US" sz="1630">
                <a:effectLst/>
              </a:rPr>
              <a:t>）人員安排：複習回顧和受益分享可根據班裡具體情況選定人員。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endParaRPr lang="zh-CN" altLang="en-US" sz="1630">
              <a:effectLst/>
            </a:endParaRPr>
          </a:p>
          <a:p>
            <a:pPr marL="0" indent="0">
              <a:buNone/>
            </a:pPr>
            <a:endParaRPr lang="zh-CN" altLang="en-US" sz="163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禪修班共修模式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班級共修的主體環節</a:t>
            </a:r>
            <a:endParaRPr lang="zh-CN" altLang="en-US" sz="1900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2"/>
            </a:pPr>
            <a:r>
              <a:rPr lang="zh-CN" sz="1625">
                <a:effectLst/>
              </a:rPr>
              <a:t>聽聞視頻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 b="1">
                <a:effectLst/>
                <a:sym typeface="+mn-ea"/>
              </a:rPr>
              <a:t>    </a:t>
            </a:r>
            <a:r>
              <a:rPr lang="zh-CN" altLang="en-US" sz="1625">
                <a:effectLst/>
                <a:sym typeface="+mn-ea"/>
              </a:rPr>
              <a:t>     【目的】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）與法本相互參照，更準確、全面地理解法義；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）為共同討論法義做好前期準備。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【方法】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）共同觀看上師講法視頻；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）整課視頻的時間較長，可以根據每次共修內容分段聽聞。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【注意事項】</a:t>
            </a:r>
            <a:r>
              <a:rPr sz="1625">
                <a:effectLst/>
                <a:sym typeface="+mn-ea"/>
              </a:rPr>
              <a:t>除三過、淨六垢、斷除五種不持，依止四種想</a:t>
            </a:r>
            <a:r>
              <a:rPr lang="zh-CN" altLang="en-US" sz="1625">
                <a:effectLst/>
                <a:sym typeface="+mn-ea"/>
              </a:rPr>
              <a:t>。</a:t>
            </a:r>
          </a:p>
          <a:p>
            <a:pPr marL="457200" lvl="1" indent="0" fontAlgn="auto">
              <a:spcAft>
                <a:spcPts val="1000"/>
              </a:spcAft>
              <a:buFont typeface="+mj-lt"/>
              <a:buNone/>
            </a:pPr>
            <a:endParaRPr lang="zh-CN" altLang="en-US" sz="1625">
              <a:effectLst/>
            </a:endParaRPr>
          </a:p>
          <a:p>
            <a:pPr marL="800100" lvl="1" indent="-342900" fontAlgn="auto">
              <a:spcAft>
                <a:spcPts val="1000"/>
              </a:spcAft>
              <a:buFont typeface="+mj-lt"/>
              <a:buAutoNum type="arabicPeriod" startAt="3"/>
            </a:pPr>
            <a:endParaRPr lang="zh-CN" altLang="en-US" sz="1625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2"/>
            </a:pPr>
            <a:endParaRPr lang="zh-CN" altLang="en-US" sz="1630">
              <a:effectLst/>
            </a:endParaRPr>
          </a:p>
          <a:p>
            <a:pPr marL="457200" lvl="1" indent="0" fontAlgn="auto">
              <a:spcAft>
                <a:spcPts val="1000"/>
              </a:spcAft>
              <a:buNone/>
            </a:pPr>
            <a:endParaRPr lang="zh-CN" altLang="en-US" sz="1630">
              <a:effectLst/>
            </a:endParaRPr>
          </a:p>
          <a:p>
            <a:pPr marL="0" indent="0">
              <a:buNone/>
            </a:pPr>
            <a:endParaRPr lang="zh-CN" altLang="en-US" sz="163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禪修班共修模式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班級共修的主體環節</a:t>
            </a:r>
            <a:endParaRPr lang="zh-CN" altLang="en-US" sz="1900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3"/>
            </a:pPr>
            <a:r>
              <a:rPr lang="zh-CN" sz="1625">
                <a:effectLst/>
              </a:rPr>
              <a:t>本期串講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 b="1">
                <a:effectLst/>
                <a:sym typeface="+mn-ea"/>
              </a:rPr>
              <a:t>    </a:t>
            </a:r>
            <a:r>
              <a:rPr lang="zh-CN" altLang="en-US" sz="1625">
                <a:effectLst/>
                <a:sym typeface="+mn-ea"/>
              </a:rPr>
              <a:t>     【目的】</a:t>
            </a:r>
            <a:r>
              <a:rPr sz="1625">
                <a:effectLst/>
                <a:sym typeface="+mn-ea"/>
              </a:rPr>
              <a:t>明晰法義主要內容和講法思路</a:t>
            </a:r>
            <a:r>
              <a:rPr lang="zh-CN" sz="1625">
                <a:effectLst/>
                <a:sym typeface="+mn-ea"/>
              </a:rPr>
              <a:t>。</a:t>
            </a:r>
            <a:endParaRPr lang="zh-CN" altLang="en-US" sz="1625">
              <a:effectLst/>
              <a:sym typeface="+mn-ea"/>
            </a:endParaRP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【方法】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）理清框架：參照法本，明確本期法義的綱要與核心；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）突出重點：提煉出法義要點，以作為學習討論的重點；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3</a:t>
            </a:r>
            <a:r>
              <a:rPr lang="zh-CN" altLang="en-US" sz="1625">
                <a:effectLst/>
                <a:sym typeface="+mn-ea"/>
              </a:rPr>
              <a:t>）全面歸納：串講忌對照誦讀，忌脫離法義，應做到要點全面、詳略得當。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【注意事項】</a:t>
            </a:r>
            <a:r>
              <a:rPr lang="en-US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）串講需建立在對法義完整、準確理解基礎上；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）串講可以使用自己的語言，但不能加註太多的個人價值判斷；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</a:t>
            </a:r>
            <a:r>
              <a:rPr lang="en-US" altLang="zh-CN" sz="1625">
                <a:effectLst/>
                <a:sym typeface="+mn-ea"/>
              </a:rPr>
              <a:t>3</a:t>
            </a:r>
            <a:r>
              <a:rPr lang="zh-CN" altLang="en-US" sz="1625">
                <a:effectLst/>
                <a:sym typeface="+mn-ea"/>
              </a:rPr>
              <a:t>）串講由班內學員輪流承擔，並由其承擔討論分享的主持。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</a:t>
            </a:r>
            <a:r>
              <a:rPr lang="en-US" altLang="zh-CN" sz="1625">
                <a:effectLst/>
                <a:sym typeface="+mn-ea"/>
              </a:rPr>
              <a:t>4</a:t>
            </a:r>
            <a:r>
              <a:rPr lang="zh-CN" altLang="en-US" sz="1625">
                <a:effectLst/>
                <a:sym typeface="+mn-ea"/>
              </a:rPr>
              <a:t>）不要因為怕講錯了就不發言，大家都是剛開始學習，可以互相幫助。</a:t>
            </a:r>
          </a:p>
          <a:p>
            <a:pPr marL="457200" lvl="1" indent="0" fontAlgn="auto">
              <a:spcAft>
                <a:spcPts val="1000"/>
              </a:spcAft>
              <a:buFont typeface="+mj-lt"/>
              <a:buNone/>
            </a:pPr>
            <a:endParaRPr lang="zh-CN" altLang="en-US" sz="1625">
              <a:effectLst/>
            </a:endParaRPr>
          </a:p>
          <a:p>
            <a:pPr marL="800100" lvl="1" indent="-342900" fontAlgn="auto">
              <a:spcAft>
                <a:spcPts val="1000"/>
              </a:spcAft>
              <a:buFont typeface="+mj-lt"/>
              <a:buAutoNum type="arabicPeriod" startAt="3"/>
            </a:pPr>
            <a:endParaRPr lang="zh-CN" altLang="en-US" sz="1625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2"/>
            </a:pPr>
            <a:endParaRPr lang="zh-CN" altLang="en-US" sz="1630">
              <a:effectLst/>
            </a:endParaRPr>
          </a:p>
          <a:p>
            <a:pPr marL="457200" lvl="1" indent="0" fontAlgn="auto">
              <a:spcAft>
                <a:spcPts val="1000"/>
              </a:spcAft>
              <a:buNone/>
            </a:pPr>
            <a:endParaRPr lang="zh-CN" altLang="en-US" sz="1630">
              <a:effectLst/>
            </a:endParaRPr>
          </a:p>
          <a:p>
            <a:pPr marL="0" indent="0">
              <a:buNone/>
            </a:pPr>
            <a:endParaRPr lang="zh-CN" altLang="en-US" sz="163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禪修班共修模式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fontScale="6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3200" b="1">
                <a:effectLst/>
              </a:rPr>
              <a:t>一</a:t>
            </a:r>
            <a:r>
              <a:rPr lang="en-US" altLang="zh-CN" sz="3200" b="1">
                <a:effectLst/>
              </a:rPr>
              <a:t>. </a:t>
            </a:r>
            <a:r>
              <a:rPr lang="zh-CN" altLang="en-US" sz="3200" b="1">
                <a:effectLst/>
              </a:rPr>
              <a:t>禪修班的誕生及主要原則</a:t>
            </a:r>
            <a:endParaRPr lang="zh-CN" altLang="en-US" sz="32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禪修班的兩個原則，一個是以簡單為主，第二個就是以修行為主。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3200">
                <a:solidFill>
                  <a:schemeClr val="tx1"/>
                </a:solidFill>
              </a:rPr>
              <a:t>我們的課程都是簡單的。禪修班還有《慧燈之光》中的表達方法，全部都是以簡單為原則。《慧燈之光》的書還有禪修班的教材裡面，上師把佛教的專用詞，除了必須要用的少數之外，全部過濾掉，標準是一個中學生能夠理解、能夠看得懂、能夠聽得懂。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3200">
                <a:solidFill>
                  <a:schemeClr val="tx1"/>
                </a:solidFill>
              </a:rPr>
              <a:t>我們的側重點不是學習，而是修行，主要是修行。聞、思、修，這三個當中，有些是聞思比較著重，當然不是不修，但是強調聞思。我們禪修班就是強調修行，聞思方面必須要學習的，是跟我們的修行有關係的，一定要學的這些相關的知識。除此以外的這些論，不要求大家來學習。當然，我們如果有時間的話，那當然自己可以學。《慧燈之光》裡面雖然沒有這些大的論，但是有一些小的論典，表達的方法全部都是通俗易懂的。</a:t>
            </a:r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禪修班以簡單的方式修行，主要是修行。將修行盡可能地貼近我們的生活，跟我們的現代的生活聯繫起來，跟一些科學知識結合起來，這些都是《慧燈之光》和禪修班的原則。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118870"/>
            <a:ext cx="10358755" cy="573405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班級共修的主體環節</a:t>
            </a:r>
            <a:endParaRPr lang="zh-CN" altLang="en-US" sz="1900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4"/>
            </a:pPr>
            <a:r>
              <a:rPr lang="zh-CN" sz="1625">
                <a:effectLst/>
              </a:rPr>
              <a:t>討論分享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 b="1">
                <a:effectLst/>
                <a:sym typeface="+mn-ea"/>
              </a:rPr>
              <a:t>    </a:t>
            </a:r>
            <a:r>
              <a:rPr lang="zh-CN" altLang="en-US" sz="1625">
                <a:effectLst/>
                <a:sym typeface="+mn-ea"/>
              </a:rPr>
              <a:t>     【目的】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</a:t>
            </a:r>
            <a:r>
              <a:rPr sz="1625">
                <a:effectLst/>
                <a:sym typeface="+mn-ea"/>
              </a:rPr>
              <a:t>遣除法義理解上的疑惑，完整受持上師所講法義；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sz="1625">
                <a:effectLst/>
                <a:sym typeface="+mn-ea"/>
              </a:rPr>
              <a:t>                           </a:t>
            </a:r>
            <a:r>
              <a:rPr lang="en-US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）結合自身分享心得，以此加強對於法義的體會和認識。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【方法】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）疑惑探討：對於法義理解上的疑惑之處，共同結合法義討論解決；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）法義認識：結合所學的其他教證理證，深化對當期主題、法義的認識；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3</a:t>
            </a:r>
            <a:r>
              <a:rPr lang="zh-CN" altLang="en-US" sz="1625">
                <a:effectLst/>
                <a:sym typeface="+mn-ea"/>
              </a:rPr>
              <a:t>）心得分享：將法義與現實生活相聯繫，分享自己的不足、感悟和體會。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【注意事項】</a:t>
            </a:r>
            <a:r>
              <a:rPr lang="en-US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）討論分享要注意檢討自身不足、隨喜他人功德；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）疑惑探討是前期共修的重點，隨著學修深入，心得分享應當成為共修的主體。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       這也是班級共修能否有所收穫的關鍵；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</a:t>
            </a:r>
            <a:r>
              <a:rPr lang="en-US" altLang="zh-CN" sz="1625">
                <a:effectLst/>
                <a:sym typeface="+mn-ea"/>
              </a:rPr>
              <a:t>3</a:t>
            </a:r>
            <a:r>
              <a:rPr lang="zh-CN" altLang="en-US" sz="1625">
                <a:effectLst/>
                <a:sym typeface="+mn-ea"/>
              </a:rPr>
              <a:t>）共修後，班長或輪值學員將未能解答的疑問，可將問題發到慧燈禪修課程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      官方郵箱:classluminouswisdom@gmail.com</a:t>
            </a:r>
          </a:p>
          <a:p>
            <a:pPr marL="457200" lvl="1" indent="0" fontAlgn="auto">
              <a:spcAft>
                <a:spcPts val="1000"/>
              </a:spcAft>
              <a:buFont typeface="+mj-lt"/>
              <a:buNone/>
            </a:pPr>
            <a:endParaRPr lang="zh-CN" altLang="en-US" sz="1625">
              <a:effectLst/>
            </a:endParaRPr>
          </a:p>
          <a:p>
            <a:pPr marL="800100" lvl="1" indent="-342900" fontAlgn="auto">
              <a:spcAft>
                <a:spcPts val="1000"/>
              </a:spcAft>
              <a:buFont typeface="+mj-lt"/>
              <a:buAutoNum type="arabicPeriod" startAt="3"/>
            </a:pPr>
            <a:endParaRPr lang="zh-CN" altLang="en-US" sz="1625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2"/>
            </a:pPr>
            <a:endParaRPr lang="zh-CN" altLang="en-US" sz="1630">
              <a:effectLst/>
            </a:endParaRPr>
          </a:p>
          <a:p>
            <a:pPr marL="457200" lvl="1" indent="0" fontAlgn="auto">
              <a:spcAft>
                <a:spcPts val="1000"/>
              </a:spcAft>
              <a:buNone/>
            </a:pPr>
            <a:endParaRPr lang="zh-CN" altLang="en-US" sz="1630">
              <a:effectLst/>
            </a:endParaRPr>
          </a:p>
          <a:p>
            <a:pPr marL="0" indent="0">
              <a:buNone/>
            </a:pPr>
            <a:endParaRPr lang="zh-CN" altLang="en-US" sz="163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禪修班共修模式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lnSpcReduction="2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班級共修的主體環節</a:t>
            </a:r>
            <a:endParaRPr lang="zh-CN" altLang="en-US" sz="1900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5"/>
            </a:pPr>
            <a:r>
              <a:rPr lang="zh-CN" sz="1625">
                <a:effectLst/>
              </a:rPr>
              <a:t>總結宣導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 b="1">
                <a:effectLst/>
                <a:sym typeface="+mn-ea"/>
              </a:rPr>
              <a:t>    </a:t>
            </a:r>
            <a:r>
              <a:rPr lang="zh-CN" altLang="en-US" sz="1625">
                <a:effectLst/>
                <a:sym typeface="+mn-ea"/>
              </a:rPr>
              <a:t>     【目的】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</a:t>
            </a:r>
            <a:r>
              <a:rPr sz="1625">
                <a:effectLst/>
                <a:sym typeface="+mn-ea"/>
              </a:rPr>
              <a:t>總結本期共修的主要收穫，整理未能解決的主要問題；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sz="1625">
                <a:effectLst/>
                <a:sym typeface="+mn-ea"/>
              </a:rPr>
              <a:t>                          </a:t>
            </a:r>
            <a:r>
              <a:rPr lang="en-US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）安排下次共修事宜。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【方法】</a:t>
            </a:r>
            <a:r>
              <a:rPr lang="en-US" altLang="zh-CN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）總結收穫：總結本期法義學習的主要內容、討論重點和主要結論；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）整理問題：對討論中未解決問題進行整理，將問題發到慧燈禪修課程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官方郵箱:classluminouswisdom@gmail.com，尋求解答；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</a:t>
            </a:r>
            <a:r>
              <a:rPr lang="en-US" altLang="zh-CN" sz="1625">
                <a:effectLst/>
                <a:sym typeface="+mn-ea"/>
              </a:rPr>
              <a:t>3</a:t>
            </a:r>
            <a:r>
              <a:rPr lang="zh-CN" altLang="en-US" sz="1625">
                <a:effectLst/>
                <a:sym typeface="+mn-ea"/>
              </a:rPr>
              <a:t>）相關通知：佈置下期共修的內容、安排和其他事宜。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【注意事項】</a:t>
            </a:r>
            <a:r>
              <a:rPr lang="en-US" sz="1625">
                <a:effectLst/>
                <a:sym typeface="+mn-ea"/>
              </a:rPr>
              <a:t>1</a:t>
            </a:r>
            <a:r>
              <a:rPr lang="zh-CN" altLang="en-US" sz="1625">
                <a:effectLst/>
                <a:sym typeface="+mn-ea"/>
              </a:rPr>
              <a:t>）總結由輪值學員承擔；</a:t>
            </a:r>
          </a:p>
          <a:p>
            <a:pPr marL="457200" lvl="1" indent="0" fontAlgn="auto">
              <a:spcAft>
                <a:spcPts val="1000"/>
              </a:spcAft>
              <a:buNone/>
            </a:pPr>
            <a:r>
              <a:rPr lang="zh-CN" altLang="en-US" sz="1625">
                <a:effectLst/>
                <a:sym typeface="+mn-ea"/>
              </a:rPr>
              <a:t>                                   </a:t>
            </a:r>
            <a:r>
              <a:rPr lang="en-US" altLang="zh-CN" sz="1625">
                <a:effectLst/>
                <a:sym typeface="+mn-ea"/>
              </a:rPr>
              <a:t>2</a:t>
            </a:r>
            <a:r>
              <a:rPr lang="zh-CN" altLang="en-US" sz="1625">
                <a:effectLst/>
                <a:sym typeface="+mn-ea"/>
              </a:rPr>
              <a:t>）安排下次共修事宜則由班長負責。</a:t>
            </a:r>
          </a:p>
          <a:p>
            <a:pPr marL="457200" lvl="1" indent="0" fontAlgn="auto">
              <a:spcAft>
                <a:spcPts val="1000"/>
              </a:spcAft>
              <a:buFont typeface="+mj-lt"/>
              <a:buNone/>
            </a:pPr>
            <a:endParaRPr lang="zh-CN" altLang="en-US" sz="1625">
              <a:effectLst/>
            </a:endParaRPr>
          </a:p>
          <a:p>
            <a:pPr marL="800100" lvl="1" indent="-342900" fontAlgn="auto">
              <a:spcAft>
                <a:spcPts val="1000"/>
              </a:spcAft>
              <a:buFont typeface="+mj-lt"/>
              <a:buAutoNum type="arabicPeriod" startAt="3"/>
            </a:pPr>
            <a:endParaRPr lang="zh-CN" altLang="en-US" sz="1625">
              <a:effectLst/>
            </a:endParaRPr>
          </a:p>
          <a:p>
            <a:pPr marL="914400" lvl="1" indent="-457200" fontAlgn="auto">
              <a:spcAft>
                <a:spcPts val="1000"/>
              </a:spcAft>
              <a:buFont typeface="+mj-lt"/>
              <a:buAutoNum type="arabicPeriod" startAt="2"/>
            </a:pPr>
            <a:endParaRPr lang="zh-CN" altLang="en-US" sz="1630">
              <a:effectLst/>
            </a:endParaRPr>
          </a:p>
          <a:p>
            <a:pPr marL="457200" lvl="1" indent="0" fontAlgn="auto">
              <a:spcAft>
                <a:spcPts val="1000"/>
              </a:spcAft>
              <a:buNone/>
            </a:pPr>
            <a:endParaRPr lang="zh-CN" altLang="en-US" sz="1630">
              <a:effectLst/>
            </a:endParaRPr>
          </a:p>
          <a:p>
            <a:pPr marL="0" indent="0">
              <a:buNone/>
            </a:pPr>
            <a:endParaRPr lang="zh-CN" altLang="en-US" sz="1630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禪修班共修模式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</a:rPr>
              <a:t>二</a:t>
            </a:r>
            <a:r>
              <a:rPr lang="en-US" altLang="zh-CN" sz="1900" b="1">
                <a:effectLst/>
              </a:rPr>
              <a:t>. </a:t>
            </a:r>
            <a:r>
              <a:rPr lang="zh-CN" altLang="en-US" sz="1900" b="1">
                <a:effectLst/>
              </a:rPr>
              <a:t>禪修班的要求及管理</a:t>
            </a:r>
            <a:endParaRPr lang="zh-CN" altLang="en-US" sz="3200" b="1">
              <a:effectLst/>
            </a:endParaRP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禪修班是不考試的，我們沒有任何的考試，但是有三個問題要問自己：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1900"/>
              <a:t>我們學了佛或者參加了禪修班，讓我們放下了什麼？以前我放不下的，在生活當中經常困擾自己的事情，有沒有放下？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1900"/>
              <a:t>我們學佛或者參加了禪修班，讓我得到了什麼，我獲得了什麼東西？</a:t>
            </a:r>
          </a:p>
          <a:p>
            <a:pPr marL="514350" indent="-514350" fontAlgn="auto">
              <a:spcAft>
                <a:spcPts val="1000"/>
              </a:spcAft>
              <a:buFont typeface="+mj-lt"/>
              <a:buAutoNum type="arabicParenR"/>
            </a:pPr>
            <a:r>
              <a:rPr lang="zh-CN" altLang="en-US" sz="1900"/>
              <a:t>參加了禪修班或者學佛以後，讓我改變了什麼？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這三個是上師給大家提出的問題，這個沒有人來問大家，是大家自己來問自己。如果我們參加了禪修班，以前放不下的一些東西放下了，以前沒有得到的一些東西得到了，以前改不了的東西已經改變了，這樣，考試就過關了，那麼文字上的考試我們過去沒有，以後也不會有這些考試。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497776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</a:rPr>
              <a:t>二</a:t>
            </a:r>
            <a:r>
              <a:rPr lang="en-US" altLang="zh-CN" sz="1900" b="1">
                <a:effectLst/>
              </a:rPr>
              <a:t>. </a:t>
            </a:r>
            <a:r>
              <a:rPr lang="zh-CN" altLang="en-US" sz="1900" b="1">
                <a:effectLst/>
              </a:rPr>
              <a:t>禪修班的要求及管理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禪修班沒有一個真實的組織，所以也就沒有一個真正的管理者。比如說我們十個人、八個人，大家自己的朋友、同事或者是自己家裡人，自己成立一個小組然後學習。但是學習要有一個統一的方法，為了方便大家，引導大家的學習，就有了一個簡單的禪修班的章程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這個慧燈禪修不屬於任何的派，它沒有一個自己的組織。我們的目的不是為了我們自己建一個什麼組織，就是為了大家能夠聞思修，尤其是大家能夠好好修行。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05730"/>
          </a:xfrm>
        </p:spPr>
        <p:txBody>
          <a:bodyPr>
            <a:normAutofit fontScale="90000"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</a:rPr>
              <a:t>三</a:t>
            </a:r>
            <a:r>
              <a:rPr lang="en-US" altLang="zh-CN" sz="1900" b="1">
                <a:effectLst/>
              </a:rPr>
              <a:t>. </a:t>
            </a:r>
            <a:r>
              <a:rPr lang="zh-CN" altLang="en-US" sz="1900" b="1">
                <a:effectLst/>
              </a:rPr>
              <a:t>禪修班的學修次第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第一年，大家了解一下佛法，整體上了解一下這些基礎的知識，然後也了解一下禪修班裡面有什麼樣的課程，這些都了解一下。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在這個了解的過程當中，我們學習的方法是什麼？首先，每週一次共修。這個禪修班是針對上班族的課程，這樣的話，每周大家就聚在一起。大家修行，最好盡量地聚在一起。但是有些大城市，大家要聚在一起的話，路上耽誤很長很長時間，一個半小時​​、兩個小時、三個小時都在路上，交通不太好的地方，堵車的地方。所以也有一個網絡班，網上大家學習、討論。但是，有些地方路上就不需要花那麼長的時間，所以大家最好就是聚在一起，網絡和聚在一起的效果是不一樣的。所以大家就一周一次地共修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每次我們聚在一起的時候，大家先聽上師講的這些視頻。看完了以後就開始討論。 《慧燈之光》裡面的內容和禪修班的內容都是最簡單的。比如說這些非常複雜的中觀裡面，把精華提煉出來，過濾複雜的邏輯、複雜的表達方式這些東西。然後把這個精華，用我們都能聽得懂的語言、思路告訴大家。所以討論的時候同樣，大家不要太超越禪修班教材內容的範圍，就在這個範圍當中討論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我們有問題的時候，就到《慧燈之光》和禪修班的教材裡去找，一定會找到相關的回答。還有一個，上師這兩年在做《慧燈·問道》，也在回答大家比較具有代表性的問題，所以這些裡面都會有的。</a:t>
            </a:r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6140" y="695960"/>
            <a:ext cx="10358120" cy="548640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140" y="1204595"/>
            <a:ext cx="10358755" cy="529082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1900" b="1">
                <a:effectLst/>
                <a:sym typeface="+mn-ea"/>
              </a:rPr>
              <a:t>三</a:t>
            </a:r>
            <a:r>
              <a:rPr lang="en-US" altLang="zh-CN" sz="1900" b="1">
                <a:effectLst/>
                <a:sym typeface="+mn-ea"/>
              </a:rPr>
              <a:t>. </a:t>
            </a:r>
            <a:r>
              <a:rPr lang="zh-CN" altLang="en-US" sz="1900" b="1">
                <a:effectLst/>
                <a:sym typeface="+mn-ea"/>
              </a:rPr>
              <a:t>禪修班的學修次第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第一冊、第二冊學完了以後，到第三冊教材的時候，我們就開始正式修行，進行實修。實修的時候，第一是看視頻，第二就討論，第三就打坐，大家一起打坐，這樣每一次的共修當中，聞、思、修三個都有了。聞就是我們看視頻，思就是大家討論，最後一兩個小時的共修就是修，那麼聞思修在這個當中都具備了。這樣每一周都有一個這樣的共修，然後每一天的一個小時大家用於打坐。這樣子的話，四前行一年多兩年就可以修完，然後五加行就大概需要三年左右的時間，按每天一個小時左右，一共大概就需要五年左右的時間。五年就把我們的四加行和五加行修完了。</a:t>
            </a:r>
          </a:p>
          <a:p>
            <a:pPr fontAlgn="auto">
              <a:spcAft>
                <a:spcPts val="1000"/>
              </a:spcAft>
            </a:pPr>
            <a:r>
              <a:rPr lang="zh-CN" altLang="en-US" sz="1900"/>
              <a:t>修完了以後意味著什麼，並不是說我們五年就念完了這些數字，數字當然是要念完的，但重點不是這些。五年修完的意思就是五年當中我們修出了出離心、菩提心，那這個成就已經是非常非常不得了了，就有了一個非常好的基礎了，即使這一輩子當中除了這兩個我什麼都沒有了，那也完全足夠。有了出離心和菩提心，在這個基礎上繼續做一些聞思修方面的事情，那已經是非常不得了了。但是五年以後還要再繼續學習，五年以後，我們會開始修密法的一些具體的修法，也就是準備修空性。修空性就要證悟，那證悟就首先會需要修寂止，到時候我們會安排，先修寂止。</a:t>
            </a:r>
            <a:endParaRPr lang="zh-CN" altLang="en-US" sz="3200"/>
          </a:p>
          <a:p>
            <a:pPr fontAlgn="auto">
              <a:spcAft>
                <a:spcPts val="1000"/>
              </a:spcAft>
            </a:pPr>
            <a:endParaRPr lang="zh-CN" altLang="en-US" sz="3200"/>
          </a:p>
          <a:p>
            <a:pPr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1270" y="211455"/>
            <a:ext cx="7182485" cy="73406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1270" y="287020"/>
            <a:ext cx="735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慈誠羅珠堪布對禪修班學員的特別叮囑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9480</Words>
  <Application>Microsoft Macintosh PowerPoint</Application>
  <PresentationFormat>Widescreen</PresentationFormat>
  <Paragraphs>475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慧燈禪修班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慧燈禪修班</dc:title>
  <dc:creator/>
  <cp:lastModifiedBy>Yanjia Pan</cp:lastModifiedBy>
  <cp:revision>14</cp:revision>
  <dcterms:created xsi:type="dcterms:W3CDTF">2019-07-03T07:02:00Z</dcterms:created>
  <dcterms:modified xsi:type="dcterms:W3CDTF">2020-04-03T18:40:16Z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