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70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4820-EBEF-0541-AE6B-8DC038798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en-US" sz="6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佛說稻桿經</a:t>
            </a:r>
            <a:r>
              <a:rPr lang="en-US" sz="66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072DC-66B8-A643-A215-C2DD22EA9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Calibri" panose="020F0502020204030204" pitchFamily="34" charset="0"/>
                <a:ea typeface="KaiTi" panose="02010609060101010101" pitchFamily="49" charset="-122"/>
                <a:cs typeface="Calibri" panose="020F0502020204030204" pitchFamily="34" charset="0"/>
              </a:rPr>
              <a:t>視頻</a:t>
            </a:r>
            <a:r>
              <a:rPr lang="en-CA" sz="4000" b="1" dirty="0">
                <a:latin typeface="Calibri" panose="020F0502020204030204" pitchFamily="34" charset="0"/>
                <a:ea typeface="KaiTi" panose="02010609060101010101" pitchFamily="49" charset="-122"/>
                <a:cs typeface="Calibri" panose="020F0502020204030204" pitchFamily="34" charset="0"/>
              </a:rPr>
              <a:t>10-2</a:t>
            </a:r>
            <a:endParaRPr lang="en-US" sz="4000" b="1" dirty="0">
              <a:latin typeface="Calibri" panose="020F0502020204030204" pitchFamily="34" charset="0"/>
              <a:ea typeface="KaiTi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2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9730-2063-A546-9781-30C4C321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第十一支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：生</a:t>
            </a:r>
            <a:br>
              <a:rPr 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：从于彼业所生蕴者。此是有缘生。</a:t>
            </a:r>
            <a:endParaRPr lang="en-US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104" y="2402006"/>
            <a:ext cx="10440538" cy="38912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蕴就是我们的五蕴，我们身体的里里外外，五蕴、身体和精神。造了业以后产生下一世的五蕴，下一世的身体、下一世的意识。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有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作为缘，这个缘当中就产生了生。生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下一世的投生，实际上下一世的投生跟我们前面讲的十二缘起的第三个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识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，这两个是一个意思。下一世投生的时候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是我们的意识投生了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我们的意识投生了。投生者是谁？就是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意识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。所以这个十二缘起是循环的，无明完了以后又从头开始，像一个车轮一样，没有头没有尾。所以这两个是一个意思。又重开始，又开始下一个轮回了，所以就叫作生。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endParaRPr lang="en-CA" dirty="0"/>
          </a:p>
          <a:p>
            <a:endParaRPr lang="en-CA" altLang="zh-TW" dirty="0"/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9730-2063-A546-9781-30C4C321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第十二支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：老死</a:t>
            </a:r>
            <a:br>
              <a:rPr 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：生已。诸蕴成熟及灭坏者。此则名为生缘老死。</a:t>
            </a:r>
            <a:endParaRPr lang="en-US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393576"/>
            <a:ext cx="9601196" cy="4007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生了之后是</a:t>
            </a: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诸蕴成熟及灭坏者。</a:t>
            </a:r>
            <a:r>
              <a:rPr lang="en-CA" altLang="zh-TW" b="1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我们一个人的身体逐渐逐渐地成熟、变化、衰老，最后灭坏，这个身体就灭掉了、坏掉了，这就叫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此则名为生缘老死。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这个时候生作为缘，然后这个缘当中就产生了老和死。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altLang="zh-TW" dirty="0"/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3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9730-2063-A546-9781-30C4C321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：是故彼因缘十二支法。互相为因。互相为缘。</a:t>
            </a:r>
            <a:r>
              <a:rPr lang="en-CA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US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393576"/>
            <a:ext cx="9601196" cy="40072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因缘十二支法，从无明到最后的老、死。这十二支法互相为因。互相为缘。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这样就不断地循环。比如说第一个是无明，最后一个是老、死，那么老和死的果是什么呢？又是下一个无明，所以这个是循环的。所以它们十二个缘起相互之间是因又是缘。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altLang="zh-TW" dirty="0"/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9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085B5-EF02-FD4B-820F-E36D50C3C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47" y="697810"/>
            <a:ext cx="9383505" cy="5462379"/>
          </a:xfrm>
        </p:spPr>
      </p:pic>
    </p:spTree>
    <p:extLst>
      <p:ext uri="{BB962C8B-B14F-4D97-AF65-F5344CB8AC3E}">
        <p14:creationId xmlns:p14="http://schemas.microsoft.com/office/powerpoint/2010/main" val="145730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9730-2063-A546-9781-30C4C321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：非常，非无常。</a:t>
            </a:r>
            <a:endParaRPr lang="en-US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393576"/>
            <a:ext cx="9601196" cy="4007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十二缘起</a:t>
            </a:r>
            <a:r>
              <a:rPr lang="zh-TW" altLang="en-US" u="sng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从世俗</a:t>
            </a:r>
            <a:r>
              <a:rPr lang="en-CA" u="sng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zh-TW" altLang="en-US" u="sng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现实生活、感官）的角度</a:t>
            </a:r>
            <a:r>
              <a:rPr lang="en-CA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十二缘起法就像一个车轮一样转动、循环，从无明到老、死，然后老、死结束了以后又是下一个无明，因为这个无明一直都没有被断掉，所以它存在。所以人死了以后，它又开始让我们去投生，然后投生了，转了一圈，最后又回到无明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从表面上看，从我们感官的角度来讲，十二个缘起相互之间成为因成为缘，因为它们相互可以作为因缘，所以除了这十二个以外，就不需要其他的，所以它永远都可以循环。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endParaRPr lang="en-CA" altLang="zh-TW" dirty="0"/>
          </a:p>
          <a:p>
            <a:endParaRPr lang="en-CA" altLang="zh-TW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altLang="zh-TW" dirty="0"/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3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47" y="672353"/>
            <a:ext cx="10743999" cy="59741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：</a:t>
            </a:r>
            <a:r>
              <a:rPr lang="zh-TW" altLang="en-US" i="1" dirty="0">
                <a:highlight>
                  <a:srgbClr val="FFFF00"/>
                </a:highlight>
                <a:latin typeface="KaiTi" panose="02010609060101010101" pitchFamily="49" charset="-122"/>
                <a:ea typeface="KaiTi" panose="02010609060101010101" pitchFamily="49" charset="-122"/>
              </a:rPr>
              <a:t>从另外一个角度去看，我们在这个地方不堕两边，全方位地去思考</a:t>
            </a:r>
            <a:r>
              <a:rPr lang="en-CA" i="1" dirty="0">
                <a:highlight>
                  <a:srgbClr val="FFFF00"/>
                </a:highlight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i="1" dirty="0">
                <a:highlight>
                  <a:srgbClr val="FFFF00"/>
                </a:highlight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i="1" dirty="0">
              <a:highlight>
                <a:srgbClr val="FFFF00"/>
              </a:highligh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非常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就是说十二个因缘不断在变化，所以它不是永恒的</a:t>
            </a:r>
            <a:r>
              <a:rPr lang="zh-TW" altLang="en-US" u="sng" dirty="0">
                <a:latin typeface="KaiTi" panose="02010609060101010101" pitchFamily="49" charset="-122"/>
                <a:ea typeface="KaiTi" panose="02010609060101010101" pitchFamily="49" charset="-122"/>
              </a:rPr>
              <a:t>，它不是常，常就是不变的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TW" altLang="en-US" u="sng" dirty="0">
                <a:latin typeface="KaiTi" panose="02010609060101010101" pitchFamily="49" charset="-122"/>
                <a:ea typeface="KaiTi" panose="02010609060101010101" pitchFamily="49" charset="-122"/>
              </a:rPr>
              <a:t>这十二因缘都在循环，循环就是无常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。但是紧接着又说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非无常。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十二缘起一直都在变化，从我们感官的角度来讲没有错，是在变，是在循环，但是我们得到的这个结论它不是真实的，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这个后面还有其他的真相，实际上我们看到的十二缘起的这个循环是一种错觉。</a:t>
            </a:r>
            <a:endParaRPr lang="en-CA" altLang="zh-TW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这个就像旋火轮，我们点一支香，然后快速转动的时候，这支香它就变成了一个环形的光，但是实际上这里不会有环形的东西。实际上存在的就点燃了一炷香的这么一个亮点，实际物质上存在的就这一点，但是高速运动的时候，这个点就变成了一个环形的光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我们眼睛看到的时候，这个环形的东西实际上是没有的，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是我们的错觉，实际上是不存在的东西。这个环形的光在我们的视觉当中，不在物质本身上面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。不属于外界的物质，而属于我们的视觉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TW" dirty="0"/>
          </a:p>
          <a:p>
            <a:endParaRPr lang="en-CA" altLang="zh-TW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altLang="zh-TW" dirty="0"/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7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03" y="739588"/>
            <a:ext cx="10399594" cy="5975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所以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十二个缘起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实际上也不在于外面的物质当中，而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在于我们的错觉当中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。所以开始否定了。那要否定它为什么前面讲了这么多呢？前面就是解释我们世俗的现象，就是让我们明白，从我们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感官的层面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来看，正确的理解是什么。这十二缘起是这样相互之间的因和缘变成了这样。再进一步去了解的时候，它就开始否定，实际上这个循环是不存在的。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实际上这个循环是不存在的，它不是常，也不是无常，常和无常都不是。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非常，非无常。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</a:p>
          <a:p>
            <a:endParaRPr lang="en-CA" dirty="0"/>
          </a:p>
          <a:p>
            <a:endParaRPr lang="en-CA" dirty="0">
              <a:solidFill>
                <a:srgbClr val="FF0000"/>
              </a:solidFill>
            </a:endParaRPr>
          </a:p>
          <a:p>
            <a:endParaRPr lang="en-CA" altLang="zh-TW" dirty="0"/>
          </a:p>
          <a:p>
            <a:endParaRPr lang="en-CA" altLang="zh-TW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altLang="zh-TW" dirty="0"/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0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9730-2063-A546-9781-30C4C321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71144"/>
            <a:ext cx="9601196" cy="1303867"/>
          </a:xfrm>
        </p:spPr>
        <p:txBody>
          <a:bodyPr>
            <a:normAutofit/>
          </a:bodyPr>
          <a:lstStyle/>
          <a:p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：非有为，非无为。</a:t>
            </a:r>
            <a:endParaRPr lang="en-US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03" y="1936376"/>
            <a:ext cx="10399594" cy="4778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有為：凡是有因有缘的物质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包括精神或者外面的物质。人或者大自然的某一种因缘创造出来的都叫作有为。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无为：人或者是大自然的任何一个物质没有办法对它产生影响的，这样叫作无为。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 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如果是从我们世俗的角度讲，非有为一定是无为了；如果是非无为，那一定是有为。但它说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非有为，非无为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，都不是，这就是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向本质上开始否定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了，我们看到的根本不是这样，根本不存在这样一个循环的东西，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原来是你自己的错觉，整个的轮回是自己的错觉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。所以说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非常、非无常、非有为、非无为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dirty="0"/>
          </a:p>
          <a:p>
            <a:endParaRPr lang="en-CA" altLang="zh-TW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altLang="zh-TW" dirty="0"/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9730-2063-A546-9781-30C4C321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：非无因、非无缘。</a:t>
            </a:r>
            <a:endParaRPr lang="en-US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03" y="2429303"/>
            <a:ext cx="10399594" cy="4285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十二缘起、整个的轮回就像旋火轮一样，是无中生有的一个东西，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根本不存在的一个东西，因为我们自己的感官被无明染污，所以它看到的很多东西都是不存在的。所以就是</a:t>
            </a:r>
            <a:r>
              <a:rPr lang="en-CA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非无因，非无缘。</a:t>
            </a:r>
            <a:r>
              <a:rPr lang="en-CA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</a:p>
          <a:p>
            <a:pPr marL="0" indent="0">
              <a:buNone/>
            </a:pPr>
            <a:endParaRPr lang="en-CA" altLang="zh-TW" dirty="0"/>
          </a:p>
          <a:p>
            <a:endParaRPr lang="en-CA" altLang="zh-TW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altLang="zh-TW" dirty="0"/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0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9730-2063-A546-9781-30C4C321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9062"/>
            <a:ext cx="9601196" cy="1303867"/>
          </a:xfrm>
        </p:spPr>
        <p:txBody>
          <a:bodyPr>
            <a:normAutofit/>
          </a:bodyPr>
          <a:lstStyle/>
          <a:p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：非有受。非尽法。非坏法。非灭法</a:t>
            </a:r>
            <a:r>
              <a:rPr lang="en-CA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endParaRPr lang="en-US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03" y="2070846"/>
            <a:ext cx="10399594" cy="42853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受就是感受，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 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非有受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，没有感受。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非尽法：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比如说人的身体逐渐逐渐地衰老，然后人身体上的很多东西没有了，最后人的身体就毁灭、死亡了。从世俗角度当中，这是对的。但是从另外一个角度，更高的层面讲，没有这样子的，这也是不对的。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非坏法：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坏就是最后身体的死亡。从世俗的角度来讲，身体就是坏法，它可以坏掉。但是说不是坏法。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非灭法：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灭，灭亡、灭掉。身体或者有些感官的功能等等，这些从世俗的角度讲，它是灭，它可以灭；但是从这个角度来讲，它也不是灭法。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上述这十二缘起是自己的错觉。错觉也有错觉的规则、法则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法则是什么？法则就是这个十二缘起。但是从更高的高度看，没有什么法则可言，整体上都是错的，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所以非常、非无常等等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endParaRPr lang="en-CA" dirty="0">
              <a:solidFill>
                <a:srgbClr val="FF0000"/>
              </a:solidFill>
            </a:endParaRPr>
          </a:p>
          <a:p>
            <a:endParaRPr lang="en-CA" altLang="zh-TW" dirty="0"/>
          </a:p>
          <a:p>
            <a:endParaRPr lang="en-CA" altLang="zh-TW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altLang="zh-TW" dirty="0"/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7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5A22-00C0-A249-A558-B3467B71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>
                <a:latin typeface="KaiTi" panose="02010609060101010101" pitchFamily="49" charset="-122"/>
                <a:ea typeface="KaiTi" panose="02010609060101010101" pitchFamily="49" charset="-122"/>
              </a:rPr>
              <a:t>發菩提心</a:t>
            </a:r>
            <a:endParaRPr lang="en-US" sz="6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4209-E424-4749-B702-D351DB3ED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為了度化一眾生，我發誓一要成佛。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為了成佛，我們今天如理如法的共修。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9730-2063-A546-9781-30C4C321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9062"/>
            <a:ext cx="9601196" cy="1303867"/>
          </a:xfrm>
        </p:spPr>
        <p:txBody>
          <a:bodyPr>
            <a:normAutofit/>
          </a:bodyPr>
          <a:lstStyle/>
          <a:p>
            <a:r>
              <a:rPr lang="en-US" sz="29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900" b="1" dirty="0">
                <a:latin typeface="KaiTi" panose="02010609060101010101" pitchFamily="49" charset="-122"/>
                <a:ea typeface="KaiTi" panose="02010609060101010101" pitchFamily="49" charset="-122"/>
              </a:rPr>
              <a:t>：从无始已来，如暴流水而无断绝。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03" y="2043953"/>
            <a:ext cx="10399594" cy="467074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但是全部否定以后，又开始说从无始以来，就像一个河流一样不间断，这个矛盾吗？不矛盾！不存在的东西，在我们的视觉当中存在。不管怎么样，我们看起来，从无始以来就像一条河流一样，到现在无数的时间过去了，但是轮回一直都没有停止，到现在也是，未来它也不会断掉。所以像一条河流一样，它不间断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例子：点燃后高速运动的一支香，让我们的视觉当中产生旋火轮，这个旋火轮在我们的视觉里面它是一个环形的，实际上它根本不存在。这两个不矛盾。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实际上不存在，但是我看到是存在的。我们的视觉当中它是存在的，实际上外在的物质当中它不存在，它跟速度有关系。</a:t>
            </a:r>
            <a:r>
              <a:rPr lang="en-CA" altLang="zh-TW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從現象看本質）</a:t>
            </a:r>
            <a:endParaRPr lang="en-CA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我们的感官作为一个在现实生活当中的一种工具是没有错的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但是如果说我们的感官要作为一个探索真理真相的工具，那就是用错了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，它根本达不到这个标准，根本没有这个功能。它看到的都是假的，我们现在这样看过去的所有的东西都是虚拟的，都是假的。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CA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endParaRPr lang="en-CA" altLang="zh-TW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altLang="zh-TW" dirty="0"/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8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70" y="750628"/>
            <a:ext cx="10536072" cy="57457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TW" altLang="en-US" u="sng" dirty="0">
                <a:latin typeface="KaiTi" panose="02010609060101010101" pitchFamily="49" charset="-122"/>
                <a:ea typeface="KaiTi" panose="02010609060101010101" pitchFamily="49" charset="-122"/>
              </a:rPr>
              <a:t>但是我们在这个世界上生活，就需要这样有错觉的感官才能够生活得下去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才能够在这个世界上生活。如果这些错觉都没有了，我们没办法生活。这个世界它本来是虚拟的，它需要一个相应的错误的感官，这样它们内外连在一个频率、一个频道上，才能够在这个虚拟的世界里面生存。如果在这个虚拟的世界里面，有一个特别特别标准正确的感官的话，这两个不相应，在这个世界里面他没有办法生存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我们要把这两个结合，这叫作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现象跟空性的结合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，这叫作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现空无别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。现空无别的意思就是：我们看到我们视觉当中的这个火轮，我们看到的这叫作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现象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。真实从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本质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上讲不存在，叫作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空性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。不存在的东西在我们的视觉当中是一个存在的东西，我们的视觉当中存在的、看到的东西实际上不存在，这两个是一个东西。平时我们都用一个硬币来比喻，这两个像一个硬币的两面一样，所以叫作无别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现空无别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我们看到的整个十二缘起，从我们的角度来讲是存在的，从真实的角度讲它不存在。不存在的东西，在我们的感官当中非常真实的东西，从另外一个角度根本不存在，所以这两个不矛盾，这叫作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现空无别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altLang="zh-TW" dirty="0"/>
          </a:p>
          <a:p>
            <a:endParaRPr lang="en-CA" altLang="zh-TW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altLang="zh-TW" dirty="0"/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0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B25A-44E3-9942-9078-41CE4CEE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問</a:t>
            </a:r>
            <a:r>
              <a:rPr lang="zh-TW" altLang="en-US" sz="6000" b="1" dirty="0">
                <a:latin typeface="KaiTi" panose="02010609060101010101" pitchFamily="49" charset="-122"/>
                <a:ea typeface="KaiTi" panose="02010609060101010101" pitchFamily="49" charset="-122"/>
              </a:rPr>
              <a:t>題討論</a:t>
            </a:r>
            <a:endParaRPr lang="en-US" sz="6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DD0F-0003-BF45-B36F-92A3D334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分享學習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佛說稻桿經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的心得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學習了十二緣起對生活和見解有什麼幫助？如何運用於生活？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>
                <a:latin typeface="KaiTi" panose="02010609060101010101" pitchFamily="49" charset="-122"/>
                <a:ea typeface="KaiTi" panose="02010609060101010101" pitchFamily="49" charset="-122"/>
              </a:rPr>
              <a:t> 自由分享討論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12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0515-1347-0246-BBB6-613B1F77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EB51-E645-5946-A04D-F16881ED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佛说稻秆经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宣讲的方法，就像海浪一样一轮一轮的。先讲一个稍微略一点的十二缘起法，再讲稍微广一点的讲十二缘起法，再接着又讲缘起之间相互的因果关系。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97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A3B3-A060-5443-93F7-781EBFDC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5806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第五支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：六入</a:t>
            </a:r>
            <a:br>
              <a:rPr 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：名色增长故。从六入门中能成事者。此是名色缘六入。</a:t>
            </a:r>
            <a:r>
              <a:rPr lang="en-CA" sz="26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US" sz="2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F57C-FCCA-6844-A88F-9E2AECBC3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088" y="2027583"/>
            <a:ext cx="10411336" cy="4399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色：大概在怀孕以后一个月左右，还没有心脏的跳动，还没有眼耳鼻舌身，这些器官还没有形成的之间的这一段的肉体，这一段的胎儿的身体叫作色。</a:t>
            </a:r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名：当时的这个胎儿他也有意识，他的意识也有感受，所以这些叫作名。</a:t>
            </a:r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然后胎儿从第一周到第四周、第五周，这样子逐渐逐渐地成熟，这个就叫作名色增长，增长就这个意思。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六入门就是五个感官形成了以后，再加上意识。这六个形成了以后，这六个就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能成事者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能够成办一些事情。耳朵可以听，这是它要成办的事情；眼睛，那个时候如果能睁开眼睛，其他的条件基本上具备了，也可以看得见；然后身体触摸的时候，他也感觉得到冷、热这些。也就是说，他的感官能够感受到外面的声音、冷热等，</a:t>
            </a:r>
            <a:r>
              <a:rPr lang="zh-TW" altLang="en-US" sz="2000" u="sng" dirty="0">
                <a:latin typeface="KaiTi" panose="02010609060101010101" pitchFamily="49" charset="-122"/>
                <a:ea typeface="KaiTi" panose="02010609060101010101" pitchFamily="49" charset="-122"/>
              </a:rPr>
              <a:t>这些就是依靠他的感官能够成办事情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色就是缘，然后产生了六入。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buFont typeface="Wingdings" pitchFamily="2" charset="2"/>
              <a:buChar char="§"/>
            </a:pP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9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9730-2063-A546-9781-30C4C321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第六支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：觸</a:t>
            </a:r>
            <a:br>
              <a:rPr 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：从于六入而生六聚触者。此是六入缘触。</a:t>
            </a:r>
            <a:r>
              <a:rPr lang="en-CA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US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5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五个感官，还包括我们的意识，它都有六个触。比如说眼睛看到的时候，要有眼睛的眼根，外面的光，以及视觉接触，耳朵也是这样，最后我们的意识也是这样，所以触有六个。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六入作为缘，这个缘当中产生了触。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**“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三法和合。名之为触。</a:t>
            </a:r>
            <a:r>
              <a:rPr lang="en-CA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</a:p>
          <a:p>
            <a:pPr marL="0" indent="0">
              <a:buNone/>
            </a:pP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外境（外面的光）、六根（正常的六根）、感觉（聽覺、視覺</a:t>
            </a:r>
            <a:r>
              <a:rPr lang="en-CA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…)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这三法和合时候叫做触。</a:t>
            </a:r>
            <a:endParaRPr lang="en-CA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altLang="zh-CN" b="1" dirty="0">
              <a:latin typeface="-apple-system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6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9730-2063-A546-9781-30C4C321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第七支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：受</a:t>
            </a:r>
            <a:br>
              <a:rPr 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：从于所触而生彼受者。此则名为触缘受。</a:t>
            </a:r>
            <a:endParaRPr lang="en-US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有了接触以后就产生了感受，身体接触了外面东西的时候，有热冷等等感受，然后身体、耳朵，还有听觉、视觉都有这样的感受。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这个时候的触就成为缘，这个缘就让受产生了。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4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9730-2063-A546-9781-30C4C321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第八支：愛</a:t>
            </a:r>
            <a:br>
              <a:rPr 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：了别受已。而生染爱耽著者</a:t>
            </a:r>
            <a:r>
              <a:rPr lang="en-CA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此则名为受缘爱</a:t>
            </a:r>
            <a:r>
              <a:rPr lang="en-CA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endParaRPr lang="en-US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36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了別受已：我们的意识就感受识别了这个受，就是感受到痛苦快乐的时候产生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而生染爱耽著者</a:t>
            </a:r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 “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这个地方就讲这是我们的恴識过程，三个过程：先是看到了，看到的时候就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污染了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；然后是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喜欢了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；最后就是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上瘾了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。这三个就是我们意识的一个过程。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这个时候，我们的感受作为缘，这个缘当中就产生了爱，这里讲的爱就是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欲望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6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9730-2063-A546-9781-30C4C321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64776"/>
            <a:ext cx="9601196" cy="1721223"/>
          </a:xfrm>
        </p:spPr>
        <p:txBody>
          <a:bodyPr>
            <a:normAutofit/>
          </a:bodyPr>
          <a:lstStyle/>
          <a:p>
            <a:r>
              <a:rPr lang="en-US" sz="29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第九支</a:t>
            </a:r>
            <a:r>
              <a:rPr lang="zh-TW" altLang="en-US" sz="2900" b="1" dirty="0">
                <a:latin typeface="KaiTi" panose="02010609060101010101" pitchFamily="49" charset="-122"/>
                <a:ea typeface="KaiTi" panose="02010609060101010101" pitchFamily="49" charset="-122"/>
              </a:rPr>
              <a:t>：取</a:t>
            </a:r>
            <a:br>
              <a:rPr lang="en-US" sz="29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sz="29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900" b="1" dirty="0">
                <a:latin typeface="KaiTi" panose="02010609060101010101" pitchFamily="49" charset="-122"/>
                <a:ea typeface="KaiTi" panose="02010609060101010101" pitchFamily="49" charset="-122"/>
              </a:rPr>
              <a:t>：知已。而生染爱耽着故。不欲远离好色及于安乐。而生愿乐者。此是爱缘取。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362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知已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：我们的意识或者是我们的感官的视觉、听觉，感受到、了别了这个受以后，这个时候就开始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而生染爱耽着故。不欲远离好色。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</a:p>
          <a:p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好色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就是美丽的物质，外面的风景也好，就是物质方面美丽的。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安乐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安乐就是内心的快乐。好的东西，美丽的东西，这个时候我们就不想离开这东西，舍不得、放不下。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愿乐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的意思就是希望，就是心愿，希望不离开快乐。因为他不想离开，所以这个时候，他为了拥有，开始去做一些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实际的行动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。这个时候不仅仅是一种欲望，</a:t>
            </a:r>
            <a:r>
              <a:rPr lang="zh-TW" altLang="en-US" u="sng" dirty="0">
                <a:latin typeface="KaiTi" panose="02010609060101010101" pitchFamily="49" charset="-122"/>
                <a:ea typeface="KaiTi" panose="02010609060101010101" pitchFamily="49" charset="-122"/>
              </a:rPr>
              <a:t>这个欲望已经上升到一定的高度，语言说话，身体做一些事情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，这叫作爱缘取。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dirty="0"/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1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9730-2063-A546-9781-30C4C321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第十支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：有</a:t>
            </a:r>
            <a:br>
              <a:rPr 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sz="2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經文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：生愿乐已。从身口意。造后有业者。此是取缘有。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E028-6562-D241-BA81-43A46CF2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344" y="2456597"/>
            <a:ext cx="10385946" cy="37156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釋義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愿乐就是希望拥有快乐。有这个心愿之后，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从身口意。造后有业者。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后有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就是下一世，开始造下一世的业。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这个时候取就称为缘，这个缘当中产生了有。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有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这个字可以理解为两个方面，一个是因的部分，一个是果的部分。</a:t>
            </a:r>
            <a:r>
              <a:rPr lang="zh-TW" altLang="en-US" u="sng" dirty="0">
                <a:latin typeface="KaiTi" panose="02010609060101010101" pitchFamily="49" charset="-122"/>
                <a:ea typeface="KaiTi" panose="02010609060101010101" pitchFamily="49" charset="-122"/>
              </a:rPr>
              <a:t>果的部分就是下一世的轮回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TW" altLang="en-US" u="sng" dirty="0">
                <a:latin typeface="KaiTi" panose="02010609060101010101" pitchFamily="49" charset="-122"/>
                <a:ea typeface="KaiTi" panose="02010609060101010101" pitchFamily="49" charset="-122"/>
              </a:rPr>
              <a:t>因的部分就是这一生的造业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，比如说我们这一生杀生，那么他因为杀生就有因和果。因的这个部分是现在的有，这叫作有。这个果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下一世堕地狱，那么下一世的轮回也叫作有。两个都叫作有，这个地方讲的有，是指因的部分，还不是果的部分。</a:t>
            </a:r>
            <a:endParaRPr lang="en-CA" altLang="zh-TW" dirty="0"/>
          </a:p>
          <a:p>
            <a:endParaRPr lang="en-CA" altLang="zh-TW" dirty="0"/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71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749</TotalTime>
  <Words>4314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KaiTi</vt:lpstr>
      <vt:lpstr>Arial</vt:lpstr>
      <vt:lpstr>Calibri</vt:lpstr>
      <vt:lpstr>Garamond</vt:lpstr>
      <vt:lpstr>Wingdings</vt:lpstr>
      <vt:lpstr>Organic</vt:lpstr>
      <vt:lpstr>《佛說稻桿經》</vt:lpstr>
      <vt:lpstr>發菩提心</vt:lpstr>
      <vt:lpstr>PowerPoint Presentation</vt:lpstr>
      <vt:lpstr>第五支：六入 經文：名色增长故。从六入门中能成事者。此是名色缘六入。 </vt:lpstr>
      <vt:lpstr>第六支：觸 經文：从于六入而生六聚触者。此是六入缘触。 </vt:lpstr>
      <vt:lpstr>第七支：受 經文：从于所触而生彼受者。此则名为触缘受。</vt:lpstr>
      <vt:lpstr>第八支：愛 經文：了别受已。而生染爱耽著者 。此则名为受缘爱 。</vt:lpstr>
      <vt:lpstr>第九支：取 經文：知已。而生染爱耽着故。不欲远离好色及于安乐。而生愿乐者。此是爱缘取。 </vt:lpstr>
      <vt:lpstr>第十支：有 經文：生愿乐已。从身口意。造后有业者。此是取缘有。 </vt:lpstr>
      <vt:lpstr>第十一支：生 經文：从于彼业所生蕴者。此是有缘生。</vt:lpstr>
      <vt:lpstr>第十二支：老死 經文：生已。诸蕴成熟及灭坏者。此则名为生缘老死。</vt:lpstr>
      <vt:lpstr>經文：是故彼因缘十二支法。互相为因。互相为缘。 </vt:lpstr>
      <vt:lpstr>PowerPoint Presentation</vt:lpstr>
      <vt:lpstr>經文：非常，非无常。</vt:lpstr>
      <vt:lpstr>PowerPoint Presentation</vt:lpstr>
      <vt:lpstr>PowerPoint Presentation</vt:lpstr>
      <vt:lpstr>經文：非有为，非无为。</vt:lpstr>
      <vt:lpstr>經文：非无因、非无缘。</vt:lpstr>
      <vt:lpstr>經文：非有受。非尽法。非坏法。非灭法 。</vt:lpstr>
      <vt:lpstr>經文：从无始已来，如暴流水而无断绝。 </vt:lpstr>
      <vt:lpstr>PowerPoint Presentation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《佛說稻桿經》</dc:title>
  <dc:creator>Vicky Huang</dc:creator>
  <cp:lastModifiedBy>che oscar</cp:lastModifiedBy>
  <cp:revision>77</cp:revision>
  <dcterms:created xsi:type="dcterms:W3CDTF">2022-01-09T23:46:49Z</dcterms:created>
  <dcterms:modified xsi:type="dcterms:W3CDTF">2022-01-24T23:03:29Z</dcterms:modified>
</cp:coreProperties>
</file>