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60" r:id="rId5"/>
  </p:sldMasterIdLst>
  <p:notesMasterIdLst>
    <p:notesMasterId r:id="rId18"/>
  </p:notesMasterIdLst>
  <p:sldIdLst>
    <p:sldId id="317" r:id="rId6"/>
    <p:sldId id="426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3" r:id="rId16"/>
    <p:sldId id="454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051A8-ABB3-446F-9CEC-37DF752A829C}" v="390" dt="2020-10-07T04:02:19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73" autoAdjust="0"/>
  </p:normalViewPr>
  <p:slideViewPr>
    <p:cSldViewPr snapToGrid="0">
      <p:cViewPr varScale="1">
        <p:scale>
          <a:sx n="111" d="100"/>
          <a:sy n="111" d="100"/>
        </p:scale>
        <p:origin x="1236" y="114"/>
      </p:cViewPr>
      <p:guideLst>
        <p:guide orient="horz" pos="2188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195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70ECDD4-8550-4791-8DF7-7846618243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EFBC688-001D-40EC-89ED-35ADAA81C7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503F92D7-C7DB-437A-806E-8C3EE2387A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7401A532-EE1C-4E97-B284-261EEF028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465F96-CF9F-4BFD-AD4D-0DE2ED8D83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2ED31B9-34C7-49B2-8AA3-D4963605F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F30D01FB-2EB2-4E26-8A23-90D6ADABC1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486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6D84944-7D09-495A-8B5E-95DBA6EB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226D89-80FD-41BF-B319-7C5C371C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38221B-3659-4084-B124-0940CAD0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11295-80FA-4D96-9EFD-B5C80ACF42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10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AFB00FC-04F8-4978-85D9-E7307E12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CD40D8C-B0C3-4E32-968B-60985A3C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B62CFE3-54B3-4933-9977-6E4C7AED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86662-410E-4D09-A7D8-E209B66BA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07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459E2CA-98DC-46E1-A9A9-185ECEE5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08C74C-937C-4704-919E-F53C61F5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9F3E9F-919C-43F5-9D8D-70105DBF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D4C73-8422-4060-BFA3-60916CCFF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7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5D520B8-D909-436C-8CC5-6A43B035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89625C-3678-4A7C-9542-98587BC4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B5E2CB-171A-48A5-8732-85F30FA0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D92D3-7579-4B2D-A398-B771D73A9F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48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E83413-4112-4E00-8996-7453A8A2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3732D6D-30BF-4C1E-9FCB-D5661E2E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12246B-E2B6-4ED3-BDE1-860B1700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54104-3FB2-4CBC-8760-3D46DB4B9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526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C489ABD-E2DA-414D-8B0F-0C182403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A67192-36CB-4E02-AD36-CF3CFB4C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432090E-E4C3-4F86-8DF3-087D6FCA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C01B-47E2-4CDA-88C2-94F4C3C40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6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9593228A-58B6-46DE-95C4-9EAABA5D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8712005B-5898-480C-9E6D-F998A91D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94520EE1-9ED0-436D-9C1B-E4589991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F4BD6-6797-4952-B4DD-3804B0F623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46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12423B43-520D-47A4-A7B4-697B7FB8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B609D32C-1C8E-4C99-9500-5F7BEFE4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A73A52EA-6987-464E-81AD-E463D3A7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EE9C8-A02A-4F44-A6A6-7D97D27E00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643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5D521DC0-F1BC-4090-B28C-7D59434D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D4857559-8613-4701-B47A-E4C2581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7DD73F02-1C71-41B1-A427-2069CE57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7CDE9-2129-4340-BEDC-0D5457F8C0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445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17971C2B-9923-4294-AF75-9ACC7C2C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51AAC782-16F2-46FF-8443-F894482F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87F7EA36-2D9D-452A-907C-8088A995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53AC3-DC65-42AB-855B-55F2D504E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893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A4949739-D444-4B9A-BA51-6E36934A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EFDD5204-A4FA-4D96-8F40-38510919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F64B64B9-7234-44DA-BFC5-889BE056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453B5-BDB2-4BD2-8F6A-70418AA65B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0BC630-D056-491A-89EB-339ECE75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C43280-48B6-48B8-BC12-E75F63F8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AAE2EE6-55FB-47CC-86F2-EF60419B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36850-48F1-48CE-B263-7443E6637A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174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8C9AA5BE-480E-4064-A305-685366FF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D1C03774-AAFE-48B4-9813-D092415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7EF524F7-7633-43EC-9257-8BC5B745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A4EF7-6837-471D-82C9-DEC374AD2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051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50B97E1-4DFF-4EEC-A1EA-222B31A4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3F8BB02-9BF6-4A8F-A54D-80AA7A18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5BEE92B-A67E-44F5-8948-A607B189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1C296-6BA3-42D9-ACBA-5DD28792E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778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FB373F-B7D8-491C-B987-95E5F10F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EC1F5A6-F695-4FAF-95B7-3FB51AD6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0858CDD-4A66-4B6E-8B0E-1860D944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19F41-8570-4958-BD9F-EFABBD48A6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5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612F4DE-9AC7-4CF4-89B5-7C5225F0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BB4364-72CC-47FC-BC1E-1EB91FE5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3587E56-680C-4662-82EA-10462F51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53C49-F0B8-4E95-B9AF-659122072D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67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3F620D4F-A563-44DA-B265-4152142E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53AFC656-241B-4F34-926C-2AB32917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6F5AE88-DE6A-4E5F-B508-3E00EE9B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C9FE7-883B-4AD3-A85F-1814FCE08F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0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A2883645-95D6-4006-959E-FC69ABC2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1CDA3C45-F17A-4BE7-92CC-199171C4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4E5877F2-2B1A-4BB5-B71A-6C0E0E1D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8F154-898D-46A1-AE43-71B9D6222C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40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94B2DD69-EBF9-42AD-AFFD-5850BE9A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B0A92F09-1E96-4850-B472-A63C54D8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5FBDE33F-0F3A-43EB-AF8D-D12350F8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185A6-60AF-4738-904E-05BD3DE3F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79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C0C0D01E-A1C4-4A92-B1D8-FAE6FAC5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579B1CC2-07DC-4C63-842F-3C1E2B78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F873EEC3-817E-4E5E-98ED-E6887B0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47F83-1418-45CF-A7B3-BFD99AE7A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3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C4B0841C-05C4-464D-8C5A-3992EF4D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884D1B53-AC24-48A4-BA57-B9B4B664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48A3F223-7A50-4687-82CD-A73A641A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2C0AD-9C5D-4000-92F8-2626E89D56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50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6BDE3E83-F346-441C-9581-CCAC249D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18F2C926-389D-4F27-B29C-A0372826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BECD918-80F6-4042-B15D-199E4646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79795-749F-4779-8364-2F43A8F459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48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="" xmlns:a16="http://schemas.microsoft.com/office/drawing/2014/main" id="{B2FE4B66-6D07-4C55-8EDB-1FC40A62E4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DE44BA4F-88DE-43F4-BA6E-251FFC8619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645D71-E36C-42F1-8687-4326ACE8C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396FB5-89A4-4B45-91F7-16EBC6175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5947B3-AA93-4F9C-A88C-A9BBC5CF3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33677A61-6E98-4023-A74F-C8320EFAFE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="" xmlns:a16="http://schemas.microsoft.com/office/drawing/2014/main" id="{07D44944-8A27-4F8B-BBE2-D4F68119E3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="" xmlns:a16="http://schemas.microsoft.com/office/drawing/2014/main" id="{1EA6F5D3-DE4A-4D3E-ABEA-6789618B83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7E5367-9CC9-411E-909B-78D345A0D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F0D5AA-D26E-430B-9A93-B0F6747F2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012EC1B-D30D-40E6-9CED-41E928B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8C2A3775-85BF-4C0C-952E-49383FF3A9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="" xmlns:a16="http://schemas.microsoft.com/office/drawing/2014/main" id="{9C809084-9C2C-467A-A7C9-91757704D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 smtClean="0">
                <a:solidFill>
                  <a:srgbClr val="FFFF00"/>
                </a:solidFill>
              </a:rPr>
              <a:t>菩提心修法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3075" name="Date Placeholder 1">
            <a:extLst>
              <a:ext uri="{FF2B5EF4-FFF2-40B4-BE49-F238E27FC236}">
                <a16:creationId xmlns="" xmlns:a16="http://schemas.microsoft.com/office/drawing/2014/main" id="{88FC9108-3AC5-4E97-913B-2EDC8576A32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200">
              <a:solidFill>
                <a:srgbClr val="898989"/>
              </a:solidFill>
              <a:ea typeface="SimSun" panose="02010600030101010101" pitchFamily="2" charset="-122"/>
            </a:endParaRPr>
          </a:p>
        </p:txBody>
      </p:sp>
      <p:sp>
        <p:nvSpPr>
          <p:cNvPr id="3076" name="Footer Placeholder 2">
            <a:extLst>
              <a:ext uri="{FF2B5EF4-FFF2-40B4-BE49-F238E27FC236}">
                <a16:creationId xmlns="" xmlns:a16="http://schemas.microsoft.com/office/drawing/2014/main" id="{D1C7E77B-C916-4F16-9352-A5373F7F2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898989"/>
                </a:solidFill>
              </a:rPr>
              <a:t>仅供小组内共修使用，严禁对外传阅</a:t>
            </a:r>
            <a:endParaRPr lang="en-US" altLang="en-US" sz="1200">
              <a:solidFill>
                <a:srgbClr val="898989"/>
              </a:solidFill>
              <a:ea typeface="SimSun" panose="02010600030101010101" pitchFamily="2" charset="-122"/>
            </a:endParaRPr>
          </a:p>
        </p:txBody>
      </p:sp>
      <p:sp>
        <p:nvSpPr>
          <p:cNvPr id="3077" name="Slide Number Placeholder 3">
            <a:extLst>
              <a:ext uri="{FF2B5EF4-FFF2-40B4-BE49-F238E27FC236}">
                <a16:creationId xmlns="" xmlns:a16="http://schemas.microsoft.com/office/drawing/2014/main" id="{8119A24F-D40A-4D08-869E-93691D5F3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743B630D-0E25-42E2-8DA7-A992670281C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078" name="Content Placeholder 6">
            <a:extLst>
              <a:ext uri="{FF2B5EF4-FFF2-40B4-BE49-F238E27FC236}">
                <a16:creationId xmlns="" xmlns:a16="http://schemas.microsoft.com/office/drawing/2014/main" id="{1E3757C4-0824-4D0E-8726-3E68346E4E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988" y="1417638"/>
            <a:ext cx="8969375" cy="4113212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=""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</a:rPr>
              <a:t/>
            </a:r>
            <a:br>
              <a:rPr lang="en-US" altLang="zh-CN" b="1" dirty="0">
                <a:solidFill>
                  <a:srgbClr val="FFFF00"/>
                </a:solidFill>
              </a:rPr>
            </a:br>
            <a:r>
              <a:rPr lang="en-US" altLang="zh-CN" b="1" dirty="0">
                <a:solidFill>
                  <a:srgbClr val="FFFF00"/>
                </a:solidFill>
              </a:rPr>
              <a:t/>
            </a:r>
            <a:br>
              <a:rPr lang="en-US" altLang="zh-CN" b="1" dirty="0">
                <a:solidFill>
                  <a:srgbClr val="FFFF00"/>
                </a:solidFill>
              </a:rPr>
            </a:br>
            <a:r>
              <a:rPr lang="zh-CN" altLang="en-US" b="1" dirty="0">
                <a:solidFill>
                  <a:srgbClr val="FFFF00"/>
                </a:solidFill>
              </a:rPr>
              <a:t>喜</a:t>
            </a:r>
            <a:r>
              <a:rPr lang="zh-CN" altLang="en-US" b="1" dirty="0" smtClean="0">
                <a:solidFill>
                  <a:srgbClr val="FFFF00"/>
                </a:solidFill>
              </a:rPr>
              <a:t>无</a:t>
            </a:r>
            <a:r>
              <a:rPr lang="zh-CN" altLang="en-US" b="1" dirty="0">
                <a:solidFill>
                  <a:srgbClr val="FFFF00"/>
                </a:solidFill>
              </a:rPr>
              <a:t>量心的具体修</a:t>
            </a:r>
            <a:r>
              <a:rPr lang="zh-CN" altLang="en-US" b="1" dirty="0" smtClean="0">
                <a:solidFill>
                  <a:srgbClr val="FFFF00"/>
                </a:solidFill>
              </a:rPr>
              <a:t>法（三）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=""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914401"/>
            <a:ext cx="8229600" cy="5943600"/>
          </a:xfrm>
        </p:spPr>
        <p:txBody>
          <a:bodyPr/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如何观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察自己修行？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第一，修外加行时要观察：在没有闻修此加行法时，我们对世间有何看法、有何贪执；修了外加行中人身难得等一系列修法后，对世间又有怎样的看法，如果前后毫无改变，一切还是为了自己世间的健康、长寿、快乐等，便可确认自己的修行没有任何进展、没有任何收获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第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二，修菩提心时，同样要反省：在听闻修持菩提心修法的前后，我的自私心有没有变化？如果修法之前，一切只为自己，对他人的苦乐无动于衷；修法以后，虽然口里天天在念发菩提心的颂词，哪怕念了十万遍，但内心深处还是认为其他人的好坏都无关痛痒，只盼自己能早日得解脱，自己能早日明心见性，自己能早日往生西方极乐世界等等，仍然没有为众生着想，那就可以确认，虽然听了加行、修了加行，自己却没有任何大乘法的收获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如何处理与工作生活的关系？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bg1"/>
                </a:solidFill>
              </a:rPr>
              <a:t>总之，第一要舍弃世间，第二要放弃自私心，但不能产生误会，认为出离心是消极逃避，菩提心也是不能实现的妄想等等。一旦有这样的想法，就会成为修行的障碍。如果如理如法地去修，这些修法与你们的工作、家庭没有任何矛盾。在佛住世时，印度的很多国王在治理江山、管理天下的同时，也在发菩提心，根本不相抵触。所以，你们不能以为一旦发了菩提心，就没有办法生活和工作了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463191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=""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</a:rPr>
              <a:t/>
            </a:r>
            <a:br>
              <a:rPr lang="en-US" altLang="zh-CN" b="1" dirty="0">
                <a:solidFill>
                  <a:srgbClr val="FFFF00"/>
                </a:solidFill>
              </a:rPr>
            </a:br>
            <a:r>
              <a:rPr lang="en-US" altLang="zh-CN" b="1" dirty="0">
                <a:solidFill>
                  <a:srgbClr val="FFFF00"/>
                </a:solidFill>
              </a:rPr>
              <a:t/>
            </a:r>
            <a:br>
              <a:rPr lang="en-US" altLang="zh-CN" b="1" dirty="0">
                <a:solidFill>
                  <a:srgbClr val="FFFF00"/>
                </a:solidFill>
              </a:rPr>
            </a:br>
            <a:r>
              <a:rPr lang="zh-CN" altLang="en-US" b="1" dirty="0" smtClean="0">
                <a:solidFill>
                  <a:srgbClr val="FFFF00"/>
                </a:solidFill>
              </a:rPr>
              <a:t>菩提心</a:t>
            </a:r>
            <a:r>
              <a:rPr lang="zh-CN" altLang="en-US" b="1" dirty="0">
                <a:solidFill>
                  <a:srgbClr val="FFFF00"/>
                </a:solidFill>
              </a:rPr>
              <a:t>的具体修法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=""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914401"/>
            <a:ext cx="8229600" cy="5943600"/>
          </a:xfrm>
        </p:spPr>
        <p:txBody>
          <a:bodyPr/>
          <a:lstStyle/>
          <a:p>
            <a:pPr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菩提心概念：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菩提就是觉悟的意思。菩提心，在这里就是为一切众生的解脱，自己发誓修此觉悟的智慧。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两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个条件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：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条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件一：是对所有众生的无缘慈悲心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大慈大悲。</a:t>
            </a:r>
          </a:p>
          <a:p>
            <a:pPr lvl="1"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条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件二：要为度化一切众生而发誓成佛。</a:t>
            </a:r>
          </a:p>
          <a:p>
            <a:pPr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三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种发心：</a:t>
            </a:r>
          </a:p>
          <a:p>
            <a:pPr lvl="1"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国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王似的发心</a:t>
            </a:r>
          </a:p>
          <a:p>
            <a:pPr lvl="1"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船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夫似的发心</a:t>
            </a:r>
          </a:p>
          <a:p>
            <a:pPr lvl="1">
              <a:defRPr/>
            </a:pP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牧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童似的发心 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。（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 最上乘的菩提心 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）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ea"/>
              </a:rPr>
              <a:t>祖</a:t>
            </a:r>
            <a:r>
              <a:rPr lang="zh-CN" altLang="en-US" sz="2000" dirty="0" smtClean="0">
                <a:solidFill>
                  <a:schemeClr val="bg1"/>
                </a:solidFill>
                <a:latin typeface="+mn-ea"/>
              </a:rPr>
              <a:t>师榜样</a:t>
            </a:r>
            <a:endParaRPr lang="en-US" altLang="zh-CN" sz="20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往昔的米拉日巴尊者、无垢光尊者等高僧大德都修菩提心，正因为有了这样的动机，他们才能够排除万难。有一句话叫“为法忘躯”，那些高僧大德为了修法，可以不顾自己的身体，不顾任何艰难险阻。有了这样的菩提心，就能很快成就。大乘佛教最关键的不是别的，就是慈悲心。有了慈悲心，所有修行上的功德都会具足。如果没有慈悲心，却妄想修大乘法，实在是痴人说</a:t>
            </a:r>
            <a:r>
              <a:rPr lang="zh-CN" altLang="en-US" sz="1600" dirty="0" smtClean="0">
                <a:solidFill>
                  <a:schemeClr val="bg1"/>
                </a:solidFill>
                <a:latin typeface="+mn-ea"/>
              </a:rPr>
              <a:t>梦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《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普贤上师言教</a:t>
            </a:r>
            <a:r>
              <a:rPr lang="en-US" altLang="zh-CN" sz="1600" dirty="0">
                <a:solidFill>
                  <a:schemeClr val="bg1"/>
                </a:solidFill>
                <a:latin typeface="+mn-ea"/>
              </a:rPr>
              <a:t>》</a:t>
            </a:r>
            <a:r>
              <a:rPr lang="zh-CN" altLang="en-US" sz="1600" dirty="0">
                <a:solidFill>
                  <a:schemeClr val="bg1"/>
                </a:solidFill>
                <a:latin typeface="+mn-ea"/>
              </a:rPr>
              <a:t>的作者是华智仁波切，他的弟子当中，没有一个人是没有修过好几次五加行的，都是修了一遍又一遍。我们更不能认为这些修法仅是加行，只需修一遍就万事大吉。加行是需要付出一辈子的精力去修的法，作为一个修行人，终生都不能离开这些修法。只是在修行初期对加行更强调一些，后面会强调其他的一些修法而已，但加行是自始至终都必不可少的。</a:t>
            </a:r>
            <a:endParaRPr lang="en-US" altLang="zh-CN" sz="16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95503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=""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>
                <a:solidFill>
                  <a:srgbClr val="FFFF00"/>
                </a:solidFill>
              </a:rPr>
              <a:t>思考讨论题</a:t>
            </a:r>
            <a:endParaRPr lang="en-US" altLang="en-US"/>
          </a:p>
        </p:txBody>
      </p:sp>
      <p:sp>
        <p:nvSpPr>
          <p:cNvPr id="40963" name="Content Placeholder 2">
            <a:extLst>
              <a:ext uri="{FF2B5EF4-FFF2-40B4-BE49-F238E27FC236}">
                <a16:creationId xmlns=""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138" y="1022350"/>
            <a:ext cx="8229600" cy="56991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solidFill>
                  <a:schemeClr val="bg1"/>
                </a:solidFill>
              </a:rPr>
              <a:t>自由发问讨论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808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=""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1" dirty="0">
                <a:solidFill>
                  <a:srgbClr val="FFFF00"/>
                </a:solidFill>
              </a:rPr>
              <a:t>串</a:t>
            </a:r>
            <a:r>
              <a:rPr lang="zh-CN" altLang="en-US" b="1" dirty="0" smtClean="0">
                <a:solidFill>
                  <a:srgbClr val="FFFF00"/>
                </a:solidFill>
              </a:rPr>
              <a:t>讲提纲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=""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914401"/>
            <a:ext cx="8229600" cy="5943600"/>
          </a:xfrm>
        </p:spPr>
        <p:txBody>
          <a:bodyPr/>
          <a:lstStyle/>
          <a:p>
            <a:pPr>
              <a:buFont typeface="Arial" charset="0"/>
              <a:buChar char="•"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菩</a:t>
            </a:r>
            <a:r>
              <a:rPr lang="zh-CN" altLang="en-US" dirty="0">
                <a:solidFill>
                  <a:schemeClr val="bg1"/>
                </a:solidFill>
              </a:rPr>
              <a:t>提心的重要性</a:t>
            </a:r>
            <a:endParaRPr lang="en-US" altLang="zh-CN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</a:rPr>
              <a:t>菩提心的基</a:t>
            </a:r>
            <a:r>
              <a:rPr lang="zh-CN" altLang="en-US" dirty="0" smtClean="0">
                <a:solidFill>
                  <a:schemeClr val="bg1"/>
                </a:solidFill>
              </a:rPr>
              <a:t>础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</a:rPr>
              <a:t>舍</a:t>
            </a:r>
            <a:r>
              <a:rPr lang="zh-CN" altLang="en-US" dirty="0" smtClean="0">
                <a:solidFill>
                  <a:schemeClr val="bg1"/>
                </a:solidFill>
              </a:rPr>
              <a:t>无</a:t>
            </a:r>
            <a:r>
              <a:rPr lang="zh-CN" altLang="en-US" dirty="0">
                <a:solidFill>
                  <a:schemeClr val="bg1"/>
                </a:solidFill>
              </a:rPr>
              <a:t>量心的具体修</a:t>
            </a:r>
            <a:r>
              <a:rPr lang="zh-CN" altLang="en-US" dirty="0" smtClean="0">
                <a:solidFill>
                  <a:schemeClr val="bg1"/>
                </a:solidFill>
              </a:rPr>
              <a:t>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lvl="1">
              <a:buFont typeface="Arial" charset="0"/>
              <a:buChar char="•"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慈无</a:t>
            </a:r>
            <a:r>
              <a:rPr lang="zh-CN" altLang="en-US" dirty="0">
                <a:solidFill>
                  <a:schemeClr val="bg1"/>
                </a:solidFill>
              </a:rPr>
              <a:t>量心的具体修法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Arial" charset="0"/>
              <a:buChar char="•"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悲无</a:t>
            </a:r>
            <a:r>
              <a:rPr lang="zh-CN" altLang="en-US" dirty="0">
                <a:solidFill>
                  <a:schemeClr val="bg1"/>
                </a:solidFill>
              </a:rPr>
              <a:t>量心的具体修法</a:t>
            </a:r>
            <a:endParaRPr lang="en-US" altLang="zh-CN" dirty="0">
              <a:solidFill>
                <a:schemeClr val="bg1"/>
              </a:solidFill>
            </a:endParaRPr>
          </a:p>
          <a:p>
            <a:pPr lvl="1">
              <a:buFont typeface="Arial" charset="0"/>
              <a:buChar char="•"/>
              <a:defRPr/>
            </a:pPr>
            <a:r>
              <a:rPr lang="zh-CN" altLang="en-US" dirty="0" smtClean="0">
                <a:solidFill>
                  <a:schemeClr val="bg1"/>
                </a:solidFill>
              </a:rPr>
              <a:t>喜无</a:t>
            </a:r>
            <a:r>
              <a:rPr lang="zh-CN" altLang="en-US" dirty="0">
                <a:solidFill>
                  <a:schemeClr val="bg1"/>
                </a:solidFill>
              </a:rPr>
              <a:t>量心的具体修</a:t>
            </a:r>
            <a:r>
              <a:rPr lang="zh-CN" altLang="en-US" dirty="0" smtClean="0">
                <a:solidFill>
                  <a:schemeClr val="bg1"/>
                </a:solidFill>
              </a:rPr>
              <a:t>法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buFont typeface="Arial" charset="0"/>
              <a:buChar char="•"/>
              <a:defRPr/>
            </a:pPr>
            <a:r>
              <a:rPr lang="zh-CN" altLang="en-US" dirty="0">
                <a:solidFill>
                  <a:schemeClr val="bg1"/>
                </a:solidFill>
              </a:rPr>
              <a:t>菩提心的修</a:t>
            </a:r>
            <a:r>
              <a:rPr lang="zh-CN" altLang="en-US" dirty="0" smtClean="0">
                <a:solidFill>
                  <a:schemeClr val="bg1"/>
                </a:solidFill>
              </a:rPr>
              <a:t>法</a:t>
            </a:r>
            <a:endParaRPr lang="en-US" altLang="zh-CN" sz="3200" dirty="0" smtClean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090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=""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</a:rPr>
              <a:t/>
            </a:r>
            <a:br>
              <a:rPr lang="en-US" altLang="zh-CN" b="1" dirty="0">
                <a:solidFill>
                  <a:srgbClr val="FFFF00"/>
                </a:solidFill>
              </a:rPr>
            </a:br>
            <a:r>
              <a:rPr lang="zh-CN" altLang="en-US" b="1" dirty="0">
                <a:solidFill>
                  <a:srgbClr val="FFFF00"/>
                </a:solidFill>
              </a:rPr>
              <a:t>菩提心的重要性</a:t>
            </a: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=""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914401"/>
            <a:ext cx="8229600" cy="5943600"/>
          </a:xfrm>
        </p:spPr>
        <p:txBody>
          <a:bodyPr/>
          <a:lstStyle/>
          <a:p>
            <a:pPr>
              <a:defRPr/>
            </a:pPr>
            <a:r>
              <a:rPr lang="zh-CN" altLang="en-US" sz="2000" dirty="0">
                <a:solidFill>
                  <a:schemeClr val="bg1"/>
                </a:solidFill>
                <a:latin typeface="+mj-lt"/>
              </a:rPr>
              <a:t>发菩提心是所有大乘佛教的基</a:t>
            </a:r>
            <a:r>
              <a:rPr lang="zh-CN" altLang="en-US" sz="2000" dirty="0" smtClean="0">
                <a:solidFill>
                  <a:schemeClr val="bg1"/>
                </a:solidFill>
                <a:latin typeface="+mj-lt"/>
              </a:rPr>
              <a:t>础</a:t>
            </a:r>
            <a:endParaRPr lang="en-US" altLang="zh-CN" sz="2000" dirty="0" smtClean="0">
              <a:solidFill>
                <a:schemeClr val="bg1"/>
              </a:solidFill>
              <a:latin typeface="+mj-lt"/>
            </a:endParaRPr>
          </a:p>
          <a:p>
            <a:pPr lvl="1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+mj-lt"/>
              </a:rPr>
              <a:t>无</a:t>
            </a:r>
            <a:r>
              <a:rPr lang="zh-CN" altLang="en-US" sz="2000" dirty="0">
                <a:solidFill>
                  <a:schemeClr val="bg1"/>
                </a:solidFill>
                <a:latin typeface="+mj-lt"/>
              </a:rPr>
              <a:t>论是修净土宗或禅宗等大乘显宗，还是修密宗，其出发点皆是菩提心，这是它们的共同基础。，不发菩提心就无法修大乘法。无论是大乘法或小乘法，在法的本体上是没有太大差别的。念经、供灯、烧香、拜佛关键要看动机。</a:t>
            </a:r>
            <a:endParaRPr lang="en-US" altLang="zh-CN" sz="20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>
              <a:defRPr/>
            </a:pPr>
            <a:endParaRPr lang="en-US" altLang="zh-CN" sz="2000" dirty="0" smtClean="0">
              <a:solidFill>
                <a:schemeClr val="bg1"/>
              </a:solidFill>
              <a:latin typeface="+mj-lt"/>
            </a:endParaRPr>
          </a:p>
          <a:p>
            <a:pPr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自私心，慈悲心和菩提心关系</a:t>
            </a:r>
            <a:endParaRPr lang="en-US" altLang="zh-CN" sz="2000" dirty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菩</a:t>
            </a:r>
            <a:r>
              <a:rPr lang="zh-CN" altLang="en-US" sz="20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提</a:t>
            </a:r>
            <a:r>
              <a:rPr lang="zh-CN" altLang="en-US" sz="2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心的反面是</a:t>
            </a:r>
            <a:r>
              <a:rPr lang="zh-CN" alt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自私心</a:t>
            </a:r>
            <a:endParaRPr lang="en-US" altLang="zh-CN" sz="2000" dirty="0" smtClean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菩提心</a:t>
            </a:r>
            <a:r>
              <a:rPr lang="zh-CN" altLang="en-US" sz="2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的基础是慈悲心。</a:t>
            </a:r>
            <a:endParaRPr lang="en-US" altLang="zh-CN" sz="2000" dirty="0" smtClean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sz="2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慈</a:t>
            </a:r>
            <a:r>
              <a:rPr lang="zh-CN" altLang="en-US" sz="2000" dirty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悲</a:t>
            </a:r>
            <a:r>
              <a:rPr lang="zh-CN" altLang="en-US" sz="2000" dirty="0" smtClean="0">
                <a:solidFill>
                  <a:schemeClr val="bg1"/>
                </a:solidFill>
                <a:latin typeface="+mj-lt"/>
                <a:sym typeface="Wingdings" panose="05000000000000000000" pitchFamily="2" charset="2"/>
              </a:rPr>
              <a:t>心可以对治自私心</a:t>
            </a:r>
            <a:endParaRPr lang="en-US" altLang="zh-CN" sz="2000" dirty="0" smtClean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 lvl="1">
              <a:defRPr/>
            </a:pPr>
            <a:r>
              <a:rPr lang="zh-CN" altLang="en-US" sz="2000" dirty="0">
                <a:solidFill>
                  <a:schemeClr val="bg1"/>
                </a:solidFill>
              </a:rPr>
              <a:t>慈悲心与菩提心还有一定差距，但是，如果具备了慈悲心，就有发起菩提心的希望，</a:t>
            </a:r>
            <a:endParaRPr lang="en-US" altLang="zh-CN" sz="2000" dirty="0" smtClean="0">
              <a:solidFill>
                <a:schemeClr val="bg1"/>
              </a:solidFill>
              <a:latin typeface="+mj-lt"/>
              <a:sym typeface="Wingdings" panose="05000000000000000000" pitchFamily="2" charset="2"/>
            </a:endParaRPr>
          </a:p>
          <a:p>
            <a:pPr lvl="1">
              <a:buFont typeface="Arial" charset="0"/>
              <a:buChar char="•"/>
              <a:defRPr/>
            </a:pPr>
            <a:endParaRPr lang="en-US" altLang="zh-CN" sz="1400" dirty="0" smtClean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1">
              <a:buFont typeface="Arial" charset="0"/>
              <a:buChar char="•"/>
              <a:defRPr/>
            </a:pPr>
            <a:endParaRPr lang="en-CA" altLang="zh-CN" sz="24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0553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=""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</a:rPr>
              <a:t/>
            </a:r>
            <a:br>
              <a:rPr lang="en-US" altLang="zh-CN" b="1" dirty="0">
                <a:solidFill>
                  <a:srgbClr val="FFFF00"/>
                </a:solidFill>
              </a:rPr>
            </a:br>
            <a:r>
              <a:rPr lang="en-US" altLang="zh-CN" b="1" dirty="0">
                <a:solidFill>
                  <a:srgbClr val="FFFF00"/>
                </a:solidFill>
              </a:rPr>
              <a:t/>
            </a:r>
            <a:br>
              <a:rPr lang="en-US" altLang="zh-CN" b="1" dirty="0">
                <a:solidFill>
                  <a:srgbClr val="FFFF00"/>
                </a:solidFill>
              </a:rPr>
            </a:br>
            <a:r>
              <a:rPr lang="zh-CN" altLang="en-US" b="1" dirty="0" smtClean="0">
                <a:solidFill>
                  <a:srgbClr val="FFFF00"/>
                </a:solidFill>
              </a:rPr>
              <a:t>四</a:t>
            </a:r>
            <a:r>
              <a:rPr lang="zh-CN" altLang="en-US" b="1" dirty="0">
                <a:solidFill>
                  <a:srgbClr val="FFFF00"/>
                </a:solidFill>
              </a:rPr>
              <a:t>无量心的具体修法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=""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914401"/>
            <a:ext cx="8229600" cy="5943600"/>
          </a:xfrm>
        </p:spPr>
        <p:txBody>
          <a:bodyPr/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修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法等级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初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级：悲心的修法</a:t>
            </a:r>
            <a:endParaRPr lang="en-US" altLang="zh-CN" sz="1800" dirty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中级：慈无量心和悲无量心修法</a:t>
            </a:r>
            <a:endParaRPr lang="en-US" altLang="zh-CN" sz="1800" dirty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高级： 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慈、悲、喜、舍四无量心修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法</a:t>
            </a:r>
            <a:endParaRPr lang="en-US" altLang="zh-CN" sz="1800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何为无量？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因为修慈、悲、喜、舍的功德不可思议，无法衡量，其善根深广难思，故叫做无量心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；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再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则，修慈、悲、喜、舍时，其对境是普天下所有众生，因众生数量无尽，所以也称作无量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心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无缘的慈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悲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无条件、无意识、平等地利益众生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无论跟他有没有关系，无论是经常来往的亲朋好友，或是萍水相逢的陌路之人，他都以平等的慈悲心相待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首先要修舍无量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心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如果没有众生平等的感觉，则修出来的慈心、悲心都将成为片面的慈悲心，是不完整的。所以，首先要修舍无量心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>
              <a:buFont typeface="Arial" charset="0"/>
              <a:buChar char="•"/>
              <a:defRPr/>
            </a:pPr>
            <a:endParaRPr lang="en-CA" altLang="zh-CN" sz="1800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91720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=""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</a:rPr>
              <a:t/>
            </a:r>
            <a:br>
              <a:rPr lang="en-US" altLang="zh-CN" b="1" dirty="0">
                <a:solidFill>
                  <a:srgbClr val="FFFF00"/>
                </a:solidFill>
              </a:rPr>
            </a:br>
            <a:r>
              <a:rPr lang="en-US" altLang="zh-CN" b="1" dirty="0">
                <a:solidFill>
                  <a:srgbClr val="FFFF00"/>
                </a:solidFill>
              </a:rPr>
              <a:t/>
            </a:r>
            <a:br>
              <a:rPr lang="en-US" altLang="zh-CN" b="1" dirty="0">
                <a:solidFill>
                  <a:srgbClr val="FFFF00"/>
                </a:solidFill>
              </a:rPr>
            </a:br>
            <a:r>
              <a:rPr lang="zh-CN" altLang="en-US" b="1" dirty="0">
                <a:solidFill>
                  <a:srgbClr val="FFFF00"/>
                </a:solidFill>
              </a:rPr>
              <a:t>舍</a:t>
            </a:r>
            <a:r>
              <a:rPr lang="zh-CN" altLang="en-US" b="1" dirty="0" smtClean="0">
                <a:solidFill>
                  <a:srgbClr val="FFFF00"/>
                </a:solidFill>
              </a:rPr>
              <a:t>无</a:t>
            </a:r>
            <a:r>
              <a:rPr lang="zh-CN" altLang="en-US" b="1" dirty="0">
                <a:solidFill>
                  <a:srgbClr val="FFFF00"/>
                </a:solidFill>
              </a:rPr>
              <a:t>量心的具体修法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=""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914401"/>
            <a:ext cx="8229600" cy="5943600"/>
          </a:xfrm>
        </p:spPr>
        <p:txBody>
          <a:bodyPr/>
          <a:lstStyle/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第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一是观想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；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右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边这一排是现世当中害自己的仇人。如果今生没有仇人，就可以观想经常害自己的一些魔障，如魔或鬼。如果这样观想也感觉困难，就可以想象在无始以来的流转过程当中，我们肯定有数不清的怨敌，就把他们观想在自己的右边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左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边这排人是现世的父亲、母亲以及兄弟姐妹等亲眷，也就是对我有恩的人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800" dirty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第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二是思维（或叫观察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）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淡化贪心，嗔恨心。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 直至最后完全消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失。所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谓的亲人与仇人，根本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就是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无常的，确实像演戏一样。这就是观察的方法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bg1"/>
                </a:solidFill>
              </a:rPr>
              <a:t>三个角度来思</a:t>
            </a:r>
            <a:r>
              <a:rPr lang="zh-CN" altLang="en-US" sz="1800" dirty="0" smtClean="0">
                <a:solidFill>
                  <a:schemeClr val="bg1"/>
                </a:solidFill>
              </a:rPr>
              <a:t>维</a:t>
            </a:r>
            <a:r>
              <a:rPr lang="en-US" altLang="zh-CN" sz="1800" dirty="0" smtClean="0">
                <a:solidFill>
                  <a:schemeClr val="bg1"/>
                </a:solidFill>
              </a:rPr>
              <a:t>: </a:t>
            </a:r>
            <a:r>
              <a:rPr lang="zh-CN" altLang="en-US" sz="1800" dirty="0" smtClean="0">
                <a:solidFill>
                  <a:schemeClr val="bg1"/>
                </a:solidFill>
              </a:rPr>
              <a:t>过去，现在和未来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无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记的平等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心 （暂时结果）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:</a:t>
            </a:r>
            <a:r>
              <a:rPr lang="zh-CN" altLang="en-US" sz="1800" dirty="0">
                <a:solidFill>
                  <a:schemeClr val="bg1"/>
                </a:solidFill>
              </a:rPr>
              <a:t> 会对仇人没有特殊的嗔恨心，不想去害他；对亲人同样没有亲切感，也不愿意去利益他，亲怨都似乎很平等。但我们需要的不是这样的平等，虽然这样的修法要经过的一个阶段，但最终我们要超越它；如果停顿在这里，就会成为继续前进的一大障碍</a:t>
            </a:r>
            <a:r>
              <a:rPr lang="zh-CN" altLang="en-US" sz="1800" dirty="0" smtClean="0">
                <a:solidFill>
                  <a:schemeClr val="bg1"/>
                </a:solidFill>
              </a:rPr>
              <a:t>。</a:t>
            </a:r>
            <a:endParaRPr lang="en-US" altLang="zh-CN" sz="1800" dirty="0" smtClean="0">
              <a:solidFill>
                <a:schemeClr val="bg1"/>
              </a:solidFill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究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  <a:sym typeface="Wingdings" panose="05000000000000000000" pitchFamily="2" charset="2"/>
              </a:rPr>
              <a:t>竟结果：</a:t>
            </a:r>
            <a:r>
              <a:rPr lang="zh-CN" altLang="en-US" sz="1800" dirty="0">
                <a:solidFill>
                  <a:schemeClr val="bg1"/>
                </a:solidFill>
              </a:rPr>
              <a:t> 我应该不计前嫌，忽略有害的一面，而只强调众生对我有利的一面，也就是，按照慈无量心修法中知母、念恩、报恩的修法进行思维。这样，我们对所有的众生就能生起平等的慈悲心，这才是四无量心中的舍无量心</a:t>
            </a:r>
            <a:endParaRPr lang="en-CA" altLang="zh-CN" sz="1800" dirty="0">
              <a:solidFill>
                <a:schemeClr val="bg1"/>
              </a:solidFill>
              <a:latin typeface="+mn-ea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039380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=""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</a:rPr>
              <a:t/>
            </a:r>
            <a:br>
              <a:rPr lang="en-US" altLang="zh-CN" b="1" dirty="0">
                <a:solidFill>
                  <a:srgbClr val="FFFF00"/>
                </a:solidFill>
              </a:rPr>
            </a:br>
            <a:r>
              <a:rPr lang="en-US" altLang="zh-CN" b="1" dirty="0">
                <a:solidFill>
                  <a:srgbClr val="FFFF00"/>
                </a:solidFill>
              </a:rPr>
              <a:t/>
            </a:r>
            <a:br>
              <a:rPr lang="en-US" altLang="zh-CN" b="1" dirty="0">
                <a:solidFill>
                  <a:srgbClr val="FFFF00"/>
                </a:solidFill>
              </a:rPr>
            </a:br>
            <a:r>
              <a:rPr lang="zh-CN" altLang="en-US" b="1" dirty="0">
                <a:solidFill>
                  <a:srgbClr val="FFFF00"/>
                </a:solidFill>
              </a:rPr>
              <a:t>慈</a:t>
            </a:r>
            <a:r>
              <a:rPr lang="zh-CN" altLang="en-US" b="1" dirty="0" smtClean="0">
                <a:solidFill>
                  <a:srgbClr val="FFFF00"/>
                </a:solidFill>
              </a:rPr>
              <a:t>无</a:t>
            </a:r>
            <a:r>
              <a:rPr lang="zh-CN" altLang="en-US" b="1" dirty="0">
                <a:solidFill>
                  <a:srgbClr val="FFFF00"/>
                </a:solidFill>
              </a:rPr>
              <a:t>量心的具体修</a:t>
            </a:r>
            <a:r>
              <a:rPr lang="zh-CN" altLang="en-US" b="1" dirty="0" smtClean="0">
                <a:solidFill>
                  <a:srgbClr val="FFFF00"/>
                </a:solidFill>
              </a:rPr>
              <a:t>法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=""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914401"/>
            <a:ext cx="8229600" cy="5943600"/>
          </a:xfrm>
        </p:spPr>
        <p:txBody>
          <a:bodyPr/>
          <a:lstStyle/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观想：母亲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普通人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仇人</a:t>
            </a:r>
            <a:r>
              <a:rPr lang="en-US" altLang="zh-CN" sz="1800" dirty="0" smtClean="0">
                <a:solidFill>
                  <a:schemeClr val="bg1"/>
                </a:solidFill>
                <a:latin typeface="+mn-ea"/>
              </a:rPr>
              <a:t>/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众生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思维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知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母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念恩：赐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给肉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体，赐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给生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命，赐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予财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产，赐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教世间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法，暇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满人身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报恩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为什么首先以母亲为对境，然后是普通人，再次是仇人，最后是一切众生呢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？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/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这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是一种窍诀。如果首先对所有的众生观想，而不是按照如上次序，就会导致这样的问题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表面上看来，好像慈心、悲心已经具足了；但实际上，当遇到有人害你的时候，这种不牢固的慈悲心就会倏然消失。所以，要依照次第进行观察。</a:t>
            </a:r>
          </a:p>
          <a:p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为什么要首先观想母亲呢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？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/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因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为对母亲发慈悲心是比较容易的，从易处下手，先对母亲生起慈悲心后，对其他人也就会觉得比较容易了。不能先做最难的，否则你会觉得根本无法对仇人等一切有情生起平等的慈悲，那时你就会失望。</a:t>
            </a:r>
          </a:p>
          <a:p>
            <a:pPr>
              <a:defRPr/>
            </a:pPr>
            <a:endParaRPr lang="en-US" altLang="zh-CN" sz="20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62530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=""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</a:rPr>
              <a:t/>
            </a:r>
            <a:br>
              <a:rPr lang="en-US" altLang="zh-CN" b="1" dirty="0">
                <a:solidFill>
                  <a:srgbClr val="FFFF00"/>
                </a:solidFill>
              </a:rPr>
            </a:br>
            <a:r>
              <a:rPr lang="en-US" altLang="zh-CN" b="1" dirty="0">
                <a:solidFill>
                  <a:srgbClr val="FFFF00"/>
                </a:solidFill>
              </a:rPr>
              <a:t/>
            </a:r>
            <a:br>
              <a:rPr lang="en-US" altLang="zh-CN" b="1" dirty="0">
                <a:solidFill>
                  <a:srgbClr val="FFFF00"/>
                </a:solidFill>
              </a:rPr>
            </a:br>
            <a:r>
              <a:rPr lang="zh-CN" altLang="en-US" b="1" dirty="0" smtClean="0">
                <a:solidFill>
                  <a:srgbClr val="FFFF00"/>
                </a:solidFill>
              </a:rPr>
              <a:t>悲无</a:t>
            </a:r>
            <a:r>
              <a:rPr lang="zh-CN" altLang="en-US" b="1" dirty="0">
                <a:solidFill>
                  <a:srgbClr val="FFFF00"/>
                </a:solidFill>
              </a:rPr>
              <a:t>量心的具体修法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=""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914401"/>
            <a:ext cx="8229600" cy="5943600"/>
          </a:xfrm>
        </p:spPr>
        <p:txBody>
          <a:bodyPr/>
          <a:lstStyle/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观想两种观点：母亲，受难众生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思维四发心：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第一，发愿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愿我的母亲能够脱离一切痛苦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第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二，希求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我非常希望母亲能脱离所有的痛苦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第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三，发誓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从现在起，我要为母亲脱离所有这些痛苦而努力。这样发誓后，还应有实际行动。作为大乘菩萨，发了菩提心以后，就要去弘法利生。虽然每个人的能力是不一样的，有些人差些，有些人强些，但无论能力如何，从现在起，就应该要有这样的想法和实际行动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第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四，祈请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在有了发愿、希望和发誓以后，如果没有三宝的加持帮助，仅靠自己的能力也不一定能够实现这些目标，所以，要祈请三宝加持我能够让我的母亲脱离所有痛苦。 </a:t>
            </a:r>
            <a:endParaRPr lang="en-US" altLang="zh-CN" sz="1800" dirty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这四条不但修悲无量心时需要，而且在修舍无量心、慈无量心以及喜无量心时都需要。</a:t>
            </a:r>
          </a:p>
          <a:p>
            <a:pPr>
              <a:defRPr/>
            </a:pPr>
            <a:endParaRPr lang="en-US" altLang="zh-CN" sz="20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16881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=""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</a:rPr>
              <a:t/>
            </a:r>
            <a:br>
              <a:rPr lang="en-US" altLang="zh-CN" b="1" dirty="0">
                <a:solidFill>
                  <a:srgbClr val="FFFF00"/>
                </a:solidFill>
              </a:rPr>
            </a:br>
            <a:r>
              <a:rPr lang="en-US" altLang="zh-CN" b="1" dirty="0">
                <a:solidFill>
                  <a:srgbClr val="FFFF00"/>
                </a:solidFill>
              </a:rPr>
              <a:t/>
            </a:r>
            <a:br>
              <a:rPr lang="en-US" altLang="zh-CN" b="1" dirty="0">
                <a:solidFill>
                  <a:srgbClr val="FFFF00"/>
                </a:solidFill>
              </a:rPr>
            </a:br>
            <a:r>
              <a:rPr lang="zh-CN" altLang="en-US" b="1" dirty="0">
                <a:solidFill>
                  <a:srgbClr val="FFFF00"/>
                </a:solidFill>
              </a:rPr>
              <a:t>喜</a:t>
            </a:r>
            <a:r>
              <a:rPr lang="zh-CN" altLang="en-US" b="1" dirty="0" smtClean="0">
                <a:solidFill>
                  <a:srgbClr val="FFFF00"/>
                </a:solidFill>
              </a:rPr>
              <a:t>无</a:t>
            </a:r>
            <a:r>
              <a:rPr lang="zh-CN" altLang="en-US" b="1" dirty="0">
                <a:solidFill>
                  <a:srgbClr val="FFFF00"/>
                </a:solidFill>
              </a:rPr>
              <a:t>量心的具体修法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=""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914401"/>
            <a:ext cx="8229600" cy="5943600"/>
          </a:xfrm>
        </p:spPr>
        <p:txBody>
          <a:bodyPr/>
          <a:lstStyle/>
          <a:p>
            <a:pPr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思维四发心：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第一，发愿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愿我母亲生生世世不离开现在的快乐、幸福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第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二，希求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希望母亲不离开现有的世出世间种种功德，而且愿她所拥有的一切善妙功德能更加增盛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第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三，发誓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从现在起，为了母亲不离开这些世出世间的功德，我要倍加努力。发誓以后，还应将这些誓言付诸实际行动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第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四，祈请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愿上师三宝加持，令我能够让母亲不离这些快乐和幸福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这四个过程都要一一观修。修好以后，再换一个普通人的对境；对普遍人修完后，再换一个自己的仇人。起坐前，观想天下所有众生，对他们修喜无量心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愿一切众生永远不离开快乐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！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出离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心：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发出离心并不意味着从此以后就什么都不能做，不管家庭的事，不管孩子的事，不管单位的事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……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当然不是这个意思。家庭事务、孩子的教育、自己企业的发展等等，可以照样去做，而跟普通人不一样的是什么呢？普通人的目的，无非是为了发财等世间利益，这些就是他们最崇高的理想；学佛的人一旦发起无伪的出离心，就不会觉得这些是最好的，他们了解还有更崇高的人生意义，虽然这些世间事务暂时要去做，但只是一种临时的谋生手段而已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471060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="" xmlns:a16="http://schemas.microsoft.com/office/drawing/2014/main" id="{82620870-43F3-48E7-A17D-4B2328F3F4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en-US" altLang="zh-CN" b="1" dirty="0">
                <a:solidFill>
                  <a:srgbClr val="FFFF00"/>
                </a:solidFill>
              </a:rPr>
              <a:t/>
            </a:r>
            <a:br>
              <a:rPr lang="en-US" altLang="zh-CN" b="1" dirty="0">
                <a:solidFill>
                  <a:srgbClr val="FFFF00"/>
                </a:solidFill>
              </a:rPr>
            </a:br>
            <a:r>
              <a:rPr lang="en-US" altLang="zh-CN" b="1" dirty="0">
                <a:solidFill>
                  <a:srgbClr val="FFFF00"/>
                </a:solidFill>
              </a:rPr>
              <a:t/>
            </a:r>
            <a:br>
              <a:rPr lang="en-US" altLang="zh-CN" b="1" dirty="0">
                <a:solidFill>
                  <a:srgbClr val="FFFF00"/>
                </a:solidFill>
              </a:rPr>
            </a:br>
            <a:r>
              <a:rPr lang="zh-CN" altLang="en-US" b="1" dirty="0">
                <a:solidFill>
                  <a:srgbClr val="FFFF00"/>
                </a:solidFill>
              </a:rPr>
              <a:t>喜</a:t>
            </a:r>
            <a:r>
              <a:rPr lang="zh-CN" altLang="en-US" b="1" dirty="0" smtClean="0">
                <a:solidFill>
                  <a:srgbClr val="FFFF00"/>
                </a:solidFill>
              </a:rPr>
              <a:t>无</a:t>
            </a:r>
            <a:r>
              <a:rPr lang="zh-CN" altLang="en-US" b="1" dirty="0">
                <a:solidFill>
                  <a:srgbClr val="FFFF00"/>
                </a:solidFill>
              </a:rPr>
              <a:t>量心的具体修</a:t>
            </a:r>
            <a:r>
              <a:rPr lang="zh-CN" altLang="en-US" b="1" dirty="0" smtClean="0">
                <a:solidFill>
                  <a:srgbClr val="FFFF00"/>
                </a:solidFill>
              </a:rPr>
              <a:t>法（二）</a:t>
            </a:r>
            <a:r>
              <a:rPr lang="zh-CN" altLang="en-US" b="1" dirty="0"/>
              <a:t/>
            </a:r>
            <a:br>
              <a:rPr lang="zh-CN" altLang="en-US" b="1" dirty="0"/>
            </a:br>
            <a: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  <a:t/>
            </a:r>
            <a:br>
              <a:rPr lang="en-US" altLang="zh-CN" dirty="0">
                <a:solidFill>
                  <a:schemeClr val="bg1"/>
                </a:solidFill>
                <a:sym typeface="Wingdings" panose="05000000000000000000" pitchFamily="2" charset="2"/>
              </a:rPr>
            </a:b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6147" name="Content Placeholder 2">
            <a:extLst>
              <a:ext uri="{FF2B5EF4-FFF2-40B4-BE49-F238E27FC236}">
                <a16:creationId xmlns=""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76250" y="914401"/>
            <a:ext cx="8229600" cy="5943600"/>
          </a:xfrm>
        </p:spPr>
        <p:txBody>
          <a:bodyPr/>
          <a:lstStyle/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信佛、学佛是两回事 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：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信佛是指，你觉得佛陀很伟大，佛说的是真理，你不反对，自己却不去行持佛法，这叫做一般的信佛。而学佛是指，佛陀怎么做我也一定要这样去做，虽然现在我不能具足佛陀的一切功德，所作所为无法与佛陀一模一样，但是要有这种决心，这才是学佛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断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除三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种心行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第一要放弃追求世间圆满的欲望。这种贪欲若不肯放弃，那么烧香、拜佛、念佛、打坐、做功课等，都是为了获得世间的圆满，就根本与解脱无关。贪图这一世的健康长寿或者下一世的人天果报，都叫世间法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第二要放弃的是自私心。很多人虽然在念佛、磕头，但其目的只是为了自己解脱轮回。比如一些人也在精勤地修五加行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，他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们修五加行最终的目的，还是为了自己脱离痛苦。若是这样，就说明这种五加行虽然从名称上看是大乘佛法，但实际上却不是，因为他们只是为自己而修，没有考虑其他众生的解脱，所以这不是大乘的修法。因此，第二个要放下的就是自私心</a:t>
            </a:r>
            <a:r>
              <a:rPr lang="zh-CN" altLang="en-US" sz="1800" dirty="0" smtClean="0">
                <a:solidFill>
                  <a:schemeClr val="bg1"/>
                </a:solidFill>
                <a:latin typeface="+mn-ea"/>
              </a:rPr>
              <a:t>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  <a:p>
            <a:pPr lvl="1">
              <a:defRPr/>
            </a:pP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第三个要放下的是什么呢？等到把加行修完之后，就要去领悟、去感受无我</a:t>
            </a:r>
            <a:r>
              <a:rPr lang="en-US" altLang="zh-CN" sz="1800" dirty="0">
                <a:solidFill>
                  <a:schemeClr val="bg1"/>
                </a:solidFill>
                <a:latin typeface="+mn-ea"/>
              </a:rPr>
              <a:t>——</a:t>
            </a:r>
            <a:r>
              <a:rPr lang="zh-CN" altLang="en-US" sz="1800" dirty="0">
                <a:solidFill>
                  <a:schemeClr val="bg1"/>
                </a:solidFill>
                <a:latin typeface="+mn-ea"/>
              </a:rPr>
              <a:t>密宗或者大圆满正行修法中的重点，就是证悟空性的修法。那时，我们要放下我执，这也是为了能够更圆满无私地度化众生。第三个要放下的就是我执。在修加行的时候，暂时不必急于修空性，此时的机缘还没有成熟。</a:t>
            </a:r>
            <a:endParaRPr lang="en-US" altLang="zh-CN" sz="1800" dirty="0" smtClean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91707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A547AABC637B4FA1640CE615A86C9A" ma:contentTypeVersion="12" ma:contentTypeDescription="Create a new document." ma:contentTypeScope="" ma:versionID="332ccb8abec81537ee0b8e35aa2cc1c7">
  <xsd:schema xmlns:xsd="http://www.w3.org/2001/XMLSchema" xmlns:xs="http://www.w3.org/2001/XMLSchema" xmlns:p="http://schemas.microsoft.com/office/2006/metadata/properties" xmlns:ns1="http://schemas.microsoft.com/sharepoint/v3" xmlns:ns3="020d01c4-fc07-4183-a8df-06670c449349" targetNamespace="http://schemas.microsoft.com/office/2006/metadata/properties" ma:root="true" ma:fieldsID="b86d4cc228ad2fc397a7c15da41818c0" ns1:_="" ns3:_="">
    <xsd:import namespace="http://schemas.microsoft.com/sharepoint/v3"/>
    <xsd:import namespace="020d01c4-fc07-4183-a8df-06670c44934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d01c4-fc07-4183-a8df-06670c4493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B58265-9292-44B4-8D61-9B2F22ECD7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20d01c4-fc07-4183-a8df-06670c4493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ABCB26C-D5FE-4562-BD82-22F65A7E9807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"/>
    <ds:schemaRef ds:uri="020d01c4-fc07-4183-a8df-06670c449349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2A4E952-37DC-4D01-981B-BD08968E20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4321</TotalTime>
  <Pages>0</Pages>
  <Words>3487</Words>
  <Characters>0</Characters>
  <Application>Microsoft Office PowerPoint</Application>
  <DocSecurity>0</DocSecurity>
  <PresentationFormat>On-screen Show (4:3)</PresentationFormat>
  <Lines>0</Lines>
  <Paragraphs>98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宋体</vt:lpstr>
      <vt:lpstr>宋体</vt:lpstr>
      <vt:lpstr>Arial</vt:lpstr>
      <vt:lpstr>Calibri</vt:lpstr>
      <vt:lpstr>Wingdings</vt:lpstr>
      <vt:lpstr>Office Theme</vt:lpstr>
      <vt:lpstr>1_Office Theme</vt:lpstr>
      <vt:lpstr>菩提心修法</vt:lpstr>
      <vt:lpstr>串讲提纲</vt:lpstr>
      <vt:lpstr> 菩提心的重要性 </vt:lpstr>
      <vt:lpstr>  四无量心的具体修法  </vt:lpstr>
      <vt:lpstr>  舍无量心的具体修法  </vt:lpstr>
      <vt:lpstr>  慈无量心的具体修法  </vt:lpstr>
      <vt:lpstr>  悲无量心的具体修法  </vt:lpstr>
      <vt:lpstr>  喜无量心的具体修法  </vt:lpstr>
      <vt:lpstr>  喜无量心的具体修法（二）  </vt:lpstr>
      <vt:lpstr>  喜无量心的具体修法（三）  </vt:lpstr>
      <vt:lpstr>  菩提心的具体修法  </vt:lpstr>
      <vt:lpstr>思考讨论题</vt:lpstr>
    </vt:vector>
  </TitlesOfParts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Chen</dc:creator>
  <cp:lastModifiedBy>Henry Chen</cp:lastModifiedBy>
  <cp:revision>401</cp:revision>
  <dcterms:created xsi:type="dcterms:W3CDTF">2017-03-28T04:55:03Z</dcterms:created>
  <dcterms:modified xsi:type="dcterms:W3CDTF">2021-03-29T04:26:26Z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  <property fmtid="{D5CDD505-2E9C-101B-9397-08002B2CF9AE}" pid="3" name="ContentTypeId">
    <vt:lpwstr>0x0101002FA547AABC637B4FA1640CE615A86C9A</vt:lpwstr>
  </property>
</Properties>
</file>