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4" r:id="rId1"/>
  </p:sldMasterIdLst>
  <p:notesMasterIdLst>
    <p:notesMasterId r:id="rId43"/>
  </p:notesMasterIdLst>
  <p:sldIdLst>
    <p:sldId id="256" r:id="rId2"/>
    <p:sldId id="257" r:id="rId3"/>
    <p:sldId id="258" r:id="rId4"/>
    <p:sldId id="260" r:id="rId5"/>
    <p:sldId id="262" r:id="rId6"/>
    <p:sldId id="263" r:id="rId7"/>
    <p:sldId id="268" r:id="rId8"/>
    <p:sldId id="264" r:id="rId9"/>
    <p:sldId id="269" r:id="rId10"/>
    <p:sldId id="265" r:id="rId11"/>
    <p:sldId id="266" r:id="rId12"/>
    <p:sldId id="270" r:id="rId13"/>
    <p:sldId id="272" r:id="rId14"/>
    <p:sldId id="273" r:id="rId15"/>
    <p:sldId id="274" r:id="rId16"/>
    <p:sldId id="275" r:id="rId17"/>
    <p:sldId id="276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77" r:id="rId27"/>
    <p:sldId id="288" r:id="rId28"/>
    <p:sldId id="289" r:id="rId29"/>
    <p:sldId id="278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267" r:id="rId41"/>
    <p:sldId id="28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345"/>
  </p:normalViewPr>
  <p:slideViewPr>
    <p:cSldViewPr snapToGrid="0" snapToObjects="1">
      <p:cViewPr varScale="1">
        <p:scale>
          <a:sx n="95" d="100"/>
          <a:sy n="95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E8473-3CFD-8E4E-95A4-93D5F07053B5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83929-6AE6-7E4F-9F95-B4F89CC93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4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需要观想火焰下烧上腾、周遍焚烧的状况。先是全部的地面从表层烧到深层。这时，火焰从地面往下旋绕而烧，如同烧香一般从上往下不断地烧下去，一直烧到位于地下数万由旬处的地狱，乃至无间地狱处都燃起火焰，全都烧尽无余。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者，以须弥山为中心，烈火从下往上烧，一直烧到忉利天宫。须弥山四层级药叉神所在的宫殿以及四王天的宫殿，过去是由福德力形成，如今福力消尽时，同样难逃这毁灭性的大火灾。灾难进一步波及到须弥山顶的三十三天，美丽天宫中的诸多园林、宫殿、城市，如善见宫、殊胜宫，城外的众车苑、粗恶苑、杂林苑、喜林苑、圆生树等，无不被烈火烧得一干二净。到此为止，地居天完全已经是劫火洞然的状况。之后，火焰继续上腾，烧到空居天，再一级级往上烧，夜摩天宫、兜率天宫、化乐天宫、他化自在天宫以及梵天宫殿，全都烧成一片洞然。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83929-6AE6-7E4F-9F95-B4F89CC93B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6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8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30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798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70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0047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56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90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3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3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1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7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0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4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4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66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6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4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0102-EA34-C44E-8012-87F9AB387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sz="9800" dirty="0">
                <a:latin typeface="KaiTi" panose="02010609060101010101" pitchFamily="49" charset="-122"/>
                <a:ea typeface="KaiTi" panose="02010609060101010101" pitchFamily="49" charset="-122"/>
              </a:rPr>
              <a:t>寿命无常</a:t>
            </a:r>
            <a:r>
              <a:rPr lang="en-CA" sz="98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br>
              <a:rPr lang="en-CA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4BDD7-6CBC-CE41-8163-012512A7E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62979"/>
            <a:ext cx="8915399" cy="1126283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dirty="0">
                <a:latin typeface="KaiTi" panose="02010609060101010101" pitchFamily="49" charset="-122"/>
                <a:ea typeface="KaiTi" panose="02010609060101010101" pitchFamily="49" charset="-122"/>
              </a:rPr>
              <a:t>複習</a:t>
            </a:r>
            <a:endParaRPr lang="en-US" sz="7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84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725" y="3828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（二）思維有情世界而修無常</a:t>
            </a: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0" y="1398494"/>
            <a:ext cx="10481235" cy="545950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有情：指六道轮回中的所有众生。有情世界也是无常的。</a:t>
            </a: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TW" altLang="en-US" sz="2000" b="1" dirty="0">
                <a:latin typeface="KaiTi" panose="02010609060101010101" pitchFamily="49" charset="-122"/>
                <a:ea typeface="KaiTi" panose="02010609060101010101" pitchFamily="49" charset="-122"/>
              </a:rPr>
              <a:t>从细微的角度（微观）观察有情世界是无常的</a:t>
            </a: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通过推理可以知道，人的肉体内外，包括心识，全都是一刹那一刹那地生灭，一刹那是整个世界的时间概念中最小的单位。即使在这么短的时间里，人依然在生灭。从诞生到现在这一刹那之前的一系列刹那都已经过去了、不存在了。现在通过这样的观察，我们就会明白有情世界，不是不生灭的，都在一刹那一刹那地变化，这是从细微的角度来说。</a:t>
            </a: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TW" altLang="en-US" sz="2000" b="1" dirty="0">
                <a:latin typeface="KaiTi" panose="02010609060101010101" pitchFamily="49" charset="-122"/>
                <a:ea typeface="KaiTi" panose="02010609060101010101" pitchFamily="49" charset="-122"/>
              </a:rPr>
              <a:t>从粗大的角度（宏观）观察有情世界是无常的</a:t>
            </a: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人的一生经过：出生</a:t>
            </a:r>
            <a:r>
              <a:rPr lang="en-CA" sz="2000" dirty="0">
                <a:latin typeface="KaiTi" panose="02010609060101010101" pitchFamily="49" charset="-122"/>
                <a:ea typeface="KaiTi" panose="02010609060101010101" pitchFamily="49" charset="-122"/>
              </a:rPr>
              <a:t>➝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婴儿</a:t>
            </a:r>
            <a:r>
              <a:rPr lang="en-CA" sz="2000" dirty="0">
                <a:latin typeface="KaiTi" panose="02010609060101010101" pitchFamily="49" charset="-122"/>
                <a:ea typeface="KaiTi" panose="02010609060101010101" pitchFamily="49" charset="-122"/>
              </a:rPr>
              <a:t>➝ 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儿童</a:t>
            </a:r>
            <a:r>
              <a:rPr lang="en-CA" sz="2000" dirty="0">
                <a:latin typeface="KaiTi" panose="02010609060101010101" pitchFamily="49" charset="-122"/>
                <a:ea typeface="KaiTi" panose="02010609060101010101" pitchFamily="49" charset="-122"/>
              </a:rPr>
              <a:t>➝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青年</a:t>
            </a:r>
            <a:r>
              <a:rPr lang="en-CA" sz="2000" dirty="0">
                <a:latin typeface="KaiTi" panose="02010609060101010101" pitchFamily="49" charset="-122"/>
                <a:ea typeface="KaiTi" panose="02010609060101010101" pitchFamily="49" charset="-122"/>
              </a:rPr>
              <a:t>➝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中年</a:t>
            </a:r>
            <a:r>
              <a:rPr lang="en-CA" sz="2000" dirty="0">
                <a:latin typeface="KaiTi" panose="02010609060101010101" pitchFamily="49" charset="-122"/>
                <a:ea typeface="KaiTi" panose="02010609060101010101" pitchFamily="49" charset="-122"/>
              </a:rPr>
              <a:t>➝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老年</a:t>
            </a:r>
            <a:r>
              <a:rPr lang="en-CA" sz="2000" dirty="0">
                <a:latin typeface="KaiTi" panose="02010609060101010101" pitchFamily="49" charset="-122"/>
                <a:ea typeface="KaiTi" panose="02010609060101010101" pitchFamily="49" charset="-122"/>
              </a:rPr>
              <a:t>➝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死亡。</a:t>
            </a: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无常的修法告诉我们，一切内外的人、物都在一刹那一刹那地生灭，都是无常，其中没有一个靠得住，全部是靠不住的生灭之法。</a:t>
            </a:r>
            <a:r>
              <a:rPr lang="en-CA" sz="20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62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725" y="3828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（二）思維有情世界而修無常</a:t>
            </a: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0" y="1331259"/>
            <a:ext cx="10588812" cy="56208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網要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：第一个要点，</a:t>
            </a:r>
            <a:r>
              <a:rPr lang="zh-TW" altLang="en-US" sz="22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我们一定要死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；第二个要点，</a:t>
            </a:r>
            <a:r>
              <a:rPr lang="zh-TW" altLang="en-US" sz="22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死期不定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；第三个要点，</a:t>
            </a:r>
            <a:r>
              <a:rPr lang="zh-TW" altLang="en-US" sz="22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我现在所追求的其他的一切所有的东西，包括自己的身体</a:t>
            </a:r>
            <a:r>
              <a:rPr lang="zh-CN" altLang="en-US" sz="22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zh-TW" altLang="en-US" sz="22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感受</a:t>
            </a:r>
            <a:r>
              <a:rPr lang="zh-CN" altLang="en-US" sz="22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zh-TW" altLang="en-US" sz="22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钱财</a:t>
            </a:r>
            <a:r>
              <a:rPr lang="zh-CN" altLang="en-US" sz="22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zh-TW" altLang="en-US" sz="22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名誉</a:t>
            </a:r>
            <a:r>
              <a:rPr lang="zh-CN" altLang="en-US" sz="22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等，</a:t>
            </a:r>
            <a:r>
              <a:rPr lang="zh-TW" altLang="en-US" sz="22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死的时候完全没用。</a:t>
            </a:r>
            <a:endParaRPr lang="en-CA" altLang="zh-TW" sz="2200" b="1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第一个要点：包括我在内的一切众生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必然会死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，在我们的心上打上烙印，刻意去思维死亡的问题。我们要完完全全，深刻地去接受死亡。比如你想要逃避，如果有这种心念，就要把它揪出来打倒。从内心深处接受我要死亡这个问题。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第二个修法是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死期不定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。即什么时候死亡是不确定的。死期不定包含了死亡的地方、时间、方法等等都是不确定的。这样一下子紧迫感就会出来。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佛陀告诉我们思维死亡无常的修法并不是让我们焦虑的，而且焦虑也没有用。所以第三个修法就是，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死亡的时候只有善法才有用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4002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725" y="3828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（二）思維有情世界而修無常</a:t>
            </a: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871" y="1331259"/>
            <a:ext cx="11013141" cy="56208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解忧书</a:t>
            </a:r>
            <a:r>
              <a:rPr lang="en-US" altLang="zh-TW" sz="20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云：“地上或天间，有生然不死，此事汝岂见，岂闻或生疑？”</a:t>
            </a:r>
            <a:endParaRPr lang="en-CA" altLang="zh-TW" sz="2000" b="1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地藏经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中云：“无常大鬼，不期而到。”</a:t>
            </a:r>
            <a:endParaRPr lang="en-CA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因缘品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中说：“明日死谁知，今日当精进，彼死主大军，岂是汝亲戚？”</a:t>
            </a:r>
            <a:endParaRPr lang="en-CA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龙猛菩萨在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亲友书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中也说：“寿命多害即无常，犹如水泡为风吹，呼气吸气沉睡间，能得觉醒极稀奇。”</a:t>
            </a:r>
            <a:endParaRPr lang="en-CA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正当我们沉湎于辛辛苦苦追求今生的安乐、幸福、名誉之时，死主阎魔很可能手持黑索、紧咬牙关、獠牙毕露突然来到我们面前，到那时，纵然拥有英勇的军队、强大的势力、丰富的财产、智者的辩才、美女的身色、奔驰的良驹也都无济于事；当死主阎魔将黑索套在他的脖子上时，他只能是面色铁青、泪眼汪汪、五体僵硬地被带到后世的大道中。此时此刻，勇士无法救护，大德不能吩咐，饮食无法引诱，无处可逃、无处可躲，无依无怙、无亲无助、无计可施，也无有任何尊者的大悲（所能庇护），哪怕是药师佛亲自降临也无法延缓寿命已尽的死亡。</a:t>
            </a: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dirty="0"/>
          </a:p>
          <a:p>
            <a:pPr>
              <a:lnSpc>
                <a:spcPct val="150000"/>
              </a:lnSpc>
            </a:pPr>
            <a:endParaRPr lang="en-CA" dirty="0"/>
          </a:p>
          <a:p>
            <a:pPr>
              <a:lnSpc>
                <a:spcPct val="150000"/>
              </a:lnSpc>
            </a:pPr>
            <a:endParaRPr lang="en-CA" dirty="0"/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051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1" y="408210"/>
            <a:ext cx="9421812" cy="1280890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（三）思維殊勝正士而修無常</a:t>
            </a:r>
            <a:br>
              <a:rPr lang="en-CA" dirty="0"/>
            </a:br>
            <a:br>
              <a:rPr lang="en-CA" dirty="0"/>
            </a:b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153" y="1510553"/>
            <a:ext cx="9320213" cy="5054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要观察圣者们的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成就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以及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示现涅槃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这两方面。一方面来说，他们的成就非常殊胜、自在、高妙；然而无常出现时也不可抗拒地随着因缘力示现入灭。在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无常铁律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的扫荡下，任何圣者应世的有漏身现相都必然归于坏灭。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需要对比观察：自身凡夫的身依，以恶业为因、被恶缘风吹逐、由恶习结生相续，是虚假、不净、四大不自在的浮泡之身；继而引发观念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——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我随时随地都可能死。由于寿命不定的缘故，今天就有可能死，何时死也不定，所以要及时劝动三门专修善品。如此发展出无常之想，才能引领我们的心去除对现世的耽著，并一心投入正法。</a:t>
            </a:r>
            <a:br>
              <a:rPr lang="en-CA" dirty="0"/>
            </a:b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23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1" y="408210"/>
            <a:ext cx="9421812" cy="1280890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（三）思維殊勝正士而修無常</a:t>
            </a:r>
            <a:br>
              <a:rPr lang="en-CA" dirty="0"/>
            </a:br>
            <a:br>
              <a:rPr lang="en-CA" dirty="0"/>
            </a:b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4671" y="1411940"/>
            <a:ext cx="10327341" cy="51666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佛陀获得了圆满证悟，断除了一切障碍，最终仍要显示涅槃；“神通第一”、“智慧第一”的圣者，尚且抵抗不住无常冲击，更何况是我们脆弱如蚂蚁般的凡夫人了。</a:t>
            </a: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KaiTi" panose="02010609060101010101" pitchFamily="49" charset="-122"/>
                <a:ea typeface="KaiTi" panose="02010609060101010101" pitchFamily="49" charset="-122"/>
              </a:rPr>
              <a:t>4.《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阿含经</a:t>
            </a:r>
            <a:r>
              <a:rPr lang="en-US" altLang="zh-TW" sz="20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中也记载，佛陀要接近涅槃时，跟弟子们说：“诸比丘，世间无一法可依靠，</a:t>
            </a:r>
            <a:r>
              <a:rPr lang="zh-TW" altLang="en-US" sz="20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应当舍弃世间，寻求不生不老、不病不死、无有恩爱别离的寂灭涅槃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，汝等应常念无常迁变之理。”</a:t>
            </a:r>
            <a:endParaRPr lang="en-CA" altLang="zh-TW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KaiTi" panose="02010609060101010101" pitchFamily="49" charset="-122"/>
                <a:ea typeface="KaiTi" panose="02010609060101010101" pitchFamily="49" charset="-122"/>
              </a:rPr>
              <a:t>5.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lang="zh-CN" altLang="en-US" sz="20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有为法如云，智者不应信，无常金刚来，摧圣主山王。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KaiTi" panose="02010609060101010101" pitchFamily="49" charset="-122"/>
                <a:ea typeface="KaiTi" panose="02010609060101010101" pitchFamily="49" charset="-122"/>
              </a:rPr>
              <a:t>6.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lang="zh-CN" altLang="en-US" sz="20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你也会死！我也会死！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上师的教言没有别的，我发誓没有比这更殊胜的窍诀了。”</a:t>
            </a: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KaiTi" panose="02010609060101010101" pitchFamily="49" charset="-122"/>
                <a:ea typeface="KaiTi" panose="02010609060101010101" pitchFamily="49" charset="-122"/>
              </a:rPr>
              <a:t>7.《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开启修心门扉</a:t>
            </a:r>
            <a:r>
              <a:rPr lang="en-US" altLang="zh-TW" sz="20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中也有这样的教言：我们追求世间八法成功了，那也只能是得到这些世间八法而已，除此没有其他东西。</a:t>
            </a: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dirty="0"/>
            </a:b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063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1" y="408210"/>
            <a:ext cx="9421812" cy="1280890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（四）思維世間尊主而修無常</a:t>
            </a:r>
            <a:br>
              <a:rPr lang="en-CA" dirty="0"/>
            </a:br>
            <a:br>
              <a:rPr lang="en-CA" dirty="0"/>
            </a:b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1524000"/>
            <a:ext cx="9320213" cy="5054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思維方法：</a:t>
            </a:r>
            <a:r>
              <a:rPr lang="zh-TW" altLang="en-US" sz="22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了解、思維、憶念、對比</a:t>
            </a:r>
            <a:endParaRPr lang="en-CA" sz="22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观察世间界那些最高的天主、人主们的情形，结果发现每一个都归于死亡，每一个都无法摆脱死亡。思维时，首先要浮现出他们那种非常伟大的形相，以及他们以福业力而感现的圆满威德、财富、权势、眷属、受用以及极长久的寿命等。他们曾经成为闪现在人天上空最伟大的明星、尊主。可是，无论多么了不起的天主、人主，当死亡时，过去所拥有的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一切都化为乌有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，无所余留。由此，促使我们警觉：最高级别的寿命、福德、权势、威德、财富、眷属等，最终都要化为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泡影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，毫无用处。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dirty="0"/>
            </a:b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959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1" y="408210"/>
            <a:ext cx="9421812" cy="1280890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（四）思維世間尊主而修無常</a:t>
            </a:r>
            <a:br>
              <a:rPr lang="en-CA" dirty="0"/>
            </a:br>
            <a:br>
              <a:rPr lang="en-CA" dirty="0"/>
            </a:b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848" y="1277471"/>
            <a:ext cx="9840166" cy="53011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對比：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之后通过对比，发现自身实在太渺小了。人由于过分</a:t>
            </a:r>
            <a:r>
              <a:rPr lang="zh-CN" altLang="en-US" sz="20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执著自我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、执著眼前，以非理作意就会出现一种错觉，放大自我所拥有的受用，以为很了不起。譬如，把房子想成无比富丽堂皇的宫殿，认为这一身衣服天下最美，对于高档电器、小车，包括妻子、权势等等，用“</a:t>
            </a:r>
            <a:r>
              <a:rPr lang="zh-CN" altLang="en-US" sz="20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我执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”把这些涂上一层金黄的色彩，认为高贵不凡，认为拼命营造窝巢般的现世生活非常有价值，有意义，结果始终放不下。</a:t>
            </a: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如何才能破除这种常颠倒、乐颠倒呢？要通过</a:t>
            </a:r>
            <a:r>
              <a:rPr lang="zh-CN" altLang="en-US" sz="20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强烈的对比在心中显示出巨大的反差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。当我们清楚了解到天王、天众的生活，知道他们受用五欲的情景，才会知道人世间的事太没意思。在这种比照下，自身的生活场景、受用状况好像忽然萎缩，显得非常渺小。之后，观念自然会转移，认识到没必要去苦心营造这么一点如水泡般马上会破灭的小事。我为什么不放下今生呢？</a:t>
            </a: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这次得到人身，是一次转瞬即逝的良机，必须把握好用于修道。</a:t>
            </a: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dirty="0"/>
            </a:b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027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（五）思維各種比喻而修無常</a:t>
            </a: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905" y="1586752"/>
            <a:ext cx="10219765" cy="52712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内外情器此等一切法上，一个常坚的也没有。具体地说，一切生者无常而死，一切积集无常而尽，一切合会无常而离，一切堆积无常而倒，一切崇高无常而堕。如是一切亲怨、苦乐、贤劣、分别也都无常。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1. 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有生皆归死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也就是说，高如天空、威如霹雳、富如龙王、美如天仙、饰如彩虹，无论是谁以及是怎样的，当死猝然降临时，都没有一刹那的自由，而祼体空手放在腋下后，对物（财物）、亲（近亲）、眷（弟子）、部（属民）以及饮食受用这一切，明明不想离开却要遗弃，而如从酥油的中央拔毛一样，离世而走。</a:t>
            </a:r>
            <a:br>
              <a:rPr lang="en-US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死时是需要唯一自己在中阴的处中无伴一个人漂泊，彼时唯一圣法成为归处故，心想：从现在起能否修成一个圣的天法？无论如何也需要精勤。数数地思维。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7038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（五）思維各種比喻而修無常</a:t>
            </a: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776" y="1905000"/>
            <a:ext cx="8653836" cy="48353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2. 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积集皆消散</a:t>
            </a:r>
            <a:br>
              <a:rPr lang="en-US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如是一切积集皆是尽法。也就是说，像主宰南瞻部洲的大王，也有终成乞丐的时候；许多上半生受用圆满的人，下半生财食、受用一切穷尽，饥饿而死；以及去年拥有几百匹牛马的人，也以雪灾或疾病等耗亡后，今年成了乞丐；又有昨天权财兼具的富贵人，也被敌人摧毁后，今天作了乞丐等。许多是我们现见的事。既然如此，受用、财物无法恒常拥有之故，心作是念：我需要修布施的路粮！数数思维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4371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（五）思維各種比喻而修無常</a:t>
            </a: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788" y="1775012"/>
            <a:ext cx="9681882" cy="50829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3. 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合会皆别离</a:t>
            </a:r>
            <a:br>
              <a:rPr lang="en-US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一切聚会终究也无常分离，犹如国土各大市场道场中，来自异地的数千数万人聚会，此等一切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最终也散归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各自之地，现在我等师徒、主仆、福田施主及道友、兄弟、夫妻等，慈爱共住，也终究无法不分离。如果猛利死缘或骤发缘忽然发生的话，就连现在不分离的决定也无有。是故，现在聚会在一起的道友、夫妻等，也是会骤然骤然就分离的，故不作嗔恚、斗争、恶语争吵及打架等。而无长期相处的决定故，心作是念：仅仅瞬间的显现中，须慈悯相处而护他。如是思维。帕当巴云：“家人无常犹如集市客，不作恶语诤斗当热瓦。”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03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694C5-3D15-BC4B-A7D2-057D324F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大網</a:t>
            </a:r>
            <a:endParaRPr lang="en-US" sz="4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9AB8-3FD6-0F4F-BB9B-D7A5935C9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800600"/>
          </a:xfrm>
        </p:spPr>
        <p:txBody>
          <a:bodyPr>
            <a:normAutofit lnSpcReduction="10000"/>
          </a:bodyPr>
          <a:lstStyle/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一、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修習無常的重要性</a:t>
            </a:r>
            <a:endParaRPr lang="en-CA" altLang="zh-TW" sz="22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二、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壽命無常的具體修法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（一）思維外在器世界而修無常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（二）思維有情世界而修無常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（三）思維殊勝正士而修無常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（四）思維世間尊主而修無常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（五）思維各種比喻而修無常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（六）思維死因無定而修無常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（七）思維猛勵的希求而修無常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三、一種特殊的休息法</a:t>
            </a:r>
            <a:endParaRPr lang="en-CA" sz="22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47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（五）思維各種比喻而修無常</a:t>
            </a: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788" y="1775012"/>
            <a:ext cx="9681882" cy="50829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4. 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堆积皆倒塌</a:t>
            </a:r>
            <a:br>
              <a:rPr lang="en-US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一切堆积的石堡也都终成倒塌，也就是昔日兴旺的城市及寺院的空虚之处，于此等起先也是有个好的主人，而现在阶段已成了禽鸟的窝巢。例如在天子赤松德赞时期，由幻化的工人建造，并且由邬金第二佛作过开光的桑耶三层宝顶，也突遭火灾而一日灭尽；法王松赞干布时代，红山宫殿有能堪比胜利妙宫那样，也是现在连基石亦不存的话，我等城中的屋宅及寺院如虫穴一般，对此作爱惜有何用呢？由此心作是念</a:t>
            </a:r>
            <a:r>
              <a:rPr 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我要像噶举先德的传记那样，舍离家乡、取住异地、洞穴为居、野兽为友，损减衣、食、名誉三者后，对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心依于法、法依于贫、贫依于死、死依于干涸之壑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的觉沃噶当四依法，需要做个彻底的。从内心里思维。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632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（五）思維各種比喻而修無常</a:t>
            </a: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788" y="1775012"/>
            <a:ext cx="9681882" cy="50829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5. 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祟高皆堕落</a:t>
            </a:r>
            <a:br>
              <a:rPr lang="en-US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崇高之位、勇猛之势亦是无常的，例如顶生王是主宰四大部洲的金轮王，而且发展到统御三十三天天界，与天王帝释同坐一垫，战阿修罗，力能退却，也终堕地上，诸欲未得满足而死。现在我等所见的法中，亦是国王、政教共主的仲科及地方官等，凡具威权及名利者，常住彼状况的一个也没有。去年给别人判刑的法官们，也多见今年要睡在监狱里，因此以无常之权势有何用？是故心作是念：恒无衰坏天地众生普应供养的无上正等觉位，我唯修此。如是思维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437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（五）思維各種比喻而修無常</a:t>
            </a: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812" y="1411941"/>
            <a:ext cx="10717305" cy="54460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6. 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怨亲无常</a:t>
            </a:r>
            <a:endParaRPr lang="en-CA" sz="22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如是怨亲也是无常，往昔圣者嘎达雅那前去乞食，见到某家有个主人怀里抱着一个儿子，吃一鱼肉，样子像吃得很香，一条母狗在啮嚼鱼骨，他用石头打狗。尊者神通观察，见到那鱼是他这世父亲转的，而那狗则是这世母亲转的，前世杀害自己的怨家因为有命债而转为儿子。尊者见而说偈：“边啖老父肉，边打亲生母，怀中抱杀敌，妻子啮夫骨，欲笑轮回法，（亲怨妄假立。）”在现生中也多有杀生仇家，后来作了和合的朋友，结成亲家，比其他朋友还好；又见到虽然是父母兄弟，但为了一点微薄的财物和受用而怀恨之后，一者对另一者作尽损害；以及虽是一家人或亲戚，但以少许骤生缘而成为怨敌，以一杀一。因此，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任何怨亲都无有常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，由此心作是念：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我要以慈悲之心护一切有情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。数数思维。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21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（五）思維各種比喻而修無常</a:t>
            </a: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318" y="1905000"/>
            <a:ext cx="9829799" cy="495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7. 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苦乐无常</a:t>
            </a:r>
            <a:endParaRPr lang="en-CA" sz="22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苦乐的阶段亦是无常的，譬如很多人上半生富裕安乐，下半生却贫乏困苦；又有很多人上半生苦，下半生却很安乐；还多有上半生作乞丐，下半生却成了国王。如至尊米拉日巴的伯父，上午以迎娶儿媳作欢乐宴会，下午房屋倒塌，发出痛苦的哀啼声，也是不可思议呀！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因而心想：我要做到对无常的苦乐不作得失的缠缚，而且对世间此生的一切喜乐受用，要做到像唾液一样舍弃，为法难行、以坚毅取受诸苦后，追步诸佛先圣之足迹。诚心如此观修。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894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（五）思維各種比喻而修無常</a:t>
            </a: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9141" y="1371601"/>
            <a:ext cx="10165976" cy="54864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8. 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贤劣无常与分别无常 </a:t>
            </a: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贤劣也是无常的，从世间方面来讲，有功名利禄、能言识广、为人信重、勇健机智的一些人也是到了衰败之时，先所积集的福德已尽，此时一切心思皆起颠倒、一切所作皆不顺遂，被人讥笑、自生懊丧、受人轻贱，唯成这样。</a:t>
            </a: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佛法方面也如所谓的“道人老年学求知，廉者老年勤积蓄，导师老年成家长”，上半生是舍尽俗事的舍事者，也于下半生勤积财物；上半生为人说法的阿阇梨，也在下半生做了猎人、行盗抢劫；上半生持戒的堪布，却在下半生做了很多孩子的父亲等等。又有上半生唯行罪业，下半生唯修圣法而得成就；或者即使未得成就，然于临终时以得入道，成了来世增上等，也多有此事。所以，在当前刹那性的贤劣显现中，连一个常、坚的也没有。</a:t>
            </a: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有一位塔巴比丘，从前跟亲戚结怨，日后进入佛门修道。当他已经获得风心自在而能在空中飞行时，一天为了吃施食，一群鸽子集聚过来。由此他想：“我若有如此军队的话，就能制伏诸怨敌了。”一个恶分别未安在道上，由此后来出现的是他流落本地，做了一名军官。</a:t>
            </a: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如是虽然暂时由上师及善友的助缘略得法之光明，然而一生之想无有常故，因此需要每日以法度过，做到寿量与修量相等。如此作念而思维。</a:t>
            </a:r>
            <a:r>
              <a:rPr lang="en-CA" sz="20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204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725" y="3828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（六）思維死緣無定而修無常</a:t>
            </a: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060" y="1277471"/>
            <a:ext cx="10174940" cy="55805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以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三因相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成立死状不定，以及最终对死时不定、生处不定引生深忍信。所谓“三因相”：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一、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从因上看到，此世间活缘极少，死缘极多，故死状不定；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二、从果上发现，以种种死缘致使此界的状况是死时不定而死，也就是从此洲人寿命不定，可以看出死期不定；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三、从体性上看出，在诸多死缘中存活力弱，此身的体性脆危，由此推出死随时会来，连明天是否变成旁生都无法决定。</a:t>
            </a:r>
            <a:endParaRPr lang="en-CA" altLang="zh-CN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最后，由三因相总的推出死的状况非常不定，关键要落在“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可能今天就会死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”上面，对于“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死无定期、生无定处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”要生出很深的信心，以此才能使无常想贯穿在每时每刻。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7177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725" y="3828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（六）思維死緣無定而修無常</a:t>
            </a: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724" y="1524000"/>
            <a:ext cx="8911687" cy="5054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第一因相</a:t>
            </a:r>
            <a:r>
              <a:rPr lang="en-US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——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活缘极少死缘极多</a:t>
            </a:r>
            <a:br>
              <a:rPr lang="en-CA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CA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） 死缘极多：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水、火、毒、极险处、野人、野兽等致死因缘极多。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r>
              <a:rPr 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活缘极少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而存活因缘仅除少许外无有。</a:t>
            </a:r>
            <a:br>
              <a:rPr lang="en-CA" altLang="zh-CN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活缘亦成死缘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这是指为了不死寻求饮食、房屋、眷属等，然而由于受用饮食过多过少不相宜而导致死亡；房屋倒塌、着火、触电等而死；为了寻求钱财，在外遭遇怨敌、猛兽、交通事故等而死；为了寻求眷属，受到亲友们的侮辱，家庭出现大的矛盾、纠纷等导致死亡。从这些方面来看，活缘也都会成为死缘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616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725" y="3828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（六）思維死緣無定而修無常</a:t>
            </a: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724" y="1524000"/>
            <a:ext cx="8911687" cy="5054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第二因相</a:t>
            </a:r>
            <a:r>
              <a:rPr lang="en-US" altLang="zh-CN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——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以种种死缘不定时分而死思维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有种种死缘，诚然是不定时分而死。也就是说，有些是在胎中死，有些刚生就死，有些盛壮时死，有些老衰而死，有些来不及医治调护而死，又有些久病卧床，之后死眼看活人，瘦骨嶙峋而死。还有些得了“洞投”那样的病，正在吃东西还没吃完，正说话还没说完，正做事还没做完就死去，也多有此事。还有些是自己杀掉自己而死的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048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725" y="3828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（六）思維死緣無定而修無常</a:t>
            </a: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729" y="1210235"/>
            <a:ext cx="10555941" cy="564776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第三因相</a:t>
            </a:r>
            <a:r>
              <a:rPr lang="en-US" altLang="zh-CN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——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此身体性脆弱而思维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如是在数多死缘中存活力弱，如风中油灯一样住着，所以，说不定此时死就突然来临，连明天也难保不生为头或口上长角的一个旁生。是故，对于死时不定、生处不定当起深忍之心。</a:t>
            </a:r>
            <a:endParaRPr lang="en-CA" altLang="zh-CN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三因总结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心要提示：关键是因缘观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破常执愚痴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。因缘不定故，果发生之时不定；死缘不定故，死时不定。由这一条大法则贯通一切。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最后对三种思维做总结。为得到“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死时无定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”的胜解，从因缘观趣入，就会消除“死时决定”等的愚痴。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始终要祈祷上师三宝和护法神垂念、加持自己：不要出现违缘，修法圆圆满满，菩提心日益增上。</a:t>
            </a:r>
            <a:endParaRPr lang="en-CA" sz="22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dirty="0"/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3554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601" y="382810"/>
            <a:ext cx="9421812" cy="1280890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（七）思維猛勵的希求而修無常</a:t>
            </a:r>
            <a:br>
              <a:rPr lang="en-CA" dirty="0"/>
            </a:b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789" y="1210235"/>
            <a:ext cx="10892118" cy="536836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通过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猛厉观修无常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斩断对今世的贪执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，然后一心希求解脱法。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我们随时随地要唯一观修死亡，观想行、住、坐、卧一切所为都是今生最后一次。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口中如此言说，心中也这样诚挚观修。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人在临终时，绝对有利的只有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正法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它不但可免除死亡的恐惧和痛苦，而且对生生世世步入光明有着非常重大的意义。在漫长的生死轮回中，唯一可伴随我们的，也只有正法，其他的子女、财富、名声、地位、荣华富贵等，死后都要统统留在人间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4.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窍诀宝藏论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里有个教证说：“今生琐事死亦无完时，此起彼伏如同水波纹，死时是否有用当慎思，今起当修解脱之菩提。”我们今生所忙碌的诸般琐事，即使到命终也不会有完结之时，一件做完，马上又有另一件，犹如水中波纹般连绵不断。所以，我们对此应当慎重思维，看自己兢兢业业所做的这一切，临死时到底有没有用？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dirty="0"/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69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42C6-4C2A-B74B-9120-7E191E38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一、修習無常的重要性</a:t>
            </a:r>
            <a:br>
              <a:rPr lang="en-CA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DFD4B-10FA-844C-BDF6-94DF0BF17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4700" y="1651000"/>
            <a:ext cx="9459912" cy="51181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1.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通過修習人身難得和壽命無常，可以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斷除對現世的貪欲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。如果對現世有強烈的貪心，就無法踏上真的解脫道。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2.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解脫道和非解脫道的差別，不在於所修的法，而在於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動機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（例子）大家都覺得大圓滿、大手印肯定是解脫法，但如果只為得到一些現世圓滿（如這一生的健康、長壽和富有）而修大圓，那麼大圓滿就不是解脫道，而變成了世間法。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3. 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發心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比所修的法更重要。如果發心不正確，無論是修大圓滿、大手印、大中觀，都可能成為世間法或小乘法。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4.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世間法：就是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不能使人脫離輪迴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，只能在輪迴中得到一些快樂的法。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84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601" y="382810"/>
            <a:ext cx="9421812" cy="1280890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（七）思維猛勵的希求而修無常</a:t>
            </a:r>
            <a:br>
              <a:rPr lang="en-CA" dirty="0"/>
            </a:b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9141" y="1438835"/>
            <a:ext cx="10219765" cy="513976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5.</a:t>
            </a:r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平时的行住坐卧、所作所为，也要全部观无常：</a:t>
            </a:r>
            <a:endParaRPr lang="en-CA" altLang="zh-TW" sz="22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（一）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走路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在道路上行走时，要观想这条路是无常的，从粗大角度来讲，它终究会被各种灾害所毁，从细微角度而言，它是刹那刹那迁变的；同时，你身体也是无常的，以后不一定再路过这里。既然如此，一举手、一投足都要如理如法，始终以正知正念摄持自己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（二）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住处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所居住的处所，从现相上讲是无常的，没有什么可贪执的；从实相上讲，就像具髻梵天对舍利子所说，释迦牟尼佛的娑婆世界是清净刹土，我们应当如是观想，不能认为这是脏乱差的地方。很多修行不好的人，看这个世界肮脏不堪，所接触的人也全部视为妖魔鬼怪，这样的心态对修行极有损害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dirty="0"/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581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601" y="382810"/>
            <a:ext cx="9421812" cy="1280890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（七）思維猛勵的希求而修無常</a:t>
            </a:r>
            <a:br>
              <a:rPr lang="en-CA" dirty="0"/>
            </a:b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105" y="1492623"/>
            <a:ext cx="9829801" cy="523090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5.</a:t>
            </a:r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 平时的行住坐卧、所作所为，也要全部观无常：</a:t>
            </a:r>
            <a:endParaRPr lang="en-CA" altLang="zh-TW" sz="22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（三）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饮食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饮食受用是无常的，如果你有一些修行境界，应当享用禅定的美食。</a:t>
            </a:r>
            <a:endParaRPr lang="en-CA" altLang="zh-CN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（四）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睡眠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躺卧睡眠是无常的，如果在贪心、痴心中入睡，则无实在意义，即使做梦也是一种迷乱。但若有密法生起次第和圆满次第的境界，便可将迷乱修成光明境界；退一步说，纵然没有这种境界，睡时也应观想佛陀发光，遍布自己的周围，在这样的修法中安睡。</a:t>
            </a:r>
            <a:endParaRPr lang="en-CA" altLang="zh-CN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（五）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财富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拥有的珍宝财富是无常的，故当依止圣者七财</a:t>
            </a:r>
            <a:r>
              <a:rPr lang="en-US" altLang="zh-CN" sz="2200" dirty="0">
                <a:latin typeface="KaiTi" panose="02010609060101010101" pitchFamily="49" charset="-122"/>
                <a:ea typeface="KaiTi" panose="02010609060101010101" pitchFamily="49" charset="-122"/>
              </a:rPr>
              <a:t>——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信心、持戒、多闻、布施、知惭、有愧、智慧。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dirty="0"/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dirty="0"/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5714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601" y="382810"/>
            <a:ext cx="9421812" cy="1280890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（七）思維猛勵的希求而修無常</a:t>
            </a:r>
            <a:br>
              <a:rPr lang="en-CA" dirty="0"/>
            </a:b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105" y="1344707"/>
            <a:ext cx="9829801" cy="53788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5.</a:t>
            </a:r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 平时的行住坐卧、所作所为，也要全部观无常</a:t>
            </a:r>
            <a:endParaRPr lang="en-CA" altLang="zh-TW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（六）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亲友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亲朋近邻是无常的，整天随顺他们也没什么意义，所以应当远离闹市，前往寺院或寂静处激发出离心，到了那时，你自然而然会珍惜时间。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（七）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名利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名誉地位是无常的，作为真正的修行人，没必要去希求这些，应恒常身居低位。现在有些人活得特别累，为了小小的地位，一直勾心斗角、尔虞我诈，实在是没有意义。当然，如果你有地位对众生有利，那有一些也可以；但若对众生毫无利益，则应像噶当派的大德一样，内在虽有不可估量的功德，外在却甘愿默默无闻，以一个普通人的身份发心、做善事。</a:t>
            </a:r>
            <a:endParaRPr lang="en-CA" altLang="zh-CN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（八）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语言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言谈话语是无常的，平时说些无稽之谈没有意义，有时间的话，应督促自己念咒、诵经。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dirty="0"/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dirty="0"/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105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601" y="382810"/>
            <a:ext cx="9421812" cy="1280890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（七）思維猛勵的希求而修無常</a:t>
            </a:r>
            <a:br>
              <a:rPr lang="en-CA" dirty="0"/>
            </a:b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153" y="1344707"/>
            <a:ext cx="10730753" cy="53788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5.</a:t>
            </a:r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 平时的行住坐卧、所作所为，也要全部观无常</a:t>
            </a:r>
            <a:endParaRPr lang="en-CA" altLang="zh-TW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（九）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善念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信心、出离心也是无常的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，即使依靠偶尔的因缘生起，“我再也不回家了！再也不踏入红尘了！”但过一段时间，可能就烟消云散、无踪无影了。因此，为了稳固自己的出离心和信心，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要经常祈祷上师三宝，以坚定的誓言来摄持相续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（十）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妄念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想法妄念统统是无常的，故当具备贤善的人格。如今尤其是学术界的人，分别寻思特别重，总觉得这个不对、那个不对，但这也是无常的，关键是要具足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菩提心、慈悲心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，拥有贤善的人格。否则，即使你再能说会道，口才无人能及，想象力特别丰富，可对自他有没有利也很难说。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（十一）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验相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我们在修行过程中，有时晚上做一些好梦，白天显现种种境相，看到光、看到圣尊</a:t>
            </a:r>
            <a:r>
              <a:rPr lang="en-US" altLang="zh-CN" sz="2200" dirty="0">
                <a:latin typeface="KaiTi" panose="02010609060101010101" pitchFamily="49" charset="-122"/>
                <a:ea typeface="KaiTi" panose="02010609060101010101" pitchFamily="49" charset="-122"/>
              </a:rPr>
              <a:t>……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这些验相和证悟相也是无常的，没有必要太高兴。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dirty="0"/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dirty="0"/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106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601" y="382810"/>
            <a:ext cx="9421812" cy="1280890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（七）思維猛勵的希求而修無常</a:t>
            </a:r>
            <a:br>
              <a:rPr lang="en-CA" dirty="0"/>
            </a:b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601" y="1663699"/>
            <a:ext cx="10082305" cy="50598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6.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关于修持无常，塔波仁波切从三个层次教诫我们：</a:t>
            </a:r>
            <a:br>
              <a:rPr lang="en-CA" altLang="zh-CN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开始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的时候，害怕生死所追，务必像鹿子逃出笼子一样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义无反顾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；</a:t>
            </a:r>
            <a:br>
              <a:rPr lang="en-CA" altLang="zh-CN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中间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的时候，务必像农夫辛勤耕耘田地那样，做到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死而无憾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；</a:t>
            </a:r>
            <a:br>
              <a:rPr lang="en-CA" altLang="zh-CN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到了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最后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，要像大功告成的人一样，做到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心安理得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。”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7.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佛陀曾这样赞叹观修无常：“多修无常，已供诸佛；多修无常，得佛安慰；多修无常，得佛授记；多修无常，得佛加持。如众迹中，象迹为最，佛教之内，所有修行，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观修无常，堪为之最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涅槃经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中也说：“一切众生迹中，象迹为上，是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无常想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亦复如是，于诸想中最为第一。”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dirty="0"/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dirty="0"/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8050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601" y="382810"/>
            <a:ext cx="9421812" cy="1280890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（七）思維猛勵的希求而修無常</a:t>
            </a:r>
            <a:br>
              <a:rPr lang="en-CA" dirty="0"/>
            </a:b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601" y="1663699"/>
            <a:ext cx="10082305" cy="50598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CA" altLang="zh-CN" sz="2200" dirty="0">
                <a:latin typeface="KaiTi" panose="02010609060101010101" pitchFamily="49" charset="-122"/>
                <a:ea typeface="KaiTi" panose="02010609060101010101" pitchFamily="49" charset="-122"/>
              </a:rPr>
              <a:t>8. 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一位居士曾问博朵瓦格西：“如果想专门修行一法，修什么法最为重要？”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格西答道：“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如果想专修一法，无常最为重要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。为什么这样讲呢？倘若修行死亡无常，首先可作为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进入佛法之因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，中间可作为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勤修善法之缘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，最后作为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证悟诸法等性之助伴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（一）最初：一个人若无常修得好，首先可以趋入佛法。</a:t>
            </a:r>
            <a:b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（二）中间：倘若无常修得好，这会成为勤修善法的助缘，不管是想修慈悲心、菩提心、皈依、禅宗境界，马上就会修，不会拖拖拉拉。</a:t>
            </a:r>
            <a:b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（三）最后：修了无常之后，最初入佛门很恳切，中间修行特别精勤，最终证悟法性也不会有困难。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dirty="0"/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dirty="0"/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4632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601" y="382810"/>
            <a:ext cx="9421812" cy="1280890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（七）思維猛勵的希求而修無常</a:t>
            </a:r>
            <a:br>
              <a:rPr lang="en-CA" dirty="0"/>
            </a:b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601" y="1663699"/>
            <a:ext cx="10082305" cy="50598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9.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博朵瓦格西简明扼要地宣说了观修无常的重要性：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  <a:buAutoNum type="arabicParenBoth"/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“倘若修行无常，最初可作为断除此生绳索之因，中间可作为舍弃贪诸轮回之缘，最后可作为趣入涅槃圣道的助伴。”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 3" charset="2"/>
              <a:buAutoNum type="arabicParenBoth"/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“观修无常，最初可作为生起信心之因，中间可作为精进之缘，最后可作为生起智慧的助伴。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 3" charset="2"/>
              <a:buAutoNum type="arabicParenBoth"/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“如果观修无常，并且能在相续中真正生起的人，起初可成为求法之因，中间可作为修法之缘，最后作为证悟法性的助伴。”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 3" charset="2"/>
              <a:buAutoNum type="arabicParenBoth"/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“倘若修行无常，并且能在相续中生起无常观，则初始可作为擐甲精进之因，中间可作为加行精进之缘，最终可成为无退精进的助伴。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dirty="0"/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dirty="0"/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dirty="0"/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53312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601" y="382810"/>
            <a:ext cx="9421812" cy="1280890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（七）思維猛勵的希求而修無常</a:t>
            </a:r>
            <a:br>
              <a:rPr lang="en-CA" dirty="0"/>
            </a:b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107" y="1663699"/>
            <a:ext cx="10972800" cy="50598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CA" altLang="zh-CN" sz="2200" dirty="0">
                <a:latin typeface="KaiTi" panose="02010609060101010101" pitchFamily="49" charset="-122"/>
                <a:ea typeface="KaiTi" panose="02010609060101010101" pitchFamily="49" charset="-122"/>
              </a:rPr>
              <a:t>10. 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帕单巴尊者也曾说：“如果相续中生起了无常观，最开始可作为步入正法的因，中间可作为精进的鞭子，最终也能获得光明法身。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KaiTi" panose="02010609060101010101" pitchFamily="49" charset="-122"/>
                <a:ea typeface="KaiTi" panose="02010609060101010101" pitchFamily="49" charset="-122"/>
              </a:rPr>
              <a:t>11. 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倘若你没生起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不加改造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的无常观，仅仅在表面上求求法、修修法，则只能成为佛教油子</a:t>
            </a:r>
            <a:r>
              <a:rPr lang="en-CA" altLang="zh-CN" sz="2200" baseline="30000" dirty="0">
                <a:latin typeface="KaiTi" panose="02010609060101010101" pitchFamily="49" charset="-122"/>
                <a:ea typeface="KaiTi" panose="02010609060101010101" pitchFamily="49" charset="-122"/>
              </a:rPr>
              <a:t>**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的因。何为“不加改造”呢？法师给你讲无常的时候，你觉得对对对，下课后看器世界、有情世界也都是无常的，这是一种勤作观修的无常观。而你什么时候自然觉得一切都是无常，地位也好、财富也好、别人的评论也好，均无实在意义，对这个虚幻的世界不会贪执，就像大圆满的修行人一样，境界中是愣然、明然、恍恍惚惚的感觉，这才对无常之理有了一定体悟，生起了“不加改造”的无常观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altLang="zh-CN" sz="2200" baseline="30000" dirty="0">
                <a:latin typeface="KaiTi" panose="02010609060101010101" pitchFamily="49" charset="-122"/>
                <a:ea typeface="KaiTi" panose="02010609060101010101" pitchFamily="49" charset="-122"/>
              </a:rPr>
              <a:t>**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佛教油子：入佛门闻法修法越多，其相续越难调化，终成与佛法背道而驰之人。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 3" charset="2"/>
              <a:buAutoNum type="arabicParenBoth"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dirty="0"/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dirty="0"/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dirty="0"/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763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601" y="382810"/>
            <a:ext cx="9421812" cy="1280890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（七）思維猛勵的希求而修無常</a:t>
            </a:r>
            <a:br>
              <a:rPr lang="en-CA" dirty="0"/>
            </a:b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636" y="1223683"/>
            <a:ext cx="11107272" cy="549984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2. 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观修无常能</a:t>
            </a:r>
            <a:r>
              <a:rPr lang="zh-CN" altLang="en-US" sz="20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开启一切修行之门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。不管是世间人还是修行人，修持无常都不可缺少。当然，这种修持不能只停在表面上，务必要依照这些文字去实地行持。</a:t>
            </a: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13. 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这个教证十分重要，大家一定要切记！</a:t>
            </a: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第一步：若再三思维死亡无常，真正</a:t>
            </a:r>
            <a:r>
              <a:rPr lang="zh-CN" altLang="en-US" sz="20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生起无有改造的无常观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，则断除罪业、行持善法没有丝毫困难。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第二步：在修无常的基础上，若常常观修众生沉溺在轮回中，非常可怜，从而</a:t>
            </a:r>
            <a:r>
              <a:rPr lang="zh-TW" altLang="en-US" sz="20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生起无伪的慈悲心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，那么利益有情也不会困难。</a:t>
            </a:r>
            <a:br>
              <a:rPr lang="en-CA" altLang="zh-TW" sz="20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第三步：在修悲心的基础上，若再不断修持诸法实相，抉择一切都是空性、无我，那很容易</a:t>
            </a:r>
            <a:r>
              <a:rPr lang="zh-TW" altLang="en-US" sz="20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斩断对万事万物的迷乱执著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，生起密法中本来清净的殊胜境界。</a:t>
            </a: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观修</a:t>
            </a:r>
            <a:r>
              <a:rPr lang="zh-CN" altLang="en-US" sz="20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无常、悲心、空性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这三者，是博朵瓦格西给我们留下的教言。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但这些一定要有</a:t>
            </a:r>
            <a:r>
              <a:rPr lang="zh-TW" altLang="en-US" sz="20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次第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，否则，你先受密法灌顶而修空性，然后再观悲心、修无常，这样次第就不对了。所以大家应该注意：</a:t>
            </a:r>
            <a:r>
              <a:rPr lang="zh-TW" altLang="en-US" sz="20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必须要从无常开始修起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buFont typeface="Wingdings 3" charset="2"/>
              <a:buAutoNum type="arabicParenBoth"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dirty="0"/>
          </a:p>
          <a:p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dirty="0"/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510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601" y="382810"/>
            <a:ext cx="9421812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總結</a:t>
            </a:r>
            <a:br>
              <a:rPr lang="en-CA" dirty="0"/>
            </a:b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565" y="1663699"/>
            <a:ext cx="10327342" cy="5059829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200" b="1" i="1" dirty="0">
                <a:latin typeface="KaiTi" panose="02010609060101010101" pitchFamily="49" charset="-122"/>
                <a:ea typeface="KaiTi" panose="02010609060101010101" pitchFamily="49" charset="-122"/>
              </a:rPr>
              <a:t>无常现前反而执常有，老年到来反而以为幼，</a:t>
            </a:r>
            <a:br>
              <a:rPr lang="en-CA" altLang="zh-TW" sz="2200" b="1" i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b="1" i="1" dirty="0">
                <a:latin typeface="KaiTi" panose="02010609060101010101" pitchFamily="49" charset="-122"/>
                <a:ea typeface="KaiTi" panose="02010609060101010101" pitchFamily="49" charset="-122"/>
              </a:rPr>
              <a:t>我与如我邪念诸有情，相续生起无常祈加持。</a:t>
            </a:r>
            <a:endParaRPr lang="en-CA" altLang="zh-TW" sz="2200" b="1" i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华智仁波切谦虚地说：无常明明就在眼前，不管是周围的万事万物，还是自己的身体寿命，皆为示现无常的善知识，但我却反而把这些执为常有；老年明明已经到来，可我还以为自己特别年轻。对于我和像我这般迷惑的众生，祈愿诸佛菩萨加持，一定要生起无常观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我们应当珍惜眼前的时光，正如陶渊明在诗中所言：“盛年不重来，一日难再晨，及时当勉励，岁月不待人。”在没生起不加改造的无常观之前，大家一定要在加行发心、正行观修时，千方百计调整自心。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 3" charset="2"/>
              <a:buAutoNum type="arabicParenBoth"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dirty="0"/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dirty="0"/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dirty="0"/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78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42C6-4C2A-B74B-9120-7E191E38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一、修習無常的重要性</a:t>
            </a:r>
            <a:br>
              <a:rPr lang="en-CA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DFD4B-10FA-844C-BDF6-94DF0BF17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4700" y="1905000"/>
            <a:ext cx="9459912" cy="48641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修习无常能够 断除对现世的贪欲， 踏上解脱道</a:t>
            </a:r>
          </a:p>
          <a:p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修习无常能够激发精进修持的动力 </a:t>
            </a:r>
          </a:p>
          <a:p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修无常的功德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zh-CN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lnSpc>
                <a:spcPct val="140000"/>
              </a:lnSpc>
              <a:buNone/>
            </a:pPr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无常的修法对修行是非常有帮助的。哪怕是在一弹指的短短时间里修无常，所得的善根也远远超出长期烧香、磕头的善根。 由此也可看出修习无常的重要。知道了修习无常的重要性后，就要去行动去修行，光在心里想想，愿望也不可能实现。在修行过程中，要有正知正见。如果没有正知正见，修行就不是很容易；如果有，修行也并非难事。</a:t>
            </a:r>
            <a:endParaRPr lang="en-CA" sz="2200" dirty="0"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467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8EC8-0B48-B44C-A723-1CDDA96E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1173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問題討論：</a:t>
            </a:r>
            <a:endParaRPr lang="en-US" sz="4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E53A9-3777-3349-A998-3AAD3EE3A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37129"/>
            <a:ext cx="9602788" cy="54091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怎么理解生命在呼吸之间？明白这一点有什么用？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在死亡面前，人人都是平等的吗？为什么？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修行寿命无常和我们相续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中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修行正法、脱离烦恼究竟有什么样的必然联系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4.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古往今来，很多人竭尽所能、不惜一切，去追求长生不老。你对这种现象如何看待？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5</a:t>
            </a:r>
            <a: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法王如意宝在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无常道歌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中说：“若能观想一切内外法，乃为指示寿命无常书。”关于这一点，你有哪些体会？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6.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世间上任何一个人，都知道自己早晚会死，这是不是就足够了？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dirty="0"/>
          </a:p>
          <a:p>
            <a:endParaRPr lang="en-CA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21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8EC8-0B48-B44C-A723-1CDDA96E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1173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問題討論：</a:t>
            </a:r>
            <a:endParaRPr lang="en-US" sz="4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E53A9-3777-3349-A998-3AAD3EE3A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976" y="1237128"/>
            <a:ext cx="10027024" cy="54091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KaiTi" panose="02010609060101010101" pitchFamily="49" charset="-122"/>
                <a:ea typeface="KaiTi" panose="02010609060101010101" pitchFamily="49" charset="-122"/>
              </a:rPr>
              <a:t>7.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请大致叙述，如何思维死缘无定而修无常？請舉幾個例子。</a:t>
            </a:r>
            <a:endParaRPr lang="en-CA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KaiTi" panose="02010609060101010101" pitchFamily="49" charset="-122"/>
                <a:ea typeface="KaiTi" panose="02010609060101010101" pitchFamily="49" charset="-122"/>
              </a:rPr>
              <a:t>8.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为什么说在这个世界上，生缘少得可怜，死缘却多如牛毛？请举例说明。明白这个道理有什么用？</a:t>
            </a:r>
            <a:endParaRPr lang="en-CA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KaiTi" panose="02010609060101010101" pitchFamily="49" charset="-122"/>
                <a:ea typeface="KaiTi" panose="02010609060101010101" pitchFamily="49" charset="-122"/>
              </a:rPr>
              <a:t>9.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修死亡无常的过程中，要观想行、住、坐、卧一切所为都是今生最后一次，这种修行方法是否有点不可理喻？你是怎么理解的？</a:t>
            </a:r>
            <a:endParaRPr lang="en-CA" altLang="zh-TW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KaiTi" panose="02010609060101010101" pitchFamily="49" charset="-122"/>
                <a:ea typeface="KaiTi" panose="02010609060101010101" pitchFamily="49" charset="-122"/>
              </a:rPr>
              <a:t>10.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在观修无常时，是否明白必死无疑、死期不定就足够了？为什么？</a:t>
            </a:r>
            <a:endParaRPr lang="en-CA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KaiTi" panose="02010609060101010101" pitchFamily="49" charset="-122"/>
                <a:ea typeface="KaiTi" panose="02010609060101010101" pitchFamily="49" charset="-122"/>
              </a:rPr>
              <a:t>11.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我们平时如何在行住坐卧中观无常？懂得此理有何必要？</a:t>
            </a:r>
            <a:endParaRPr lang="en-CA" altLang="zh-TW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KaiTi" panose="02010609060101010101" pitchFamily="49" charset="-122"/>
                <a:ea typeface="KaiTi" panose="02010609060101010101" pitchFamily="49" charset="-122"/>
              </a:rPr>
              <a:t>12.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按照塔波仁波切的教言，修持无常有哪三个层次？请一一说明。你现在属于哪个阶段？</a:t>
            </a:r>
            <a:endParaRPr lang="en-CA" altLang="zh-TW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KaiTi" panose="02010609060101010101" pitchFamily="49" charset="-122"/>
                <a:ea typeface="KaiTi" panose="02010609060101010101" pitchFamily="49" charset="-122"/>
              </a:rPr>
              <a:t>13.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通过学习“寿命无常”，你最大的收获是什么？</a:t>
            </a:r>
            <a:endParaRPr lang="en-CA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dirty="0"/>
          </a:p>
          <a:p>
            <a:endParaRPr lang="en-CA" dirty="0"/>
          </a:p>
          <a:p>
            <a:pPr>
              <a:lnSpc>
                <a:spcPct val="150000"/>
              </a:lnSpc>
            </a:pPr>
            <a:endParaRPr lang="en-CA" dirty="0"/>
          </a:p>
          <a:p>
            <a:pPr>
              <a:lnSpc>
                <a:spcPct val="150000"/>
              </a:lnSpc>
            </a:pP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dirty="0"/>
          </a:p>
          <a:p>
            <a:endParaRPr lang="en-CA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4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二、壽命無常的具體修法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90700"/>
            <a:ext cx="8915400" cy="4546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（一）思維外在器世界而修無常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（二）思維有情世界而修無常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（三）思維殊勝正士而修無常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（四）思維世間尊主而修無常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（五）思維各種比喻而修無常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（六）思維死緣無定而修無常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（七）思維猛勵的希求而修無常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全方位的闡述，讓我們從方方面面明白：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一切有為法都是無常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0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（一）思維外在器世界而修無常</a:t>
            </a: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81200"/>
            <a:ext cx="8534400" cy="4876800"/>
          </a:xfrm>
        </p:spPr>
        <p:txBody>
          <a:bodyPr>
            <a:noAutofit/>
          </a:bodyPr>
          <a:lstStyle/>
          <a:p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外器世界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：是指外面的宇宙，除了众生以外的一切物质，如山河大地等等</a:t>
            </a:r>
          </a:p>
          <a:p>
            <a:pPr marL="0" indent="0">
              <a:lnSpc>
                <a:spcPct val="20000"/>
              </a:lnSpc>
              <a:buNone/>
            </a:pPr>
            <a:endParaRPr lang="zh-CN" altLang="en-US" sz="2400" dirty="0"/>
          </a:p>
          <a:p>
            <a:pPr>
              <a:lnSpc>
                <a:spcPct val="140000"/>
              </a:lnSpc>
              <a:buFont typeface="Wingdings" panose="05000000000000000000" charset="0"/>
              <a:buChar char=""/>
            </a:pP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粗大的外器世界：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成、住、坏、空，是佛教所讲的宇宙演变的四个阶段，宇宙不是常住不灭的，它也是变化无常的。</a:t>
            </a:r>
          </a:p>
          <a:p>
            <a:pPr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细微的外器世界：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看上去是静止的事物，实际上每一刹那都在生灭中发生变化。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18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（一）思維外在器世界而修無常</a:t>
            </a: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0" y="1905000"/>
            <a:ext cx="9893300" cy="4724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由众生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共同福德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所形成的四大洲、须弥山、天界、铁围山等外器世界，虽被认为是坚不可摧、牢不可破，存留的时间长达数劫，但它们也是有为法，没有一个恒常不变的，最终必将因七火一水而毁于一旦。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外器世界是由众生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共业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形成的。比如，地狱众生的共业形成了地狱，南赡部洲众生的共业形成了南赡部洲。用现在话来说，中国众生的共业形成了中国，美国众生的共业形成了美国。包括我们这个喇荣山沟，也是学院四众弟子的共业和福德形成的。</a:t>
            </a: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整个外器世间,包括从地狱到色界天之间的广大范围，也就是三千大千世界中四禅以下的器世间。</a:t>
            </a:r>
            <a:endParaRPr lang="en-CA" altLang="zh-CN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01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（一）思維外在器世界而修無常</a:t>
            </a: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2552" y="1905000"/>
            <a:ext cx="9347947" cy="4724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如是七次火壞之後，二禪天處生水藏雲故，大雨暴注猶如軛木、箭矢般，由此如鹽溶於水般，光音天處以下悉皆消盡。</a:t>
            </a: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4.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如是水壞滿七次後，下基十字金剛杵形風輪上舉，三禪天處以下如風飄散粉塵一般飄散而壞。如是一個三千大千世界中的十億數的四大部洲、須彌山王以及諸天處所，一切同時壞滅後，最後一切成一虛空。</a:t>
            </a: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5.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若三千大千器界尚有如此空盡之時的話，我等人身如秋日蠅，又哪有常存堅固呢？要由衷地這麽想來修。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15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B32F-5F45-094D-9212-8E0CCA8C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0" y="535210"/>
            <a:ext cx="3160175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小世界諸天圖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D3B3EA-23F3-CF4E-ABF2-394D26317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3400" y="0"/>
            <a:ext cx="4876800" cy="6838731"/>
          </a:xfrm>
        </p:spPr>
      </p:pic>
    </p:spTree>
    <p:extLst>
      <p:ext uri="{BB962C8B-B14F-4D97-AF65-F5344CB8AC3E}">
        <p14:creationId xmlns:p14="http://schemas.microsoft.com/office/powerpoint/2010/main" val="7414240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{7F57A626-3D22-0F43-9D65-8F8999BF70E5}tf10001120</Template>
  <TotalTime>4980</TotalTime>
  <Words>8150</Words>
  <Application>Microsoft Macintosh PowerPoint</Application>
  <PresentationFormat>Widescreen</PresentationFormat>
  <Paragraphs>471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KaiTi</vt:lpstr>
      <vt:lpstr>Arial</vt:lpstr>
      <vt:lpstr>Calibri</vt:lpstr>
      <vt:lpstr>Century Gothic</vt:lpstr>
      <vt:lpstr>Wingdings</vt:lpstr>
      <vt:lpstr>Wingdings 3</vt:lpstr>
      <vt:lpstr>Wisp</vt:lpstr>
      <vt:lpstr>寿命无常   </vt:lpstr>
      <vt:lpstr>大網</vt:lpstr>
      <vt:lpstr>一、修習無常的重要性 </vt:lpstr>
      <vt:lpstr>一、修習無常的重要性 </vt:lpstr>
      <vt:lpstr>二、壽命無常的具體修法 </vt:lpstr>
      <vt:lpstr>（一）思維外在器世界而修無常  </vt:lpstr>
      <vt:lpstr>（一）思維外在器世界而修無常  </vt:lpstr>
      <vt:lpstr>（一）思維外在器世界而修無常  </vt:lpstr>
      <vt:lpstr>小世界諸天圖</vt:lpstr>
      <vt:lpstr>（二）思維有情世界而修無常   </vt:lpstr>
      <vt:lpstr>（二）思維有情世界而修無常   </vt:lpstr>
      <vt:lpstr>（二）思維有情世界而修無常   </vt:lpstr>
      <vt:lpstr>（三）思維殊勝正士而修無常     </vt:lpstr>
      <vt:lpstr>（三）思維殊勝正士而修無常     </vt:lpstr>
      <vt:lpstr>（四）思維世間尊主而修無常     </vt:lpstr>
      <vt:lpstr>（四）思維世間尊主而修無常     </vt:lpstr>
      <vt:lpstr>（五）思維各種比喻而修無常   </vt:lpstr>
      <vt:lpstr>（五）思維各種比喻而修無常   </vt:lpstr>
      <vt:lpstr>（五）思維各種比喻而修無常   </vt:lpstr>
      <vt:lpstr>（五）思維各種比喻而修無常   </vt:lpstr>
      <vt:lpstr>（五）思維各種比喻而修無常   </vt:lpstr>
      <vt:lpstr>（五）思維各種比喻而修無常   </vt:lpstr>
      <vt:lpstr>（五）思維各種比喻而修無常   </vt:lpstr>
      <vt:lpstr>（五）思維各種比喻而修無常   </vt:lpstr>
      <vt:lpstr>（六）思維死緣無定而修無常   </vt:lpstr>
      <vt:lpstr>（六）思維死緣無定而修無常   </vt:lpstr>
      <vt:lpstr>（六）思維死緣無定而修無常   </vt:lpstr>
      <vt:lpstr>（六）思維死緣無定而修無常   </vt:lpstr>
      <vt:lpstr>（七）思維猛勵的希求而修無常    </vt:lpstr>
      <vt:lpstr>（七）思維猛勵的希求而修無常    </vt:lpstr>
      <vt:lpstr>（七）思維猛勵的希求而修無常    </vt:lpstr>
      <vt:lpstr>（七）思維猛勵的希求而修無常    </vt:lpstr>
      <vt:lpstr>（七）思維猛勵的希求而修無常    </vt:lpstr>
      <vt:lpstr>（七）思維猛勵的希求而修無常    </vt:lpstr>
      <vt:lpstr>（七）思維猛勵的希求而修無常    </vt:lpstr>
      <vt:lpstr>（七）思維猛勵的希求而修無常    </vt:lpstr>
      <vt:lpstr>（七）思維猛勵的希求而修無常    </vt:lpstr>
      <vt:lpstr>（七）思維猛勵的希求而修無常    </vt:lpstr>
      <vt:lpstr>總結    </vt:lpstr>
      <vt:lpstr>問題討論：</vt:lpstr>
      <vt:lpstr>問題討論：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寿命无常   </dc:title>
  <dc:creator>Microsoft Office User</dc:creator>
  <cp:lastModifiedBy>Microsoft Office User</cp:lastModifiedBy>
  <cp:revision>78</cp:revision>
  <dcterms:created xsi:type="dcterms:W3CDTF">2020-02-23T22:45:40Z</dcterms:created>
  <dcterms:modified xsi:type="dcterms:W3CDTF">2020-06-06T22:36:45Z</dcterms:modified>
</cp:coreProperties>
</file>