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95" r:id="rId3"/>
    <p:sldId id="282" r:id="rId4"/>
    <p:sldId id="259" r:id="rId5"/>
    <p:sldId id="262" r:id="rId6"/>
    <p:sldId id="287" r:id="rId7"/>
    <p:sldId id="265" r:id="rId8"/>
    <p:sldId id="288" r:id="rId9"/>
    <p:sldId id="266" r:id="rId10"/>
    <p:sldId id="269" r:id="rId11"/>
    <p:sldId id="270" r:id="rId12"/>
    <p:sldId id="290" r:id="rId13"/>
    <p:sldId id="293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91" r:id="rId26"/>
    <p:sldId id="283" r:id="rId27"/>
    <p:sldId id="284" r:id="rId28"/>
    <p:sldId id="292" r:id="rId29"/>
    <p:sldId id="294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iPHVo6I27qkVjsP8wFSVLZsoz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63b09511c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gb63b09511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63b09511c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gb63b09511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63b09511c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gb63b09511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6258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63b09511c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gb63b09511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5258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63b09511c_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gb63b09511c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63b09511c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gb63b09511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63b09511c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gb63b09511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63b09511c_0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gb63b09511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63b09511c_0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gb63b09511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63b09511c_0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gb63b09511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1195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63b09511c_0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gb63b09511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b63b09511c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gb63b09511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63b09511c_0_1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gb63b09511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63b09511c_0_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gb63b09511c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63b09511c_0_2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gb63b09511c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63b09511c_0_2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gb63b09511c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91910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63b09511c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gb63b09511c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63b09511c_0_2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gb63b09511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63b09511c_0_2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gb63b09511c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6755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9436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63b09511c_0_2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gb63b09511c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63b094cc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b63b094c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63b09511c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b63b09511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63b09511c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b63b09511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1979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63b09511c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gb63b09511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63b09511c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gb63b09511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8430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63b09511c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b63b0951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>
            <a:spLocks noGrp="1"/>
          </p:cNvSpPr>
          <p:nvPr>
            <p:ph type="pic" idx="2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body" idx="1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body" idx="2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3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lang="zh-CN" sz="8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lang="zh-CN" sz="8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2"/>
          <p:cNvSpPr txBox="1">
            <a:spLocks noGrp="1"/>
          </p:cNvSpPr>
          <p:nvPr>
            <p:ph type="body" idx="1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3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body" idx="2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body" idx="3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body" idx="4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body" idx="5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body" idx="6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34"/>
          <p:cNvSpPr>
            <a:spLocks noGrp="1"/>
          </p:cNvSpPr>
          <p:nvPr>
            <p:ph type="pic" idx="2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body" idx="3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34"/>
          <p:cNvSpPr txBox="1">
            <a:spLocks noGrp="1"/>
          </p:cNvSpPr>
          <p:nvPr>
            <p:ph type="body" idx="4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34"/>
          <p:cNvSpPr>
            <a:spLocks noGrp="1"/>
          </p:cNvSpPr>
          <p:nvPr>
            <p:ph type="pic" idx="5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body" idx="6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body" idx="7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34"/>
          <p:cNvSpPr>
            <a:spLocks noGrp="1"/>
          </p:cNvSpPr>
          <p:nvPr>
            <p:ph type="pic" idx="8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body" idx="9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3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body" idx="1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3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>
            <a:spLocks noGrp="1"/>
          </p:cNvSpPr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6"/>
          <p:cNvSpPr txBox="1">
            <a:spLocks noGrp="1"/>
          </p:cNvSpPr>
          <p:nvPr>
            <p:ph type="body" idx="1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>
            <a:spLocks noGrp="1"/>
          </p:cNvSpPr>
          <p:nvPr>
            <p:ph type="ctrTitle"/>
          </p:nvPr>
        </p:nvSpPr>
        <p:spPr>
          <a:xfrm>
            <a:off x="5742847" y="1353787"/>
            <a:ext cx="5924400" cy="269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</a:pPr>
            <a:r>
              <a:rPr lang="zh-CN" altLang="en-US" sz="3600" dirty="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课程：</a:t>
            </a:r>
            <a:r>
              <a:rPr lang="zh-CN" sz="3600" dirty="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佛教的定义</a:t>
            </a:r>
            <a:endParaRPr sz="3600" dirty="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altLang="en-US" sz="3600" dirty="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复习</a:t>
            </a:r>
            <a:endParaRPr sz="3600" dirty="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457200" algn="l">
              <a:lnSpc>
                <a:spcPct val="150000"/>
              </a:lnSpc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altLang="zh-CN" sz="3600" dirty="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讨论 </a:t>
            </a:r>
            <a:endParaRPr sz="3600" dirty="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" y="0"/>
            <a:ext cx="47817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63b09511c_0_93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51" name="Google Shape;251;gb63b09511c_0_93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二、佛教的定义</a:t>
            </a:r>
            <a:endParaRPr sz="4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2" name="Google Shape;252;gb63b09511c_0_93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333333"/>
                </a:solidFill>
              </a:rPr>
              <a:t>4</a:t>
            </a:r>
            <a:r>
              <a:rPr lang="zh-CN" altLang="en-US" sz="2600" b="1" dirty="0">
                <a:solidFill>
                  <a:srgbClr val="333333"/>
                </a:solidFill>
              </a:rPr>
              <a:t>）、</a:t>
            </a:r>
            <a:r>
              <a:rPr lang="zh-CN" sz="2600" b="1" dirty="0">
                <a:solidFill>
                  <a:srgbClr val="333333"/>
                </a:solidFill>
              </a:rPr>
              <a:t>荣森班智达认为</a:t>
            </a:r>
            <a:r>
              <a:rPr lang="zh-CN" altLang="en-US" sz="2600" b="1" dirty="0">
                <a:solidFill>
                  <a:srgbClr val="333333"/>
                </a:solidFill>
              </a:rPr>
              <a:t>：</a:t>
            </a:r>
            <a:r>
              <a:rPr lang="zh-CN" sz="2600" b="1" dirty="0">
                <a:solidFill>
                  <a:srgbClr val="333333"/>
                </a:solidFill>
              </a:rPr>
              <a:t>学佛的方法不一而足，用哪个方法都行。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净土宗的念佛是方法之一，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禅宗的打坐参禅也是一种方法，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但不能认为除了念佛以外，其他的方法都不算是学佛。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从戒律的角度说：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出家人守出家人的戒律，在家人就守在家人的戒律。两个都是方法。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佛教并没有限定非用哪一种方法不可，但唯一不变的精华，就是智悲。</a:t>
            </a:r>
            <a:r>
              <a:rPr lang="zh-CN" altLang="en-US" sz="2600" b="1" dirty="0">
                <a:solidFill>
                  <a:srgbClr val="333333"/>
                </a:solidFill>
              </a:rPr>
              <a:t>任何方法如果修不出智慧与大悲，就不能称其为佛法。</a:t>
            </a:r>
            <a:r>
              <a:rPr lang="en-US" altLang="zh-CN" sz="2600" b="1" dirty="0">
                <a:solidFill>
                  <a:srgbClr val="980000"/>
                </a:solidFill>
              </a:rPr>
              <a:t>【</a:t>
            </a:r>
            <a:r>
              <a:rPr lang="zh-CN" altLang="en-US" sz="2600" b="1" dirty="0">
                <a:solidFill>
                  <a:srgbClr val="980000"/>
                </a:solidFill>
              </a:rPr>
              <a:t>勿谤勿舍</a:t>
            </a:r>
            <a:r>
              <a:rPr lang="en-US" altLang="zh-CN" sz="2600" b="1" dirty="0">
                <a:solidFill>
                  <a:srgbClr val="980000"/>
                </a:solidFill>
              </a:rPr>
              <a:t>】</a:t>
            </a:r>
            <a:endParaRPr sz="2600" b="1" dirty="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253" name="Google Shape;253;gb63b09511c_0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63b09511c_0_103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59" name="Google Shape;259;gb63b09511c_0_103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 dirty="0">
                <a:solidFill>
                  <a:schemeClr val="dk1"/>
                </a:solidFill>
              </a:rPr>
              <a:t>二、佛教的定义</a:t>
            </a:r>
            <a:endParaRPr sz="49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0" name="Google Shape;260;gb63b09511c_0_103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FF0000"/>
                </a:solidFill>
              </a:rPr>
              <a:t>（一）智</a:t>
            </a:r>
            <a:endParaRPr sz="2600" b="1" dirty="0">
              <a:solidFill>
                <a:srgbClr val="FF0000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0432FF"/>
                </a:solidFill>
              </a:rPr>
              <a:t>【1</a:t>
            </a:r>
            <a:r>
              <a:rPr lang="zh-CN" altLang="en-US" sz="2600" b="1" dirty="0">
                <a:solidFill>
                  <a:srgbClr val="0432FF"/>
                </a:solidFill>
              </a:rPr>
              <a:t> 定义</a:t>
            </a:r>
            <a:r>
              <a:rPr lang="en-US" altLang="zh-CN" sz="2600" b="1" dirty="0">
                <a:solidFill>
                  <a:srgbClr val="0432FF"/>
                </a:solidFill>
              </a:rPr>
              <a:t>】【</a:t>
            </a:r>
            <a:r>
              <a:rPr lang="zh-CN" altLang="en-US" sz="2600" b="1" dirty="0">
                <a:solidFill>
                  <a:srgbClr val="0432FF"/>
                </a:solidFill>
              </a:rPr>
              <a:t>佛的智慧</a:t>
            </a:r>
            <a:r>
              <a:rPr lang="en-US" altLang="zh-CN" sz="2600" b="1" dirty="0">
                <a:solidFill>
                  <a:srgbClr val="0432FF"/>
                </a:solidFill>
              </a:rPr>
              <a:t>/</a:t>
            </a:r>
            <a:r>
              <a:rPr lang="zh-CN" altLang="en-US" sz="2600" b="1" dirty="0">
                <a:solidFill>
                  <a:srgbClr val="0432FF"/>
                </a:solidFill>
              </a:rPr>
              <a:t>证悟空性的智慧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chemeClr val="tx1"/>
                </a:solidFill>
              </a:rPr>
              <a:t>【</a:t>
            </a:r>
            <a:r>
              <a:rPr lang="zh-CN" altLang="en-US" sz="2600" b="1" dirty="0">
                <a:solidFill>
                  <a:schemeClr val="tx1"/>
                </a:solidFill>
              </a:rPr>
              <a:t>以三法印含摄</a:t>
            </a:r>
            <a:r>
              <a:rPr lang="en-US" altLang="zh-CN" sz="2600" b="1" dirty="0">
                <a:solidFill>
                  <a:schemeClr val="tx1"/>
                </a:solidFill>
              </a:rPr>
              <a:t>】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分别佛的正法和伪法的方法就是如果具备三法印的话，就可以纳入佛教，不具备三法印的话，这就不是佛法。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从</a:t>
            </a:r>
            <a:r>
              <a:rPr lang="zh-CN" altLang="en-US" sz="2600" b="1" dirty="0">
                <a:solidFill>
                  <a:srgbClr val="0432FF"/>
                </a:solidFill>
              </a:rPr>
              <a:t>世俗谛</a:t>
            </a:r>
            <a:r>
              <a:rPr lang="zh-CN" altLang="en-US" sz="2600" b="1" dirty="0">
                <a:solidFill>
                  <a:srgbClr val="333333"/>
                </a:solidFill>
              </a:rPr>
              <a:t>的角度来说，三法印中的诸行无常及有漏皆苦是真理；然而 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从</a:t>
            </a:r>
            <a:r>
              <a:rPr lang="zh-CN" altLang="en-US" sz="2600" b="1" dirty="0">
                <a:solidFill>
                  <a:srgbClr val="0432FF"/>
                </a:solidFill>
              </a:rPr>
              <a:t>胜义谛</a:t>
            </a:r>
            <a:r>
              <a:rPr lang="zh-CN" altLang="en-US" sz="2600" b="1" dirty="0">
                <a:solidFill>
                  <a:srgbClr val="333333"/>
                </a:solidFill>
              </a:rPr>
              <a:t>的角度来看，唯有其中的诸法无我， 才是绝对的真理。</a:t>
            </a:r>
          </a:p>
        </p:txBody>
      </p:sp>
      <p:pic>
        <p:nvPicPr>
          <p:cNvPr id="261" name="Google Shape;261;gb63b09511c_0_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63b09511c_0_103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59" name="Google Shape;259;gb63b09511c_0_103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 dirty="0">
                <a:solidFill>
                  <a:schemeClr val="dk1"/>
                </a:solidFill>
              </a:rPr>
              <a:t>二、佛教的定义</a:t>
            </a:r>
            <a:endParaRPr sz="49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0" name="Google Shape;260;gb63b09511c_0_103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FF0000"/>
                </a:solidFill>
              </a:rPr>
              <a:t>（一）智</a:t>
            </a:r>
            <a:endParaRPr lang="zh-CN" altLang="en-US" sz="2600" b="1" dirty="0">
              <a:solidFill>
                <a:srgbClr val="0432FF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0432FF"/>
                </a:solidFill>
              </a:rPr>
              <a:t>【2</a:t>
            </a:r>
            <a:r>
              <a:rPr lang="zh-CN" altLang="en-US" sz="2600" b="1" dirty="0">
                <a:solidFill>
                  <a:srgbClr val="0432FF"/>
                </a:solidFill>
              </a:rPr>
              <a:t> 宏观世界</a:t>
            </a:r>
            <a:r>
              <a:rPr lang="en-US" altLang="zh-CN" sz="2600" b="1" dirty="0">
                <a:solidFill>
                  <a:srgbClr val="0432FF"/>
                </a:solidFill>
              </a:rPr>
              <a:t>/</a:t>
            </a:r>
            <a:r>
              <a:rPr lang="zh-CN" altLang="en-US" sz="2600" b="1" dirty="0">
                <a:solidFill>
                  <a:srgbClr val="0432FF"/>
                </a:solidFill>
              </a:rPr>
              <a:t>佛经与现代科学不一致的质疑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333333"/>
                </a:solidFill>
              </a:rPr>
              <a:t>【</a:t>
            </a:r>
            <a:r>
              <a:rPr lang="zh-CN" altLang="en-US" sz="2600" b="1" dirty="0">
                <a:solidFill>
                  <a:srgbClr val="333333"/>
                </a:solidFill>
              </a:rPr>
              <a:t>原因之一：善巧说法</a:t>
            </a:r>
            <a:r>
              <a:rPr lang="en-US" altLang="zh-CN" sz="2600" b="1" dirty="0">
                <a:solidFill>
                  <a:srgbClr val="333333"/>
                </a:solidFill>
              </a:rPr>
              <a:t>】【</a:t>
            </a:r>
            <a:r>
              <a:rPr lang="zh-CN" altLang="en-US" sz="2600" b="1" dirty="0">
                <a:solidFill>
                  <a:srgbClr val="333333"/>
                </a:solidFill>
              </a:rPr>
              <a:t>正确取舍</a:t>
            </a:r>
            <a:r>
              <a:rPr lang="en-US" altLang="zh-CN" sz="2600" b="1" dirty="0">
                <a:solidFill>
                  <a:srgbClr val="333333"/>
                </a:solidFill>
              </a:rPr>
              <a:t>】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333333"/>
                </a:solidFill>
              </a:rPr>
              <a:t>【</a:t>
            </a:r>
            <a:r>
              <a:rPr lang="zh-CN" altLang="en-US" sz="2600" b="1" dirty="0">
                <a:solidFill>
                  <a:srgbClr val="333333"/>
                </a:solidFill>
              </a:rPr>
              <a:t>目标</a:t>
            </a:r>
            <a:r>
              <a:rPr lang="en-US" altLang="zh-CN" sz="2600" b="1" dirty="0">
                <a:solidFill>
                  <a:srgbClr val="333333"/>
                </a:solidFill>
              </a:rPr>
              <a:t>】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  佛陀传法的首要目标，就是要向每一位听法者确切地传达三法 印的义理，如果不能讲清三法印的道理，就失去了传法的意义。 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endParaRPr lang="zh-CN" altLang="en-US" sz="2600" b="1" dirty="0">
              <a:solidFill>
                <a:srgbClr val="333333"/>
              </a:solidFill>
            </a:endParaRPr>
          </a:p>
        </p:txBody>
      </p:sp>
      <p:pic>
        <p:nvPicPr>
          <p:cNvPr id="261" name="Google Shape;261;gb63b09511c_0_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001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63b09511c_0_103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59" name="Google Shape;259;gb63b09511c_0_103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 dirty="0">
                <a:solidFill>
                  <a:schemeClr val="dk1"/>
                </a:solidFill>
              </a:rPr>
              <a:t>二、佛教的定义</a:t>
            </a:r>
            <a:endParaRPr sz="49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0" name="Google Shape;260;gb63b09511c_0_103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FF0000"/>
                </a:solidFill>
              </a:rPr>
              <a:t>（一）智</a:t>
            </a:r>
            <a:endParaRPr lang="zh-CN" altLang="en-US" sz="2600" b="1" dirty="0">
              <a:solidFill>
                <a:srgbClr val="0432FF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0432FF"/>
                </a:solidFill>
              </a:rPr>
              <a:t>【2</a:t>
            </a:r>
            <a:r>
              <a:rPr lang="zh-CN" altLang="en-US" sz="2600" b="1" dirty="0">
                <a:solidFill>
                  <a:srgbClr val="0432FF"/>
                </a:solidFill>
              </a:rPr>
              <a:t> 宏观世界</a:t>
            </a:r>
            <a:r>
              <a:rPr lang="en-US" altLang="zh-CN" sz="2600" b="1" dirty="0">
                <a:solidFill>
                  <a:srgbClr val="0432FF"/>
                </a:solidFill>
              </a:rPr>
              <a:t>/</a:t>
            </a:r>
            <a:r>
              <a:rPr lang="zh-CN" altLang="en-US" sz="2600" b="1" dirty="0">
                <a:solidFill>
                  <a:srgbClr val="0432FF"/>
                </a:solidFill>
              </a:rPr>
              <a:t>佛经与现代科学不一致的质疑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333333"/>
                </a:solidFill>
              </a:rPr>
              <a:t>【</a:t>
            </a:r>
            <a:r>
              <a:rPr lang="zh-CN" altLang="en-US" sz="2600" b="1" dirty="0">
                <a:solidFill>
                  <a:srgbClr val="333333"/>
                </a:solidFill>
              </a:rPr>
              <a:t>状况</a:t>
            </a:r>
            <a:r>
              <a:rPr lang="en-US" altLang="zh-CN" sz="2600" b="1" dirty="0">
                <a:solidFill>
                  <a:srgbClr val="333333"/>
                </a:solidFill>
              </a:rPr>
              <a:t>】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  释迦牟尼佛住世期间，在释迦教法的听众当中，有着各种不同 背景的众生──外道、婆罗门教徒、天人、非人等。其中以婆罗门 教徒为主的很多听众，都持有与实际不符的宇宙观。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  如果不合时宜地去驳斥他们，必然会引起他们的反 感，弘扬佛法的事业也将受到威胁。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endParaRPr lang="zh-CN" altLang="en-US" sz="2600" b="1" dirty="0">
              <a:solidFill>
                <a:srgbClr val="333333"/>
              </a:solidFill>
            </a:endParaRPr>
          </a:p>
        </p:txBody>
      </p:sp>
      <p:pic>
        <p:nvPicPr>
          <p:cNvPr id="261" name="Google Shape;261;gb63b09511c_0_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72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63b09511c_0_111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67" name="Google Shape;267;gb63b09511c_0_111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 dirty="0">
                <a:solidFill>
                  <a:schemeClr val="dk1"/>
                </a:solidFill>
              </a:rPr>
              <a:t>二、佛教的定义</a:t>
            </a:r>
            <a:endParaRPr sz="49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8" name="Google Shape;268;gb63b09511c_0_111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FF0000"/>
                </a:solidFill>
              </a:rPr>
              <a:t>（一）智</a:t>
            </a:r>
            <a:endParaRPr sz="2600" b="1" dirty="0">
              <a:solidFill>
                <a:srgbClr val="FF0000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0432FF"/>
                </a:solidFill>
              </a:rPr>
              <a:t>【2</a:t>
            </a:r>
            <a:r>
              <a:rPr lang="zh-CN" altLang="en-US" sz="2600" b="1" dirty="0">
                <a:solidFill>
                  <a:srgbClr val="0432FF"/>
                </a:solidFill>
              </a:rPr>
              <a:t> 宏观世界</a:t>
            </a:r>
            <a:r>
              <a:rPr lang="en-US" altLang="zh-CN" sz="2600" b="1" dirty="0">
                <a:solidFill>
                  <a:srgbClr val="0432FF"/>
                </a:solidFill>
              </a:rPr>
              <a:t>/</a:t>
            </a:r>
            <a:r>
              <a:rPr lang="zh-CN" altLang="en-US" sz="2600" b="1" dirty="0">
                <a:solidFill>
                  <a:srgbClr val="0432FF"/>
                </a:solidFill>
              </a:rPr>
              <a:t>佛经与现代科学不一致的质疑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r>
              <a:rPr lang="en-US" altLang="zh-CN" sz="2600" b="1" dirty="0">
                <a:solidFill>
                  <a:srgbClr val="333333"/>
                </a:solidFill>
              </a:rPr>
              <a:t>【</a:t>
            </a:r>
            <a:r>
              <a:rPr lang="zh-CN" altLang="en-US" sz="2600" b="1" dirty="0">
                <a:solidFill>
                  <a:srgbClr val="333333"/>
                </a:solidFill>
              </a:rPr>
              <a:t>善巧</a:t>
            </a:r>
            <a:r>
              <a:rPr lang="en-US" altLang="zh-CN" sz="2600" b="1" dirty="0">
                <a:solidFill>
                  <a:srgbClr val="333333"/>
                </a:solidFill>
              </a:rPr>
              <a:t>】</a:t>
            </a:r>
          </a:p>
          <a:p>
            <a:r>
              <a:rPr lang="zh-CN" altLang="en-US" sz="2600" b="1" dirty="0">
                <a:solidFill>
                  <a:srgbClr val="333333"/>
                </a:solidFill>
              </a:rPr>
              <a:t>   为了与这些听众的根机相应， 释迦牟尼佛便采用了一些善巧方便</a:t>
            </a:r>
            <a:r>
              <a:rPr lang="en-US" altLang="zh-CN" sz="2600" b="1" dirty="0">
                <a:solidFill>
                  <a:srgbClr val="333333"/>
                </a:solidFill>
              </a:rPr>
              <a:t>——</a:t>
            </a:r>
            <a:r>
              <a:rPr lang="zh-CN" altLang="en-US" sz="2600" b="1" dirty="0">
                <a:solidFill>
                  <a:srgbClr val="333333"/>
                </a:solidFill>
              </a:rPr>
              <a:t>虽然明知那些观点是不对的， 却没有去推翻他们。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r>
              <a:rPr lang="zh-CN" altLang="en-US" sz="2600" b="1" dirty="0">
                <a:solidFill>
                  <a:srgbClr val="333333"/>
                </a:solidFill>
              </a:rPr>
              <a:t>   只要能传讲三法印中诸行无常、有漏皆苦、诸 法无我的道理，其他观点正确与否都不必在意。 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r>
              <a:rPr lang="zh-CN" altLang="en-US" sz="2600" b="1" dirty="0">
                <a:solidFill>
                  <a:srgbClr val="333333"/>
                </a:solidFill>
              </a:rPr>
              <a:t>   当听众的根机发生变化时，佛即会适时地驳斥他们原 有的宇宙观或其他观点，并建立一种与其根机相应的宇宙观，这些 都是佛陀传法时所用的善巧方便。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r>
              <a:rPr lang="zh-CN" altLang="en-US" sz="2600" b="1" dirty="0">
                <a:solidFill>
                  <a:srgbClr val="333333"/>
                </a:solidFill>
              </a:rPr>
              <a:t>   之所以会有不同于现代的宇宙观 出现在经典中，就是因为这个原因。 </a:t>
            </a:r>
          </a:p>
          <a:p>
            <a:endParaRPr lang="zh-CN" altLang="en-US" sz="2800" dirty="0"/>
          </a:p>
        </p:txBody>
      </p:sp>
      <p:pic>
        <p:nvPicPr>
          <p:cNvPr id="269" name="Google Shape;269;gb63b09511c_0_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63b09511c_0_121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75" name="Google Shape;275;gb63b09511c_0_121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 dirty="0">
                <a:solidFill>
                  <a:schemeClr val="dk1"/>
                </a:solidFill>
              </a:rPr>
              <a:t>二、佛教的定义</a:t>
            </a:r>
            <a:endParaRPr sz="49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6" name="Google Shape;276;gb63b09511c_0_121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FF0000"/>
                </a:solidFill>
              </a:rPr>
              <a:t>（一）智</a:t>
            </a:r>
            <a:endParaRPr sz="2600" b="1" dirty="0">
              <a:solidFill>
                <a:srgbClr val="FF0000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0432FF"/>
                </a:solidFill>
              </a:rPr>
              <a:t>【2</a:t>
            </a:r>
            <a:r>
              <a:rPr lang="zh-CN" altLang="en-US" sz="2600" b="1" dirty="0">
                <a:solidFill>
                  <a:srgbClr val="0432FF"/>
                </a:solidFill>
              </a:rPr>
              <a:t> 宏观世界</a:t>
            </a:r>
            <a:r>
              <a:rPr lang="en-US" altLang="zh-CN" sz="2600" b="1" dirty="0">
                <a:solidFill>
                  <a:srgbClr val="0432FF"/>
                </a:solidFill>
              </a:rPr>
              <a:t>/</a:t>
            </a:r>
            <a:r>
              <a:rPr lang="zh-CN" altLang="en-US" sz="2600" b="1" dirty="0">
                <a:solidFill>
                  <a:srgbClr val="0432FF"/>
                </a:solidFill>
              </a:rPr>
              <a:t>佛经与现代科学不一致的质疑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333333"/>
                </a:solidFill>
              </a:rPr>
              <a:t>【</a:t>
            </a:r>
            <a:r>
              <a:rPr lang="zh-CN" altLang="en-US" sz="2600" b="1" dirty="0">
                <a:solidFill>
                  <a:srgbClr val="333333"/>
                </a:solidFill>
              </a:rPr>
              <a:t>原因之二：局限与业力</a:t>
            </a:r>
            <a:r>
              <a:rPr lang="en-US" altLang="zh-CN" sz="2600" b="1" dirty="0">
                <a:solidFill>
                  <a:srgbClr val="333333"/>
                </a:solidFill>
              </a:rPr>
              <a:t>】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altLang="en-US" sz="2600" b="1" dirty="0">
                <a:solidFill>
                  <a:srgbClr val="333333"/>
                </a:solidFill>
              </a:rPr>
              <a:t>    </a:t>
            </a:r>
            <a:r>
              <a:rPr lang="zh-CN" sz="2600" b="1" dirty="0">
                <a:solidFill>
                  <a:srgbClr val="333333"/>
                </a:solidFill>
              </a:rPr>
              <a:t>纵使佛教对宏观世界的描述与现代人的认知不同，也不能证明佛教的观点是错误的。因为，所谓现代人对世界的认知，也只能说是现在生活在地球上的人类，用肉眼或仪器所能观察到的世界罢了，谁也不能就此认定这是唯一的宇宙真理。</a:t>
            </a:r>
            <a:r>
              <a:rPr lang="en-US" altLang="zh-CN" sz="2600" b="1" dirty="0">
                <a:solidFill>
                  <a:srgbClr val="333333"/>
                </a:solidFill>
              </a:rPr>
              <a:t>【</a:t>
            </a:r>
            <a:r>
              <a:rPr lang="zh-CN" altLang="en-US" sz="2600" b="1" dirty="0">
                <a:solidFill>
                  <a:srgbClr val="333333"/>
                </a:solidFill>
              </a:rPr>
              <a:t>局限</a:t>
            </a:r>
            <a:r>
              <a:rPr lang="en-US" altLang="zh-CN" sz="2600" b="1" dirty="0">
                <a:solidFill>
                  <a:srgbClr val="333333"/>
                </a:solidFill>
              </a:rPr>
              <a:t>】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altLang="en-US" sz="2600" b="1" dirty="0">
                <a:solidFill>
                  <a:srgbClr val="333333"/>
                </a:solidFill>
              </a:rPr>
              <a:t>    </a:t>
            </a:r>
            <a:r>
              <a:rPr lang="zh-CN" sz="2600" b="1" dirty="0">
                <a:solidFill>
                  <a:srgbClr val="333333"/>
                </a:solidFill>
              </a:rPr>
              <a:t>举例：佛教认为：六道众生看同样的一杯水，会有六种不同的显相； 六道众生看世界，会看见六种不同的世界。</a:t>
            </a:r>
            <a:r>
              <a:rPr lang="en-US" altLang="zh-CN" sz="2600" b="1" dirty="0">
                <a:solidFill>
                  <a:srgbClr val="333333"/>
                </a:solidFill>
              </a:rPr>
              <a:t>【</a:t>
            </a:r>
            <a:r>
              <a:rPr lang="zh-CN" altLang="en-US" sz="2600" b="1" dirty="0">
                <a:solidFill>
                  <a:srgbClr val="333333"/>
                </a:solidFill>
              </a:rPr>
              <a:t>业力</a:t>
            </a:r>
            <a:r>
              <a:rPr lang="en-US" altLang="zh-CN" sz="2600" b="1" dirty="0">
                <a:solidFill>
                  <a:srgbClr val="333333"/>
                </a:solidFill>
              </a:rPr>
              <a:t>】</a:t>
            </a: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277" name="Google Shape;277;gb63b09511c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63b09511c_0_133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83" name="Google Shape;283;gb63b09511c_0_133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二、佛教的定义</a:t>
            </a:r>
            <a:endParaRPr sz="4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4" name="Google Shape;284;gb63b09511c_0_133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（一）智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0432FF"/>
                </a:solidFill>
              </a:rPr>
              <a:t>【3</a:t>
            </a:r>
            <a:r>
              <a:rPr lang="zh-CN" altLang="en-US" sz="2600" b="1" dirty="0">
                <a:solidFill>
                  <a:srgbClr val="0432FF"/>
                </a:solidFill>
              </a:rPr>
              <a:t> 仅仅通过研究科学无法达到佛之空性智慧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量子物理学的创始人也认为，自从提出了量子物理的论点，人类对物质世界的认知，已朝佛教等东方 文明所指引的方向迈了一大步。我提到这些的原因，就是为了指出科学与佛陀智慧</a:t>
            </a:r>
            <a:r>
              <a:rPr lang="zh-CN" sz="2600" b="1" dirty="0">
                <a:solidFill>
                  <a:srgbClr val="C00000"/>
                </a:solidFill>
              </a:rPr>
              <a:t>相似的地方</a:t>
            </a:r>
            <a:r>
              <a:rPr lang="zh-CN" sz="2600" b="1" dirty="0">
                <a:solidFill>
                  <a:srgbClr val="333333"/>
                </a:solidFill>
              </a:rPr>
              <a:t>。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C00000"/>
                </a:solidFill>
              </a:rPr>
              <a:t>不相同的地方</a:t>
            </a:r>
            <a:r>
              <a:rPr lang="zh-CN" sz="2600" b="1" dirty="0">
                <a:solidFill>
                  <a:srgbClr val="333333"/>
                </a:solidFill>
              </a:rPr>
              <a:t>是什么呢？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不论是现代的科学或哲学，就算再往后发展成千上万年，也永远无法达到佛的境界——空性、光明、万法皆为佛的坛城、本来清净等。 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世间所有的思维与逻辑、所有的聪明才智，甚至神通，都无法感知佛的这种境界，这就是佛的智慧凌驾于所有知识之上的表现。</a:t>
            </a: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285" name="Google Shape;285;gb63b09511c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63b09511c_0_142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91" name="Google Shape;291;gb63b09511c_0_142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二、佛教的定义</a:t>
            </a:r>
            <a:endParaRPr sz="4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2" name="Google Shape;292;gb63b09511c_0_142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（一）智</a:t>
            </a:r>
            <a:endParaRPr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0432FF"/>
                </a:solidFill>
              </a:rPr>
              <a:t>【3</a:t>
            </a:r>
            <a:r>
              <a:rPr lang="zh-CN" altLang="en-US" sz="2600" b="1" dirty="0">
                <a:solidFill>
                  <a:srgbClr val="0432FF"/>
                </a:solidFill>
              </a:rPr>
              <a:t> 仅仅通过研究科学无法达到佛之空性智慧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333333"/>
                </a:solidFill>
              </a:rPr>
              <a:t>【</a:t>
            </a:r>
            <a:r>
              <a:rPr lang="zh-CN" altLang="en-US" sz="2600" b="1" dirty="0">
                <a:solidFill>
                  <a:srgbClr val="333333"/>
                </a:solidFill>
              </a:rPr>
              <a:t>科学研究中所谓的空性</a:t>
            </a:r>
            <a:r>
              <a:rPr lang="en-US" altLang="zh-CN" sz="2600" b="1" dirty="0">
                <a:solidFill>
                  <a:srgbClr val="333333"/>
                </a:solidFill>
              </a:rPr>
              <a:t>】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在世俗界，人类所有的文字当中，找不到空性的这个字。只能是物质不停的分解，分解到微粒子，基本上是空了。但是很多人不敢说空的，还是保留了能量。说了能量就是物质，如果连能量都没有的话，那所有的物质都是从无中生有了，所以他们的智慧连显宗的智慧都达不到</a:t>
            </a: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293" name="Google Shape;293;gb63b09511c_0_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63b09511c_0_152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99" name="Google Shape;299;gb63b09511c_0_152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二、佛教的定义</a:t>
            </a:r>
            <a:endParaRPr sz="4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0" name="Google Shape;300;gb63b09511c_0_152"/>
          <p:cNvSpPr txBox="1"/>
          <p:nvPr/>
        </p:nvSpPr>
        <p:spPr>
          <a:xfrm>
            <a:off x="803475" y="1401886"/>
            <a:ext cx="10744500" cy="5313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（一）智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333333"/>
                </a:solidFill>
              </a:rPr>
              <a:t>【</a:t>
            </a:r>
            <a:r>
              <a:rPr lang="zh-CN" sz="2600" b="1" dirty="0">
                <a:solidFill>
                  <a:srgbClr val="333333"/>
                </a:solidFill>
              </a:rPr>
              <a:t>佛所讲的空性</a:t>
            </a:r>
            <a:r>
              <a:rPr lang="en-US" altLang="zh-CN" sz="2600" b="1" dirty="0">
                <a:solidFill>
                  <a:srgbClr val="333333"/>
                </a:solidFill>
              </a:rPr>
              <a:t>】</a:t>
            </a:r>
            <a:r>
              <a:rPr lang="zh-CN" sz="2600" b="1" dirty="0">
                <a:solidFill>
                  <a:srgbClr val="333333"/>
                </a:solidFill>
              </a:rPr>
              <a:t>，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altLang="en-US" sz="2600" b="1" dirty="0">
                <a:solidFill>
                  <a:srgbClr val="333333"/>
                </a:solidFill>
              </a:rPr>
              <a:t>    </a:t>
            </a:r>
            <a:r>
              <a:rPr lang="zh-CN" sz="2600" b="1" dirty="0">
                <a:solidFill>
                  <a:srgbClr val="333333"/>
                </a:solidFill>
              </a:rPr>
              <a:t>无须经过这种转换的过程，而且依照能量守恒定律，也无法承认从有到无的说法；即便承认，这些推导也绝对不符合佛教所讲的空性。事实上，</a:t>
            </a:r>
            <a:r>
              <a:rPr lang="zh-CN" sz="2600" b="1" dirty="0">
                <a:solidFill>
                  <a:srgbClr val="0432FF"/>
                </a:solidFill>
              </a:rPr>
              <a:t>真正的空性</a:t>
            </a:r>
            <a:r>
              <a:rPr lang="zh-CN" sz="2600" b="1" dirty="0">
                <a:solidFill>
                  <a:srgbClr val="333333"/>
                </a:solidFill>
              </a:rPr>
              <a:t>并不是物质变成空性， 而是既是物质，又是空性，在物质现象存在的同时就是空性，这才是佛所说的空性</a:t>
            </a:r>
            <a:r>
              <a:rPr lang="zh-CN" altLang="en-US" sz="2600" b="1" dirty="0">
                <a:solidFill>
                  <a:srgbClr val="333333"/>
                </a:solidFill>
              </a:rPr>
              <a:t>。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333333"/>
                </a:solidFill>
              </a:rPr>
              <a:t>【</a:t>
            </a:r>
            <a:r>
              <a:rPr lang="zh-CN" altLang="en-US" sz="2600" b="1" dirty="0">
                <a:solidFill>
                  <a:srgbClr val="333333"/>
                </a:solidFill>
              </a:rPr>
              <a:t>结果</a:t>
            </a:r>
            <a:r>
              <a:rPr lang="en-US" altLang="zh-CN" sz="2600" b="1" dirty="0">
                <a:solidFill>
                  <a:srgbClr val="333333"/>
                </a:solidFill>
              </a:rPr>
              <a:t>】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altLang="en-US" sz="2600" b="1" dirty="0">
                <a:solidFill>
                  <a:srgbClr val="333333"/>
                </a:solidFill>
              </a:rPr>
              <a:t>     </a:t>
            </a:r>
            <a:r>
              <a:rPr lang="zh-CN" sz="2600" b="1" dirty="0">
                <a:solidFill>
                  <a:srgbClr val="333333"/>
                </a:solidFill>
              </a:rPr>
              <a:t>世间人智慧的结果就是让人过的好一点，物质生活丰富。</a:t>
            </a:r>
            <a:endParaRPr sz="2600" b="1" dirty="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CN" altLang="en-US" sz="2600" b="1" dirty="0">
                <a:solidFill>
                  <a:srgbClr val="333333"/>
                </a:solidFill>
              </a:rPr>
              <a:t>     </a:t>
            </a:r>
            <a:r>
              <a:rPr lang="zh-CN" sz="2600" b="1" dirty="0">
                <a:solidFill>
                  <a:srgbClr val="333333"/>
                </a:solidFill>
              </a:rPr>
              <a:t>佛的智慧的结果就是让每位众生都能从轮回中解脱。</a:t>
            </a: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301" name="Google Shape;301;gb63b09511c_0_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63b09511c_0_160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07" name="Google Shape;307;gb63b09511c_0_160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 dirty="0">
                <a:solidFill>
                  <a:schemeClr val="dk1"/>
                </a:solidFill>
              </a:rPr>
              <a:t>二、佛教的定义</a:t>
            </a:r>
            <a:endParaRPr sz="49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8" name="Google Shape;308;gb63b09511c_0_160"/>
          <p:cNvSpPr txBox="1"/>
          <p:nvPr/>
        </p:nvSpPr>
        <p:spPr>
          <a:xfrm>
            <a:off x="815350" y="1407525"/>
            <a:ext cx="10858094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（二）悲</a:t>
            </a:r>
            <a:endParaRPr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zh-CN" sz="2600" b="1" dirty="0">
                <a:solidFill>
                  <a:srgbClr val="333333"/>
                </a:solidFill>
              </a:rPr>
              <a:t>1.世俗方面的悲心：</a:t>
            </a:r>
            <a:r>
              <a:rPr lang="en-US" altLang="zh-CN" sz="2600" b="1" dirty="0">
                <a:solidFill>
                  <a:srgbClr val="333333"/>
                </a:solidFill>
              </a:rPr>
              <a:t>【</a:t>
            </a:r>
            <a:r>
              <a:rPr lang="zh-CN" altLang="en-US" sz="2600" b="1" dirty="0">
                <a:solidFill>
                  <a:srgbClr val="333333"/>
                </a:solidFill>
              </a:rPr>
              <a:t>众生</a:t>
            </a:r>
            <a:r>
              <a:rPr lang="en-US" altLang="zh-CN" sz="2600" b="1" dirty="0">
                <a:solidFill>
                  <a:srgbClr val="333333"/>
                </a:solidFill>
              </a:rPr>
              <a:t>】</a:t>
            </a:r>
            <a:endParaRPr lang="en-US" altLang="zh-CN" sz="2600" b="1" dirty="0">
              <a:solidFill>
                <a:srgbClr val="0432FF"/>
              </a:solidFill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0432FF"/>
                </a:solidFill>
              </a:rPr>
              <a:t>【1</a:t>
            </a:r>
            <a:r>
              <a:rPr lang="zh-CN" altLang="en-US" sz="2600" b="1" dirty="0">
                <a:solidFill>
                  <a:srgbClr val="0432FF"/>
                </a:solidFill>
              </a:rPr>
              <a:t> 定义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zh-CN" sz="2600" b="1" dirty="0">
                <a:solidFill>
                  <a:srgbClr val="333333"/>
                </a:solidFill>
              </a:rPr>
              <a:t>佛的世俗方面的悲心是针对</a:t>
            </a:r>
            <a:r>
              <a:rPr lang="zh-CN" altLang="zh-CN" sz="2600" b="1" dirty="0">
                <a:solidFill>
                  <a:srgbClr val="0432FF"/>
                </a:solidFill>
              </a:rPr>
              <a:t>所有的众生</a:t>
            </a:r>
            <a:r>
              <a:rPr lang="zh-CN" altLang="zh-CN" sz="2600" b="1" dirty="0">
                <a:solidFill>
                  <a:srgbClr val="333333"/>
                </a:solidFill>
              </a:rPr>
              <a:t>，而不是仅仅针对人类或佛教徒的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所谓“悲”，亦即大悲心。大悲心是大乘佛法的精华。如果失去了大悲，就根本不能称为大乘佛法。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佛的这个大悲心，在</a:t>
            </a:r>
            <a:r>
              <a:rPr lang="zh-CN" sz="2600" b="1" dirty="0">
                <a:solidFill>
                  <a:srgbClr val="0432FF"/>
                </a:solidFill>
              </a:rPr>
              <a:t>世俗中也是没有的</a:t>
            </a:r>
            <a:r>
              <a:rPr lang="zh-CN" sz="2600" b="1" dirty="0">
                <a:solidFill>
                  <a:srgbClr val="333333"/>
                </a:solidFill>
              </a:rPr>
              <a:t>。佛的自他交换，自他平等，自轻他重这样的思想，在所有世间的书里面都找不到这样的观念的。</a:t>
            </a: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309" name="Google Shape;309;gb63b09511c_0_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4729975" y="277900"/>
            <a:ext cx="3388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altLang="en-US" sz="3500" b="1" dirty="0">
                <a:solidFill>
                  <a:schemeClr val="dk1"/>
                </a:solidFill>
              </a:rPr>
              <a:t>思考题</a:t>
            </a: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815350" y="1573725"/>
            <a:ext cx="107445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333333"/>
                </a:solidFill>
              </a:rPr>
              <a:t>1</a:t>
            </a:r>
            <a:r>
              <a:rPr lang="zh-CN" altLang="en-US" sz="2600" b="1" dirty="0">
                <a:solidFill>
                  <a:srgbClr val="333333"/>
                </a:solidFill>
              </a:rPr>
              <a:t>、</a:t>
            </a:r>
            <a:r>
              <a:rPr lang="zh-CN" sz="2600" b="1" dirty="0">
                <a:solidFill>
                  <a:srgbClr val="333333"/>
                </a:solidFill>
              </a:rPr>
              <a:t>佛</a:t>
            </a:r>
            <a:r>
              <a:rPr lang="zh-CN" altLang="en-US" sz="2600" b="1" dirty="0">
                <a:solidFill>
                  <a:srgbClr val="333333"/>
                </a:solidFill>
              </a:rPr>
              <a:t>陀的智慧有什么特别之处</a:t>
            </a:r>
            <a:r>
              <a:rPr lang="zh-CN" sz="2600" b="1" dirty="0">
                <a:solidFill>
                  <a:srgbClr val="333333"/>
                </a:solidFill>
              </a:rPr>
              <a:t>？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333333"/>
                </a:solidFill>
              </a:rPr>
              <a:t>2</a:t>
            </a:r>
            <a:r>
              <a:rPr lang="zh-CN" altLang="en-US" sz="2600" b="1" dirty="0">
                <a:solidFill>
                  <a:srgbClr val="333333"/>
                </a:solidFill>
              </a:rPr>
              <a:t>、大悲心的“大”体现在什么地方？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333333"/>
                </a:solidFill>
              </a:rPr>
              <a:t>3</a:t>
            </a:r>
            <a:r>
              <a:rPr lang="zh-CN" altLang="en-US" sz="2600" b="1" dirty="0">
                <a:solidFill>
                  <a:srgbClr val="333333"/>
                </a:solidFill>
              </a:rPr>
              <a:t>、智慧与悲心如何融合？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333333"/>
                </a:solidFill>
              </a:rPr>
              <a:t>4</a:t>
            </a:r>
            <a:r>
              <a:rPr lang="zh-CN" altLang="en-US" sz="2600" b="1" dirty="0">
                <a:solidFill>
                  <a:srgbClr val="333333"/>
                </a:solidFill>
              </a:rPr>
              <a:t>、如何对待不同佛经中看似矛盾之处？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333333"/>
                </a:solidFill>
              </a:rPr>
              <a:t>5</a:t>
            </a:r>
            <a:r>
              <a:rPr lang="zh-CN" altLang="en-US" sz="2600" b="1" dirty="0">
                <a:solidFill>
                  <a:srgbClr val="333333"/>
                </a:solidFill>
              </a:rPr>
              <a:t>、在弘扬佛法过程中遇到不同意见时，应该如何处理？（政治</a:t>
            </a:r>
            <a:r>
              <a:rPr lang="en-US" altLang="zh-CN" sz="2600" b="1" dirty="0">
                <a:solidFill>
                  <a:srgbClr val="333333"/>
                </a:solidFill>
              </a:rPr>
              <a:t>/</a:t>
            </a:r>
            <a:r>
              <a:rPr lang="zh-CN" altLang="en-US" sz="2600" b="1" dirty="0">
                <a:solidFill>
                  <a:srgbClr val="333333"/>
                </a:solidFill>
              </a:rPr>
              <a:t>经济</a:t>
            </a:r>
            <a:r>
              <a:rPr lang="en-US" altLang="zh-CN" sz="2600" b="1" dirty="0">
                <a:solidFill>
                  <a:srgbClr val="333333"/>
                </a:solidFill>
              </a:rPr>
              <a:t>/</a:t>
            </a:r>
            <a:r>
              <a:rPr lang="zh-CN" altLang="en-US" sz="2600" b="1" dirty="0">
                <a:solidFill>
                  <a:srgbClr val="333333"/>
                </a:solidFill>
              </a:rPr>
              <a:t>军事</a:t>
            </a:r>
            <a:r>
              <a:rPr lang="en-US" altLang="zh-CN" sz="2600" b="1" dirty="0">
                <a:solidFill>
                  <a:srgbClr val="333333"/>
                </a:solidFill>
              </a:rPr>
              <a:t>/</a:t>
            </a:r>
            <a:r>
              <a:rPr lang="zh-CN" altLang="en-US" sz="2600" b="1" dirty="0">
                <a:solidFill>
                  <a:srgbClr val="333333"/>
                </a:solidFill>
              </a:rPr>
              <a:t>文化</a:t>
            </a:r>
            <a:r>
              <a:rPr lang="en-US" altLang="zh-CN" sz="2600" b="1" dirty="0">
                <a:solidFill>
                  <a:srgbClr val="333333"/>
                </a:solidFill>
              </a:rPr>
              <a:t>/</a:t>
            </a:r>
            <a:r>
              <a:rPr lang="en-US" altLang="zh-CN" sz="2600" b="1" dirty="0" err="1">
                <a:solidFill>
                  <a:srgbClr val="333333"/>
                </a:solidFill>
              </a:rPr>
              <a:t>etc</a:t>
            </a:r>
            <a:r>
              <a:rPr lang="zh-CN" altLang="en-US" sz="2600" b="1" dirty="0">
                <a:solidFill>
                  <a:srgbClr val="333333"/>
                </a:solidFill>
              </a:rPr>
              <a:t>）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72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63b09511c_0_170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15" name="Google Shape;315;gb63b09511c_0_170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 dirty="0">
                <a:solidFill>
                  <a:schemeClr val="dk1"/>
                </a:solidFill>
              </a:rPr>
              <a:t>二、佛教的定义</a:t>
            </a:r>
            <a:endParaRPr sz="49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6" name="Google Shape;316;gb63b09511c_0_170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1.世俗方面的悲心：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0432FF"/>
                </a:solidFill>
              </a:rPr>
              <a:t>【2</a:t>
            </a:r>
            <a:r>
              <a:rPr lang="zh-CN" altLang="en-US" sz="2600" b="1" dirty="0">
                <a:solidFill>
                  <a:srgbClr val="0432FF"/>
                </a:solidFill>
              </a:rPr>
              <a:t> 表现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endParaRPr sz="2600" b="1" dirty="0">
              <a:solidFill>
                <a:srgbClr val="0432FF"/>
              </a:solidFill>
            </a:endParaRPr>
          </a:p>
          <a:p>
            <a:pPr marL="457200" lvl="0" indent="-457200">
              <a:lnSpc>
                <a:spcPct val="115000"/>
              </a:lnSpc>
              <a:spcBef>
                <a:spcPts val="1000"/>
              </a:spcBef>
              <a:buSzPts val="2000"/>
              <a:buFont typeface="Wingdings" pitchFamily="2" charset="2"/>
              <a:buChar char="n"/>
            </a:pPr>
            <a:r>
              <a:rPr lang="zh-CN" altLang="en-US" sz="2600" b="1" dirty="0">
                <a:solidFill>
                  <a:srgbClr val="333333"/>
                </a:solidFill>
              </a:rPr>
              <a:t>布施及忍辱等行为，都是世俗方面的大悲心 </a:t>
            </a:r>
            <a:r>
              <a:rPr lang="en-US" altLang="zh-CN" sz="2600" b="1" dirty="0">
                <a:solidFill>
                  <a:srgbClr val="333333"/>
                </a:solidFill>
              </a:rPr>
              <a:t>【</a:t>
            </a:r>
            <a:r>
              <a:rPr lang="zh-CN" altLang="en-US" sz="2600" b="1" dirty="0">
                <a:solidFill>
                  <a:srgbClr val="333333"/>
                </a:solidFill>
              </a:rPr>
              <a:t>六度含摄智悲</a:t>
            </a:r>
            <a:r>
              <a:rPr lang="en-US" altLang="zh-CN" sz="2600" b="1" dirty="0">
                <a:solidFill>
                  <a:srgbClr val="333333"/>
                </a:solidFill>
              </a:rPr>
              <a:t>】</a:t>
            </a:r>
          </a:p>
          <a:p>
            <a:pPr marL="457200" marR="0"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itchFamily="2" charset="2"/>
              <a:buChar char="n"/>
            </a:pPr>
            <a:r>
              <a:rPr lang="zh-CN" sz="2600" b="1" dirty="0">
                <a:solidFill>
                  <a:srgbClr val="333333"/>
                </a:solidFill>
              </a:rPr>
              <a:t>世俗的救灾等，不是真正的大悲心，但是我们也是需要做的。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altLang="en-US" sz="2600" b="1" dirty="0">
                <a:solidFill>
                  <a:srgbClr val="333333"/>
                </a:solidFill>
              </a:rPr>
              <a:t>    </a:t>
            </a:r>
            <a:r>
              <a:rPr lang="zh-CN" sz="2600" b="1" dirty="0">
                <a:solidFill>
                  <a:srgbClr val="333333"/>
                </a:solidFill>
              </a:rPr>
              <a:t>佛也帮助自己的弟子洗衣服，照顾病人，说明连佛都这样的做的话，那其他人也一定要这样做。</a:t>
            </a: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317" name="Google Shape;317;gb63b09511c_0_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63b09511c_0_189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23" name="Google Shape;323;gb63b09511c_0_189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二、佛教的定义</a:t>
            </a:r>
            <a:endParaRPr sz="4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4" name="Google Shape;324;gb63b09511c_0_189"/>
          <p:cNvSpPr txBox="1"/>
          <p:nvPr/>
        </p:nvSpPr>
        <p:spPr>
          <a:xfrm>
            <a:off x="815349" y="1407524"/>
            <a:ext cx="10881845" cy="545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2. 超世俗的大悲</a:t>
            </a:r>
            <a:r>
              <a:rPr lang="en-US" altLang="zh-CN" sz="2600" b="1" dirty="0">
                <a:solidFill>
                  <a:srgbClr val="333333"/>
                </a:solidFill>
              </a:rPr>
              <a:t>【</a:t>
            </a:r>
            <a:r>
              <a:rPr lang="zh-CN" altLang="en-US" sz="2600" b="1" dirty="0">
                <a:solidFill>
                  <a:srgbClr val="333333"/>
                </a:solidFill>
              </a:rPr>
              <a:t>佛果</a:t>
            </a:r>
            <a:r>
              <a:rPr lang="en-US" altLang="zh-CN" sz="2600" b="1" dirty="0">
                <a:solidFill>
                  <a:srgbClr val="333333"/>
                </a:solidFill>
              </a:rPr>
              <a:t>】</a:t>
            </a:r>
            <a:endParaRPr sz="2600" b="1" dirty="0">
              <a:solidFill>
                <a:srgbClr val="333333"/>
              </a:solidFill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0432FF"/>
                </a:solidFill>
              </a:rPr>
              <a:t>【1</a:t>
            </a:r>
            <a:r>
              <a:rPr lang="zh-CN" altLang="en-US" sz="2600" b="1" dirty="0">
                <a:solidFill>
                  <a:srgbClr val="0432FF"/>
                </a:solidFill>
              </a:rPr>
              <a:t> 定义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r>
              <a:rPr lang="zh-CN" altLang="zh-CN" sz="2600" b="1" dirty="0">
                <a:solidFill>
                  <a:srgbClr val="0432FF"/>
                </a:solidFill>
              </a:rPr>
              <a:t>要让所有众生明白轮回的真相及解脱的方法。</a:t>
            </a:r>
            <a:endParaRPr lang="en-US" altLang="zh-CN" sz="2600" b="1" dirty="0">
              <a:solidFill>
                <a:srgbClr val="0432FF"/>
              </a:solidFill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itchFamily="2" charset="2"/>
              <a:buChar char="n"/>
            </a:pPr>
            <a:r>
              <a:rPr lang="zh-CN" sz="2600" b="1" dirty="0">
                <a:solidFill>
                  <a:srgbClr val="333333"/>
                </a:solidFill>
              </a:rPr>
              <a:t>佛最伟大的慈悲即在于此</a:t>
            </a:r>
            <a:endParaRPr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     只有让众生明了生 老病死的真相，引导他们修行，从而踏上解脱道，才能彻底地、永久性地解决他们的所有痛苦。所以，这才是真正的利益众生、度化众生，才是真正意义上的救度。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     佛说我把解脱的方法都告诉你们了，那你们想解脱的话，自己去修行，不想解脱的话，那我也没有办法了。这里面有佛法的自由，平等等很多东西。佛教就是智和悲。</a:t>
            </a:r>
            <a:endParaRPr sz="2600" b="1" dirty="0">
              <a:solidFill>
                <a:srgbClr val="0432FF"/>
              </a:solidFill>
            </a:endParaRPr>
          </a:p>
        </p:txBody>
      </p:sp>
      <p:pic>
        <p:nvPicPr>
          <p:cNvPr id="325" name="Google Shape;325;gb63b09511c_0_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63b09511c_0_197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31" name="Google Shape;331;gb63b09511c_0_197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二、佛教的定义</a:t>
            </a:r>
            <a:endParaRPr sz="4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2" name="Google Shape;332;gb63b09511c_0_197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2. 超世俗的大悲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altLang="en-US" sz="2600" b="1" dirty="0">
                <a:solidFill>
                  <a:srgbClr val="333333"/>
                </a:solidFill>
              </a:rPr>
              <a:t>    </a:t>
            </a:r>
            <a:r>
              <a:rPr lang="zh-CN" sz="2600" b="1" dirty="0">
                <a:solidFill>
                  <a:srgbClr val="333333"/>
                </a:solidFill>
              </a:rPr>
              <a:t>佛也说过，他根本不在意人与人之间的战争所获得的胜利，他所强调的胜利，是通过调伏自相续所得到的胜利。</a:t>
            </a:r>
            <a:endParaRPr lang="zh-CN" altLang="en-US" sz="2600" b="1" dirty="0">
              <a:solidFill>
                <a:srgbClr val="333333"/>
              </a:solidFill>
            </a:endParaRPr>
          </a:p>
          <a:p>
            <a:pPr marL="457200" lvl="0" indent="-457200">
              <a:lnSpc>
                <a:spcPct val="115000"/>
              </a:lnSpc>
              <a:spcBef>
                <a:spcPts val="1000"/>
              </a:spcBef>
              <a:buSzPts val="2000"/>
              <a:buFont typeface="Wingdings" pitchFamily="2" charset="2"/>
              <a:buChar char="n"/>
            </a:pPr>
            <a:r>
              <a:rPr lang="zh-CN" altLang="en-US" sz="2600" b="1" dirty="0">
                <a:solidFill>
                  <a:srgbClr val="333333"/>
                </a:solidFill>
              </a:rPr>
              <a:t>任何形式的财物布施，都只能暂时地解决他人，生活贫困、衣食无着的问题，却并非长远之计。</a:t>
            </a:r>
          </a:p>
          <a:p>
            <a:pPr marL="457200" lvl="0" indent="-457200">
              <a:lnSpc>
                <a:spcPct val="115000"/>
              </a:lnSpc>
              <a:spcBef>
                <a:spcPts val="1000"/>
              </a:spcBef>
              <a:buSzPts val="2000"/>
              <a:buFont typeface="Wingdings" pitchFamily="2" charset="2"/>
              <a:buChar char="n"/>
            </a:pPr>
            <a:r>
              <a:rPr lang="zh-CN" altLang="en-US" sz="2600" b="1" dirty="0">
                <a:solidFill>
                  <a:srgbClr val="333333"/>
                </a:solidFill>
              </a:rPr>
              <a:t>唯有佛这样的悲心，才算得上是大悲心</a:t>
            </a:r>
            <a:r>
              <a:rPr lang="en-US" altLang="zh-CN" sz="2600" b="1" dirty="0">
                <a:solidFill>
                  <a:srgbClr val="333333"/>
                </a:solidFill>
              </a:rPr>
              <a:t>=</a:t>
            </a:r>
            <a:r>
              <a:rPr lang="zh-CN" altLang="en-US" sz="2600" b="1" dirty="0">
                <a:solidFill>
                  <a:srgbClr val="0432FF"/>
                </a:solidFill>
              </a:rPr>
              <a:t>菩提心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333" name="Google Shape;333;gb63b09511c_0_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63b09511c_0_207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39" name="Google Shape;339;gb63b09511c_0_207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二、佛教的定义</a:t>
            </a:r>
            <a:endParaRPr sz="4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0" name="Google Shape;340;gb63b09511c_0_207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（三）智悲双运的修法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我们有没有方法在一座中，把整个八万四千法门都修起来呢？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有，就是修大悲心=菩提心，修证悟空性的智慧。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我们怎么样在同一个时间里面修这两个呢？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0432FF"/>
                </a:solidFill>
              </a:rPr>
              <a:t>【</a:t>
            </a:r>
            <a:r>
              <a:rPr lang="zh-CN" altLang="en-US" sz="2600" b="1" dirty="0">
                <a:solidFill>
                  <a:srgbClr val="0432FF"/>
                </a:solidFill>
              </a:rPr>
              <a:t>修法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endParaRPr sz="2600" b="1" dirty="0">
              <a:solidFill>
                <a:srgbClr val="0432FF"/>
              </a:solidFill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itchFamily="2" charset="2"/>
              <a:buChar char="n"/>
            </a:pPr>
            <a:r>
              <a:rPr lang="zh-CN" sz="2600" b="1" dirty="0">
                <a:solidFill>
                  <a:srgbClr val="333333"/>
                </a:solidFill>
              </a:rPr>
              <a:t>首先要修菩提心、受菩萨戒；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altLang="en-US" sz="2600" b="1" dirty="0">
                <a:solidFill>
                  <a:srgbClr val="333333"/>
                </a:solidFill>
              </a:rPr>
              <a:t>      </a:t>
            </a:r>
            <a:r>
              <a:rPr lang="zh-CN" sz="2600" b="1" dirty="0">
                <a:solidFill>
                  <a:srgbClr val="333333"/>
                </a:solidFill>
              </a:rPr>
              <a:t>一旦受了戒， 菩萨戒的戒体——菩提心就已经存在于我们的相续当中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itchFamily="2" charset="2"/>
              <a:buChar char="n"/>
            </a:pPr>
            <a:r>
              <a:rPr lang="zh-CN" altLang="en-US" sz="2600" b="1" dirty="0">
                <a:solidFill>
                  <a:srgbClr val="333333"/>
                </a:solidFill>
              </a:rPr>
              <a:t>在此基础上，就可以进一步修空性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zh-CN" altLang="en-US" sz="2600" b="1" dirty="0">
              <a:solidFill>
                <a:srgbClr val="333333"/>
              </a:solidFill>
            </a:endParaRPr>
          </a:p>
        </p:txBody>
      </p:sp>
      <p:pic>
        <p:nvPicPr>
          <p:cNvPr id="341" name="Google Shape;341;gb63b09511c_0_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63b09511c_0_215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47" name="Google Shape;347;gb63b09511c_0_215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二、佛教的定义</a:t>
            </a:r>
            <a:endParaRPr sz="4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8" name="Google Shape;348;gb63b09511c_0_215"/>
          <p:cNvSpPr txBox="1"/>
          <p:nvPr/>
        </p:nvSpPr>
        <p:spPr>
          <a:xfrm>
            <a:off x="815350" y="1407524"/>
            <a:ext cx="11043000" cy="524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（三）智悲双运的修法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0432FF"/>
                </a:solidFill>
              </a:rPr>
              <a:t>【</a:t>
            </a:r>
            <a:r>
              <a:rPr lang="zh-CN" altLang="en-US" sz="2600" b="1" dirty="0">
                <a:solidFill>
                  <a:srgbClr val="0432FF"/>
                </a:solidFill>
              </a:rPr>
              <a:t>原理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r>
              <a:rPr lang="zh-CN" sz="2600" b="1" dirty="0">
                <a:solidFill>
                  <a:srgbClr val="333333"/>
                </a:solidFill>
              </a:rPr>
              <a:t>当进入空性的状态时，并没有明显地去思维“愿一切众生脱离轮回痛苦”，也可说是没有明显的大悲心，但因为之前受的菩萨戒戒体已存在于心中，故而，当心进入空性境界时，菩萨戒也随之而进入空性之中。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我们要知道，菩萨戒并非物质，而是一种</a:t>
            </a:r>
            <a:r>
              <a:rPr lang="zh-CN" sz="2600" b="1" dirty="0">
                <a:solidFill>
                  <a:srgbClr val="7030A0"/>
                </a:solidFill>
              </a:rPr>
              <a:t>心的状态</a:t>
            </a:r>
            <a:r>
              <a:rPr lang="zh-CN" sz="2600" b="1" dirty="0">
                <a:solidFill>
                  <a:srgbClr val="333333"/>
                </a:solidFill>
              </a:rPr>
              <a:t>， 虽然在进入空性境界时，心里并没有任何明显的</a:t>
            </a:r>
            <a:r>
              <a:rPr lang="zh-CN" sz="2600" b="1" dirty="0">
                <a:solidFill>
                  <a:srgbClr val="7030A0"/>
                </a:solidFill>
              </a:rPr>
              <a:t>念头</a:t>
            </a:r>
            <a:r>
              <a:rPr lang="zh-CN" sz="2600" b="1" dirty="0">
                <a:solidFill>
                  <a:srgbClr val="333333"/>
                </a:solidFill>
              </a:rPr>
              <a:t>，但菩萨戒却是存在的，所以，</a:t>
            </a:r>
            <a:r>
              <a:rPr lang="zh-CN" sz="2600" b="1" dirty="0">
                <a:solidFill>
                  <a:srgbClr val="7030A0"/>
                </a:solidFill>
              </a:rPr>
              <a:t>心与菩萨戒不分彼此，同时都可以进入空性的境界</a:t>
            </a:r>
            <a:r>
              <a:rPr lang="zh-CN" sz="2600" b="1" dirty="0">
                <a:solidFill>
                  <a:srgbClr val="333333"/>
                </a:solidFill>
              </a:rPr>
              <a:t>。 此时菩萨戒即是空性，空性即是菩萨戒，这就是智悲双运。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这是初学者的智悲双运修法，如果能这样修，则仅在一个坐垫上、 一个位置上或同一时间内，就可以将佛的八万四千法门之精华彻底无余地修完。</a:t>
            </a: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349" name="Google Shape;349;gb63b09511c_0_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63b09511c_0_224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55" name="Google Shape;355;gb63b09511c_0_224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 dirty="0">
                <a:solidFill>
                  <a:schemeClr val="dk1"/>
                </a:solidFill>
              </a:rPr>
              <a:t>二、佛教的定义</a:t>
            </a:r>
            <a:endParaRPr sz="49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6" name="Google Shape;356;gb63b09511c_0_224"/>
          <p:cNvSpPr txBox="1"/>
          <p:nvPr/>
        </p:nvSpPr>
        <p:spPr>
          <a:xfrm>
            <a:off x="783771" y="1407524"/>
            <a:ext cx="11074579" cy="495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sz="2600" b="1" dirty="0">
                <a:solidFill>
                  <a:srgbClr val="333333"/>
                </a:solidFill>
              </a:rPr>
              <a:t>（</a:t>
            </a:r>
            <a:r>
              <a:rPr lang="zh-CN" altLang="en-US" sz="2600" b="1" dirty="0">
                <a:solidFill>
                  <a:srgbClr val="333333"/>
                </a:solidFill>
              </a:rPr>
              <a:t>四）教诫修行不离真实佛教教义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0432FF"/>
                </a:solidFill>
              </a:rPr>
              <a:t>【1</a:t>
            </a:r>
            <a:r>
              <a:rPr lang="zh-CN" altLang="en-US" sz="2600" b="1" dirty="0">
                <a:solidFill>
                  <a:srgbClr val="0432FF"/>
                </a:solidFill>
              </a:rPr>
              <a:t> 先修出离心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r>
              <a:rPr lang="en-US" altLang="zh-CN" sz="2600" b="1" dirty="0">
                <a:solidFill>
                  <a:schemeClr val="tx1"/>
                </a:solidFill>
              </a:rPr>
              <a:t>【</a:t>
            </a:r>
            <a:r>
              <a:rPr lang="zh-CN" altLang="en-US" sz="2600" b="1" dirty="0">
                <a:solidFill>
                  <a:schemeClr val="tx1"/>
                </a:solidFill>
              </a:rPr>
              <a:t>立足智悲看出离心</a:t>
            </a:r>
            <a:r>
              <a:rPr lang="en-US" altLang="zh-CN" sz="2600" b="1" dirty="0">
                <a:solidFill>
                  <a:schemeClr val="tx1"/>
                </a:solidFill>
              </a:rPr>
              <a:t>】</a:t>
            </a:r>
          </a:p>
          <a:p>
            <a:pPr marL="457200" indent="-457200">
              <a:lnSpc>
                <a:spcPct val="115000"/>
              </a:lnSpc>
              <a:spcBef>
                <a:spcPts val="1000"/>
              </a:spcBef>
              <a:buSzPts val="2000"/>
              <a:buFont typeface="Wingdings" pitchFamily="2" charset="2"/>
              <a:buChar char="n"/>
            </a:pPr>
            <a:r>
              <a:rPr lang="zh-CN" altLang="en-US" sz="2600" b="1" dirty="0">
                <a:solidFill>
                  <a:srgbClr val="333333"/>
                </a:solidFill>
              </a:rPr>
              <a:t>厌离轮回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   菩提心的前提是出离心，</a:t>
            </a:r>
            <a:r>
              <a:rPr lang="zh-CN" sz="2600" b="1" dirty="0">
                <a:solidFill>
                  <a:srgbClr val="333333"/>
                </a:solidFill>
              </a:rPr>
              <a:t>我们先需要有出离心，如果我们不觉得轮回很苦，众生很苦的情况下，是不会有</a:t>
            </a:r>
            <a:r>
              <a:rPr lang="zh-CN" sz="2600" b="1" dirty="0">
                <a:solidFill>
                  <a:srgbClr val="0432FF"/>
                </a:solidFill>
              </a:rPr>
              <a:t>慈悲心</a:t>
            </a:r>
            <a:r>
              <a:rPr lang="zh-CN" sz="2600" b="1" dirty="0">
                <a:solidFill>
                  <a:srgbClr val="333333"/>
                </a:solidFill>
              </a:rPr>
              <a:t>的。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457200" indent="-457200">
              <a:lnSpc>
                <a:spcPct val="115000"/>
              </a:lnSpc>
              <a:spcBef>
                <a:spcPts val="1000"/>
              </a:spcBef>
              <a:buSzPts val="2000"/>
              <a:buFont typeface="Wingdings" pitchFamily="2" charset="2"/>
              <a:buChar char="n"/>
            </a:pPr>
            <a:r>
              <a:rPr lang="zh-CN" altLang="en-US" sz="2600" b="1" dirty="0">
                <a:solidFill>
                  <a:srgbClr val="333333"/>
                </a:solidFill>
              </a:rPr>
              <a:t>希求解脱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   我们发现众生很苦，就决定</a:t>
            </a:r>
            <a:r>
              <a:rPr lang="zh-CN" altLang="en-US" sz="2600" b="1" dirty="0">
                <a:solidFill>
                  <a:srgbClr val="0432FF"/>
                </a:solidFill>
              </a:rPr>
              <a:t>让众生解脱</a:t>
            </a:r>
            <a:r>
              <a:rPr lang="zh-CN" altLang="en-US" sz="2600" b="1" dirty="0">
                <a:solidFill>
                  <a:srgbClr val="333333"/>
                </a:solidFill>
              </a:rPr>
              <a:t>，如果我们想让众生解脱的话，我们需要自己先解脱。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这样的话，出离心的两个条件都具备了。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357" name="Google Shape;357;gb63b09511c_0_2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1449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63b09511c_0_231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63" name="Google Shape;363;gb63b09511c_0_231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 dirty="0">
                <a:solidFill>
                  <a:schemeClr val="dk1"/>
                </a:solidFill>
              </a:rPr>
              <a:t>二、佛教的定义</a:t>
            </a:r>
            <a:endParaRPr sz="49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4" name="Google Shape;364;gb63b09511c_0_231"/>
          <p:cNvSpPr txBox="1"/>
          <p:nvPr/>
        </p:nvSpPr>
        <p:spPr>
          <a:xfrm>
            <a:off x="391725" y="1407525"/>
            <a:ext cx="115215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zh-CN" sz="2600" b="1" dirty="0">
                <a:solidFill>
                  <a:srgbClr val="333333"/>
                </a:solidFill>
              </a:rPr>
              <a:t>（</a:t>
            </a:r>
            <a:r>
              <a:rPr lang="zh-CN" altLang="en-US" sz="2600" b="1" dirty="0">
                <a:solidFill>
                  <a:srgbClr val="333333"/>
                </a:solidFill>
              </a:rPr>
              <a:t>四）教诫修行不离真实佛教教义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0432FF"/>
                </a:solidFill>
              </a:rPr>
              <a:t>【2</a:t>
            </a:r>
            <a:r>
              <a:rPr lang="zh-CN" altLang="en-US" sz="2600" b="1" dirty="0">
                <a:solidFill>
                  <a:srgbClr val="0432FF"/>
                </a:solidFill>
              </a:rPr>
              <a:t> 修行道次第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r>
              <a:rPr lang="en-US" altLang="zh-CN" sz="2600" b="1" dirty="0">
                <a:solidFill>
                  <a:schemeClr val="tx1"/>
                </a:solidFill>
              </a:rPr>
              <a:t>【</a:t>
            </a:r>
            <a:r>
              <a:rPr lang="zh-CN" altLang="en-US" sz="2600" b="1" dirty="0">
                <a:solidFill>
                  <a:schemeClr val="tx1"/>
                </a:solidFill>
              </a:rPr>
              <a:t>智悲双运次第</a:t>
            </a:r>
            <a:r>
              <a:rPr lang="en-US" altLang="zh-CN" sz="2600" b="1" dirty="0">
                <a:solidFill>
                  <a:schemeClr val="tx1"/>
                </a:solidFill>
              </a:rPr>
              <a:t>】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altLang="en-US" sz="2600" b="1" dirty="0">
                <a:solidFill>
                  <a:srgbClr val="333333"/>
                </a:solidFill>
              </a:rPr>
              <a:t>   </a:t>
            </a:r>
            <a:r>
              <a:rPr lang="zh-CN" sz="2600" b="1" dirty="0">
                <a:solidFill>
                  <a:srgbClr val="333333"/>
                </a:solidFill>
              </a:rPr>
              <a:t>出离心-菩提心-授菩萨戒-修空性-智悲双运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（这个就包含了大乘佛法的精华了）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我们把修出离心，菩提心分开修</a:t>
            </a:r>
            <a:r>
              <a:rPr lang="zh-CN" sz="2600" b="1" dirty="0">
                <a:solidFill>
                  <a:srgbClr val="980000"/>
                </a:solidFill>
              </a:rPr>
              <a:t>这些修法是非常的重要，</a:t>
            </a:r>
            <a:endParaRPr lang="en-US" altLang="zh-CN" sz="2600" b="1" dirty="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每一个都分开修，每一个修法都修完后，最后进入空性的状态，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把出离心与菩提心变成空性的智慧，那个时候空性的智慧带有大悲心，大悲心也带有空性的智慧。这个就是智悲双运的修法。</a:t>
            </a: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365" name="Google Shape;365;gb63b09511c_0_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63b09511c_0_238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71" name="Google Shape;371;gb63b09511c_0_238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 dirty="0">
                <a:solidFill>
                  <a:schemeClr val="dk1"/>
                </a:solidFill>
              </a:rPr>
              <a:t>二、佛教的定义</a:t>
            </a:r>
            <a:endParaRPr sz="49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2" name="Google Shape;372;gb63b09511c_0_238"/>
          <p:cNvSpPr txBox="1"/>
          <p:nvPr/>
        </p:nvSpPr>
        <p:spPr>
          <a:xfrm>
            <a:off x="391725" y="1407525"/>
            <a:ext cx="115215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zh-CN" sz="2600" b="1" dirty="0">
                <a:solidFill>
                  <a:srgbClr val="333333"/>
                </a:solidFill>
              </a:rPr>
              <a:t>（</a:t>
            </a:r>
            <a:r>
              <a:rPr lang="zh-CN" altLang="en-US" sz="2600" b="1" dirty="0">
                <a:solidFill>
                  <a:srgbClr val="333333"/>
                </a:solidFill>
              </a:rPr>
              <a:t>四）教诫修行不离真实佛教教义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0432FF"/>
                </a:solidFill>
              </a:rPr>
              <a:t>【3</a:t>
            </a:r>
            <a:r>
              <a:rPr lang="zh-CN" altLang="en-US" sz="2600" b="1" dirty="0">
                <a:solidFill>
                  <a:srgbClr val="0432FF"/>
                </a:solidFill>
              </a:rPr>
              <a:t> 加行重要性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出离心的生起</a:t>
            </a:r>
            <a:r>
              <a:rPr lang="zh-CN" altLang="en-US" sz="2600" b="1" dirty="0">
                <a:solidFill>
                  <a:srgbClr val="333333"/>
                </a:solidFill>
              </a:rPr>
              <a:t>：</a:t>
            </a:r>
            <a:r>
              <a:rPr lang="zh-CN" sz="2600" b="1" dirty="0">
                <a:solidFill>
                  <a:srgbClr val="333333"/>
                </a:solidFill>
              </a:rPr>
              <a:t>要靠人身难得、死亡无常等外加行，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生起菩提心的条件</a:t>
            </a:r>
            <a:r>
              <a:rPr lang="zh-CN" altLang="en-US" sz="2600" b="1" dirty="0">
                <a:solidFill>
                  <a:srgbClr val="333333"/>
                </a:solidFill>
              </a:rPr>
              <a:t>：</a:t>
            </a:r>
            <a:r>
              <a:rPr lang="zh-CN" sz="2600" b="1" dirty="0">
                <a:solidFill>
                  <a:srgbClr val="333333"/>
                </a:solidFill>
              </a:rPr>
              <a:t>则是积累资粮（修曼荼罗），及清净业障（修金刚萨埵）。 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显然，不论选择哪种方法学佛，都离不开外加行与内加行的修法， 这也是我一直强调修加行的原因。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333333"/>
                </a:solidFill>
              </a:rPr>
              <a:t>【</a:t>
            </a:r>
            <a:r>
              <a:rPr lang="zh-CN" altLang="en-US" sz="2600" b="1" dirty="0">
                <a:solidFill>
                  <a:srgbClr val="333333"/>
                </a:solidFill>
              </a:rPr>
              <a:t>真实教义</a:t>
            </a:r>
            <a:r>
              <a:rPr lang="en-US" altLang="zh-CN" sz="2600" b="1" dirty="0">
                <a:solidFill>
                  <a:srgbClr val="333333"/>
                </a:solidFill>
              </a:rPr>
              <a:t>】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佛教的真正意义，是“智”与“悲”。 从今往后，我们学佛就学这两个字，修行就修这两个字。除此之外， 没有任何可学可修的了！</a:t>
            </a: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373" name="Google Shape;373;gb63b09511c_0_2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gb63b09511c_0_2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1F70B3D-6077-3E43-B748-1C73DC374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75" y="1027232"/>
            <a:ext cx="10323310" cy="5745768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1A5DFD1F-1F9C-FE4C-B4B0-DE7E4541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75" y="0"/>
            <a:ext cx="10353761" cy="1326321"/>
          </a:xfrm>
        </p:spPr>
        <p:txBody>
          <a:bodyPr/>
          <a:lstStyle/>
          <a:p>
            <a:r>
              <a:rPr kumimoji="1" lang="zh-CN" altLang="en-US" dirty="0"/>
              <a:t>课程 科判</a:t>
            </a:r>
          </a:p>
        </p:txBody>
      </p:sp>
    </p:spTree>
    <p:extLst>
      <p:ext uri="{BB962C8B-B14F-4D97-AF65-F5344CB8AC3E}">
        <p14:creationId xmlns:p14="http://schemas.microsoft.com/office/powerpoint/2010/main" val="3572599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4729975" y="277900"/>
            <a:ext cx="3388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altLang="en-US" sz="3500" b="1" dirty="0">
                <a:solidFill>
                  <a:schemeClr val="dk1"/>
                </a:solidFill>
              </a:rPr>
              <a:t>思考题</a:t>
            </a: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815350" y="1573725"/>
            <a:ext cx="107445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333333"/>
                </a:solidFill>
              </a:rPr>
              <a:t>1</a:t>
            </a:r>
            <a:r>
              <a:rPr lang="zh-CN" altLang="en-US" sz="2600" b="1" dirty="0">
                <a:solidFill>
                  <a:srgbClr val="333333"/>
                </a:solidFill>
              </a:rPr>
              <a:t>、</a:t>
            </a:r>
            <a:r>
              <a:rPr lang="zh-CN" sz="2600" b="1" dirty="0">
                <a:solidFill>
                  <a:srgbClr val="333333"/>
                </a:solidFill>
              </a:rPr>
              <a:t>佛</a:t>
            </a:r>
            <a:r>
              <a:rPr lang="zh-CN" altLang="en-US" sz="2600" b="1" dirty="0">
                <a:solidFill>
                  <a:srgbClr val="333333"/>
                </a:solidFill>
              </a:rPr>
              <a:t>陀的智慧有什么特别之处</a:t>
            </a:r>
            <a:r>
              <a:rPr lang="zh-CN" sz="2600" b="1" dirty="0">
                <a:solidFill>
                  <a:srgbClr val="333333"/>
                </a:solidFill>
              </a:rPr>
              <a:t>？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333333"/>
                </a:solidFill>
              </a:rPr>
              <a:t>2</a:t>
            </a:r>
            <a:r>
              <a:rPr lang="zh-CN" altLang="en-US" sz="2600" b="1" dirty="0">
                <a:solidFill>
                  <a:srgbClr val="333333"/>
                </a:solidFill>
              </a:rPr>
              <a:t>、大悲心的“大”体现在什么地方？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333333"/>
                </a:solidFill>
              </a:rPr>
              <a:t>3</a:t>
            </a:r>
            <a:r>
              <a:rPr lang="zh-CN" altLang="en-US" sz="2600" b="1" dirty="0">
                <a:solidFill>
                  <a:srgbClr val="333333"/>
                </a:solidFill>
              </a:rPr>
              <a:t>、智慧与悲心如何融合？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333333"/>
                </a:solidFill>
              </a:rPr>
              <a:t>4</a:t>
            </a:r>
            <a:r>
              <a:rPr lang="zh-CN" altLang="en-US" sz="2600" b="1" dirty="0">
                <a:solidFill>
                  <a:srgbClr val="333333"/>
                </a:solidFill>
              </a:rPr>
              <a:t>、如何对待不同佛经中看似矛盾之处？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333333"/>
                </a:solidFill>
              </a:rPr>
              <a:t>5</a:t>
            </a:r>
            <a:r>
              <a:rPr lang="zh-CN" altLang="en-US" sz="2600" b="1" dirty="0">
                <a:solidFill>
                  <a:srgbClr val="333333"/>
                </a:solidFill>
              </a:rPr>
              <a:t>、在弘扬佛法过程中遇到不同意见时，应该如何处理？（政治</a:t>
            </a:r>
            <a:r>
              <a:rPr lang="en-US" altLang="zh-CN" sz="2600" b="1" dirty="0">
                <a:solidFill>
                  <a:srgbClr val="333333"/>
                </a:solidFill>
              </a:rPr>
              <a:t>/</a:t>
            </a:r>
            <a:r>
              <a:rPr lang="zh-CN" altLang="en-US" sz="2600" b="1" dirty="0">
                <a:solidFill>
                  <a:srgbClr val="333333"/>
                </a:solidFill>
              </a:rPr>
              <a:t>经济</a:t>
            </a:r>
            <a:r>
              <a:rPr lang="en-US" altLang="zh-CN" sz="2600" b="1" dirty="0">
                <a:solidFill>
                  <a:srgbClr val="333333"/>
                </a:solidFill>
              </a:rPr>
              <a:t>/</a:t>
            </a:r>
            <a:r>
              <a:rPr lang="zh-CN" altLang="en-US" sz="2600" b="1" dirty="0">
                <a:solidFill>
                  <a:srgbClr val="333333"/>
                </a:solidFill>
              </a:rPr>
              <a:t>军事</a:t>
            </a:r>
            <a:r>
              <a:rPr lang="en-US" altLang="zh-CN" sz="2600" b="1" dirty="0">
                <a:solidFill>
                  <a:srgbClr val="333333"/>
                </a:solidFill>
              </a:rPr>
              <a:t>/</a:t>
            </a:r>
            <a:r>
              <a:rPr lang="zh-CN" altLang="en-US" sz="2600" b="1" dirty="0">
                <a:solidFill>
                  <a:srgbClr val="333333"/>
                </a:solidFill>
              </a:rPr>
              <a:t>文化</a:t>
            </a:r>
            <a:r>
              <a:rPr lang="en-US" altLang="zh-CN" sz="2600" b="1" dirty="0">
                <a:solidFill>
                  <a:srgbClr val="333333"/>
                </a:solidFill>
              </a:rPr>
              <a:t>/</a:t>
            </a:r>
            <a:r>
              <a:rPr lang="en-US" altLang="zh-CN" sz="2600" b="1" dirty="0" err="1">
                <a:solidFill>
                  <a:srgbClr val="333333"/>
                </a:solidFill>
              </a:rPr>
              <a:t>etc</a:t>
            </a:r>
            <a:r>
              <a:rPr lang="zh-CN" altLang="en-US" sz="2600" b="1" dirty="0">
                <a:solidFill>
                  <a:srgbClr val="333333"/>
                </a:solidFill>
              </a:rPr>
              <a:t>）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43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gb63b09511c_0_2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1F70B3D-6077-3E43-B748-1C73DC374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75" y="1027232"/>
            <a:ext cx="10323310" cy="5745768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1A5DFD1F-1F9C-FE4C-B4B0-DE7E4541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75" y="0"/>
            <a:ext cx="10353761" cy="1326321"/>
          </a:xfrm>
        </p:spPr>
        <p:txBody>
          <a:bodyPr/>
          <a:lstStyle/>
          <a:p>
            <a:r>
              <a:rPr kumimoji="1" lang="zh-CN" altLang="en-US" dirty="0"/>
              <a:t>课程 科判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63b094cc8_0_0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62" name="Google Shape;162;gb63b094cc8_0_0"/>
          <p:cNvSpPr txBox="1"/>
          <p:nvPr/>
        </p:nvSpPr>
        <p:spPr>
          <a:xfrm>
            <a:off x="2463800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 dirty="0">
                <a:solidFill>
                  <a:schemeClr val="dk1"/>
                </a:solidFill>
              </a:rPr>
              <a:t>一、什么不是佛法|佛教的错误定义</a:t>
            </a:r>
            <a:endParaRPr sz="49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3" name="Google Shape;163;gb63b094cc8_0_0"/>
          <p:cNvSpPr txBox="1"/>
          <p:nvPr/>
        </p:nvSpPr>
        <p:spPr>
          <a:xfrm>
            <a:off x="828724" y="1470800"/>
            <a:ext cx="10744500" cy="5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第一：我们先通过了解什么不是佛法的角度来了解佛教的定义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佛教=信仰</a:t>
            </a:r>
            <a:r>
              <a:rPr lang="zh-CN" altLang="en-US" sz="2600" b="1" dirty="0">
                <a:solidFill>
                  <a:srgbClr val="333333"/>
                </a:solidFill>
              </a:rPr>
              <a:t>    </a:t>
            </a:r>
            <a:r>
              <a:rPr lang="zh-CN" sz="2600" b="1" dirty="0">
                <a:solidFill>
                  <a:srgbClr val="333333"/>
                </a:solidFill>
              </a:rPr>
              <a:t>佛教=哲学</a:t>
            </a:r>
            <a:r>
              <a:rPr lang="zh-CN" altLang="en-US" sz="2600" b="1" dirty="0">
                <a:solidFill>
                  <a:srgbClr val="333333"/>
                </a:solidFill>
              </a:rPr>
              <a:t>   </a:t>
            </a:r>
            <a:r>
              <a:rPr lang="zh-CN" sz="2600" b="1" dirty="0">
                <a:solidFill>
                  <a:srgbClr val="333333"/>
                </a:solidFill>
              </a:rPr>
              <a:t>佛教=科学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佛教</a:t>
            </a:r>
            <a:r>
              <a:rPr lang="en-US" altLang="zh-CN" sz="2600" b="1" dirty="0">
                <a:solidFill>
                  <a:srgbClr val="333333"/>
                </a:solidFill>
              </a:rPr>
              <a:t>=</a:t>
            </a:r>
            <a:r>
              <a:rPr lang="zh-CN" altLang="en-US" sz="2600" b="1" dirty="0">
                <a:solidFill>
                  <a:srgbClr val="333333"/>
                </a:solidFill>
              </a:rPr>
              <a:t>唯心主义（佛法四宗派的对比）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佛教</a:t>
            </a:r>
            <a:r>
              <a:rPr lang="en-US" altLang="zh-CN" sz="2600" b="1" dirty="0">
                <a:solidFill>
                  <a:srgbClr val="333333"/>
                </a:solidFill>
              </a:rPr>
              <a:t>=</a:t>
            </a:r>
            <a:r>
              <a:rPr lang="zh-CN" altLang="en-US" sz="2600" b="1" dirty="0">
                <a:solidFill>
                  <a:srgbClr val="333333"/>
                </a:solidFill>
              </a:rPr>
              <a:t>唯物主义 （断见，邪见）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佛教</a:t>
            </a:r>
            <a:r>
              <a:rPr lang="en-US" altLang="zh-CN" sz="2600" b="1" dirty="0">
                <a:solidFill>
                  <a:srgbClr val="333333"/>
                </a:solidFill>
              </a:rPr>
              <a:t>=</a:t>
            </a:r>
            <a:r>
              <a:rPr lang="zh-CN" altLang="en-US" sz="2600" b="1" dirty="0">
                <a:solidFill>
                  <a:srgbClr val="333333"/>
                </a:solidFill>
              </a:rPr>
              <a:t>宗教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FF0000"/>
                </a:solidFill>
              </a:rPr>
              <a:t>原因</a:t>
            </a:r>
            <a:endParaRPr lang="en-US" altLang="zh-CN" sz="2600" b="1" dirty="0">
              <a:solidFill>
                <a:srgbClr val="FF0000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哲学科学等：不同侧面</a:t>
            </a:r>
            <a:r>
              <a:rPr lang="en-US" altLang="zh-CN" sz="2600" b="1" dirty="0">
                <a:solidFill>
                  <a:srgbClr val="333333"/>
                </a:solidFill>
              </a:rPr>
              <a:t>【</a:t>
            </a:r>
            <a:r>
              <a:rPr lang="zh-CN" altLang="en-US" sz="2600" b="1" dirty="0">
                <a:solidFill>
                  <a:srgbClr val="333333"/>
                </a:solidFill>
              </a:rPr>
              <a:t>局部</a:t>
            </a:r>
            <a:r>
              <a:rPr lang="en-US" altLang="zh-CN" sz="2600" b="1" dirty="0">
                <a:solidFill>
                  <a:srgbClr val="333333"/>
                </a:solidFill>
              </a:rPr>
              <a:t>】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佛教：实相现相全面认知</a:t>
            </a:r>
            <a:r>
              <a:rPr lang="en-US" altLang="zh-CN" sz="2600" b="1" dirty="0">
                <a:solidFill>
                  <a:srgbClr val="333333"/>
                </a:solidFill>
              </a:rPr>
              <a:t>【</a:t>
            </a:r>
            <a:r>
              <a:rPr lang="zh-CN" altLang="en-US" sz="2600" b="1" dirty="0">
                <a:solidFill>
                  <a:srgbClr val="333333"/>
                </a:solidFill>
              </a:rPr>
              <a:t>全面</a:t>
            </a:r>
            <a:r>
              <a:rPr lang="en-US" altLang="zh-CN" sz="2600" b="1" dirty="0">
                <a:solidFill>
                  <a:srgbClr val="333333"/>
                </a:solidFill>
              </a:rPr>
              <a:t>】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二者：相似不相同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endParaRPr lang="zh-CN" altLang="en-US" sz="2600" b="1" dirty="0">
              <a:solidFill>
                <a:srgbClr val="333333"/>
              </a:solidFill>
            </a:endParaRPr>
          </a:p>
        </p:txBody>
      </p:sp>
      <p:pic>
        <p:nvPicPr>
          <p:cNvPr id="164" name="Google Shape;164;gb63b094cc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gb63b094cc8_0_0"/>
          <p:cNvCxnSpPr/>
          <p:nvPr/>
        </p:nvCxnSpPr>
        <p:spPr>
          <a:xfrm>
            <a:off x="1636658" y="2358834"/>
            <a:ext cx="86400" cy="244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gb63b094cc8_0_0"/>
          <p:cNvCxnSpPr/>
          <p:nvPr/>
        </p:nvCxnSpPr>
        <p:spPr>
          <a:xfrm>
            <a:off x="1636658" y="2937668"/>
            <a:ext cx="86400" cy="244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gb63b094cc8_0_0"/>
          <p:cNvCxnSpPr/>
          <p:nvPr/>
        </p:nvCxnSpPr>
        <p:spPr>
          <a:xfrm>
            <a:off x="1605712" y="3516502"/>
            <a:ext cx="86400" cy="244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167;gb63b094cc8_0_0">
            <a:extLst>
              <a:ext uri="{FF2B5EF4-FFF2-40B4-BE49-F238E27FC236}">
                <a16:creationId xmlns:a16="http://schemas.microsoft.com/office/drawing/2014/main" id="{F1E4867D-0455-AD43-8485-09CA554E77D7}"/>
              </a:ext>
            </a:extLst>
          </p:cNvPr>
          <p:cNvCxnSpPr/>
          <p:nvPr/>
        </p:nvCxnSpPr>
        <p:spPr>
          <a:xfrm>
            <a:off x="5319894" y="2358834"/>
            <a:ext cx="86400" cy="244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67;gb63b094cc8_0_0">
            <a:extLst>
              <a:ext uri="{FF2B5EF4-FFF2-40B4-BE49-F238E27FC236}">
                <a16:creationId xmlns:a16="http://schemas.microsoft.com/office/drawing/2014/main" id="{79F4D3FC-7F5C-0D41-AF9A-B4B1B22633B4}"/>
              </a:ext>
            </a:extLst>
          </p:cNvPr>
          <p:cNvCxnSpPr/>
          <p:nvPr/>
        </p:nvCxnSpPr>
        <p:spPr>
          <a:xfrm>
            <a:off x="3521476" y="2358834"/>
            <a:ext cx="86400" cy="244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67;gb63b094cc8_0_0">
            <a:extLst>
              <a:ext uri="{FF2B5EF4-FFF2-40B4-BE49-F238E27FC236}">
                <a16:creationId xmlns:a16="http://schemas.microsoft.com/office/drawing/2014/main" id="{26408360-FF7D-0643-AFDF-9E10952CF89D}"/>
              </a:ext>
            </a:extLst>
          </p:cNvPr>
          <p:cNvCxnSpPr/>
          <p:nvPr/>
        </p:nvCxnSpPr>
        <p:spPr>
          <a:xfrm>
            <a:off x="1636658" y="4125743"/>
            <a:ext cx="86400" cy="244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63b09511c_0_23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91" name="Google Shape;191;gb63b09511c_0_23"/>
          <p:cNvSpPr txBox="1"/>
          <p:nvPr/>
        </p:nvSpPr>
        <p:spPr>
          <a:xfrm>
            <a:off x="2463800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一、什么不是佛法|佛教的错误定义</a:t>
            </a:r>
            <a:endParaRPr sz="4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2" name="Google Shape;192;gb63b09511c_0_23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佛教=唯心主义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其他教派观点：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基督教，古老的印度教派里面更多就是跟佛教有些地方名词相同的地方，内容相同的地方。这个是相同相似而已。佛教和唯心主义从根本上面就是两回事。</a:t>
            </a:r>
            <a:r>
              <a:rPr lang="en-US" altLang="zh-CN" sz="2600" b="1" dirty="0">
                <a:solidFill>
                  <a:srgbClr val="333333"/>
                </a:solidFill>
              </a:rPr>
              <a:t>【</a:t>
            </a:r>
            <a:r>
              <a:rPr lang="zh-CN" altLang="en-US" sz="2600" b="1" dirty="0">
                <a:solidFill>
                  <a:srgbClr val="333333"/>
                </a:solidFill>
              </a:rPr>
              <a:t>因果</a:t>
            </a:r>
            <a:r>
              <a:rPr lang="en-US" altLang="zh-CN" sz="2600" b="1" dirty="0">
                <a:solidFill>
                  <a:srgbClr val="333333"/>
                </a:solidFill>
              </a:rPr>
              <a:t>/</a:t>
            </a:r>
            <a:r>
              <a:rPr lang="zh-CN" altLang="en-US" sz="2600" b="1" dirty="0">
                <a:solidFill>
                  <a:srgbClr val="333333"/>
                </a:solidFill>
              </a:rPr>
              <a:t>轮回</a:t>
            </a:r>
            <a:r>
              <a:rPr lang="en-US" altLang="zh-CN" sz="2600" b="1" dirty="0">
                <a:solidFill>
                  <a:srgbClr val="333333"/>
                </a:solidFill>
              </a:rPr>
              <a:t>】</a:t>
            </a:r>
            <a:endParaRPr lang="zh-CN" altLang="en-US"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193" name="Google Shape;193;gb63b09511c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gb63b09511c_0_23"/>
          <p:cNvCxnSpPr/>
          <p:nvPr/>
        </p:nvCxnSpPr>
        <p:spPr>
          <a:xfrm>
            <a:off x="1612150" y="1701775"/>
            <a:ext cx="86400" cy="244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63b09511c_0_23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91" name="Google Shape;191;gb63b09511c_0_23"/>
          <p:cNvSpPr txBox="1"/>
          <p:nvPr/>
        </p:nvSpPr>
        <p:spPr>
          <a:xfrm>
            <a:off x="2463800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一、什么不是佛法|佛教的错误定义</a:t>
            </a:r>
            <a:endParaRPr sz="4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2" name="Google Shape;192;gb63b09511c_0_23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佛教=唯心主义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altLang="en-US" sz="2600" b="1" dirty="0">
                <a:solidFill>
                  <a:srgbClr val="333333"/>
                </a:solidFill>
              </a:rPr>
              <a:t>佛教观点：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333333"/>
                </a:solidFill>
              </a:rPr>
              <a:t>1</a:t>
            </a:r>
            <a:r>
              <a:rPr lang="zh-CN" altLang="en-US" sz="2600" b="1" dirty="0">
                <a:solidFill>
                  <a:srgbClr val="333333"/>
                </a:solidFill>
              </a:rPr>
              <a:t>、</a:t>
            </a:r>
            <a:r>
              <a:rPr lang="zh-CN" sz="2600" b="1" dirty="0">
                <a:solidFill>
                  <a:srgbClr val="333333"/>
                </a:solidFill>
              </a:rPr>
              <a:t>月称菩萨的《入中论》是代表大乘佛法最好的经典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该论认为：从世俗谛的角度来说，</a:t>
            </a:r>
            <a:r>
              <a:rPr lang="zh-CN" sz="2600" b="1" dirty="0">
                <a:solidFill>
                  <a:srgbClr val="980000"/>
                </a:solidFill>
              </a:rPr>
              <a:t>精神与物质都存在；</a:t>
            </a:r>
            <a:endParaRPr sz="2600" b="1" dirty="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从胜义谛的角度来说，</a:t>
            </a:r>
            <a:r>
              <a:rPr lang="zh-CN" sz="2600" b="1" dirty="0">
                <a:solidFill>
                  <a:srgbClr val="980000"/>
                </a:solidFill>
              </a:rPr>
              <a:t>则物质与精神均不存在，</a:t>
            </a:r>
            <a:r>
              <a:rPr lang="zh-CN" sz="2600" b="1" dirty="0">
                <a:solidFill>
                  <a:srgbClr val="333333"/>
                </a:solidFill>
              </a:rPr>
              <a:t>二者都是空性，并不是物质是空，精神是不空。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333333"/>
                </a:solidFill>
              </a:rPr>
              <a:t>2</a:t>
            </a:r>
            <a:r>
              <a:rPr lang="zh-CN" altLang="en-US" sz="2600" b="1" dirty="0">
                <a:solidFill>
                  <a:srgbClr val="333333"/>
                </a:solidFill>
              </a:rPr>
              <a:t>、而密宗宁玛巴的观点，则以无垢光尊者为代表，他认为，外境不是心，只是心的幻化而已。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193" name="Google Shape;193;gb63b09511c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gb63b09511c_0_23"/>
          <p:cNvCxnSpPr/>
          <p:nvPr/>
        </p:nvCxnSpPr>
        <p:spPr>
          <a:xfrm>
            <a:off x="1612150" y="1701775"/>
            <a:ext cx="86400" cy="244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3481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63b09511c_0_55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19" name="Google Shape;219;gb63b09511c_0_55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二、佛教的定义</a:t>
            </a:r>
            <a:endParaRPr sz="4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0" name="Google Shape;220;gb63b09511c_0_55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FF0000"/>
                </a:solidFill>
              </a:rPr>
              <a:t>1</a:t>
            </a:r>
            <a:r>
              <a:rPr lang="zh-CN" altLang="en-US" sz="2600" b="1" dirty="0">
                <a:solidFill>
                  <a:srgbClr val="FF0000"/>
                </a:solidFill>
              </a:rPr>
              <a:t>、</a:t>
            </a:r>
            <a:r>
              <a:rPr lang="zh-CN" sz="2600" b="1" dirty="0">
                <a:solidFill>
                  <a:srgbClr val="FF0000"/>
                </a:solidFill>
              </a:rPr>
              <a:t>佛教=佛学</a:t>
            </a:r>
            <a:endParaRPr sz="2600" b="1" dirty="0">
              <a:solidFill>
                <a:srgbClr val="FF0000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0432FF"/>
                </a:solidFill>
              </a:rPr>
              <a:t>【</a:t>
            </a:r>
            <a:r>
              <a:rPr lang="zh-CN" sz="2600" b="1" dirty="0">
                <a:solidFill>
                  <a:srgbClr val="0432FF"/>
                </a:solidFill>
              </a:rPr>
              <a:t>佛法是让凡夫人通过修学以达到佛之境界的一种方法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把我们心里面的贪嗔痴全部断除，心里面本身具有的如来藏的大悲和大智显现出来，这个就是成佛。</a:t>
            </a:r>
          </a:p>
        </p:txBody>
      </p:sp>
      <p:pic>
        <p:nvPicPr>
          <p:cNvPr id="221" name="Google Shape;221;gb63b09511c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63b09511c_0_55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19" name="Google Shape;219;gb63b09511c_0_55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二、佛教的定义</a:t>
            </a:r>
            <a:endParaRPr sz="4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0" name="Google Shape;220;gb63b09511c_0_55"/>
          <p:cNvSpPr txBox="1"/>
          <p:nvPr/>
        </p:nvSpPr>
        <p:spPr>
          <a:xfrm>
            <a:off x="815350" y="14075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FF0000"/>
                </a:solidFill>
              </a:rPr>
              <a:t>2</a:t>
            </a:r>
            <a:r>
              <a:rPr lang="zh-CN" altLang="en-US" sz="2600" b="1" dirty="0">
                <a:solidFill>
                  <a:srgbClr val="FF0000"/>
                </a:solidFill>
              </a:rPr>
              <a:t>、</a:t>
            </a:r>
            <a:r>
              <a:rPr lang="zh-CN" sz="2600" b="1" dirty="0">
                <a:solidFill>
                  <a:srgbClr val="FF0000"/>
                </a:solidFill>
              </a:rPr>
              <a:t>佛教＝教＋证</a:t>
            </a:r>
            <a:endParaRPr sz="2600" b="1"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教：是释迦牟尼佛亲口传讲的，或是经过释迦牟尼佛加持和开许，然后由菩萨 们写下的经论，如藏传佛教的《丹珠尔》和《甘珠尔》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证：是指个人的修证，其中包括了戒（戒律）、定（禅定）、慧（智慧）三部分</a:t>
            </a: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221" name="Google Shape;221;gb63b09511c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01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63b09511c_0_69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27" name="Google Shape;227;gb63b09511c_0_69"/>
          <p:cNvSpPr txBox="1"/>
          <p:nvPr/>
        </p:nvSpPr>
        <p:spPr>
          <a:xfrm>
            <a:off x="2100625" y="407625"/>
            <a:ext cx="7735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二、佛教的定义</a:t>
            </a:r>
            <a:endParaRPr sz="4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8" name="Google Shape;228;gb63b09511c_0_69"/>
          <p:cNvSpPr txBox="1"/>
          <p:nvPr/>
        </p:nvSpPr>
        <p:spPr>
          <a:xfrm>
            <a:off x="815350" y="1407525"/>
            <a:ext cx="10744500" cy="5135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FF0000"/>
                </a:solidFill>
              </a:rPr>
              <a:t>3</a:t>
            </a:r>
            <a:r>
              <a:rPr lang="zh-CN" altLang="en-US" sz="2600" b="1" dirty="0">
                <a:solidFill>
                  <a:srgbClr val="FF0000"/>
                </a:solidFill>
              </a:rPr>
              <a:t>、</a:t>
            </a:r>
            <a:r>
              <a:rPr lang="zh-CN" sz="2600" b="1" dirty="0">
                <a:solidFill>
                  <a:srgbClr val="FF0000"/>
                </a:solidFill>
              </a:rPr>
              <a:t>佛教=智+悲</a:t>
            </a:r>
            <a:endParaRPr lang="en-US" altLang="zh-CN" sz="2600" b="1" dirty="0">
              <a:solidFill>
                <a:srgbClr val="FF0000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0432FF"/>
                </a:solidFill>
              </a:rPr>
              <a:t>【</a:t>
            </a:r>
            <a:r>
              <a:rPr lang="zh-CN" altLang="zh-CN" sz="2600" b="1" dirty="0">
                <a:solidFill>
                  <a:srgbClr val="0432FF"/>
                </a:solidFill>
              </a:rPr>
              <a:t>智悲双运，是整个佛教的精华所在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r>
              <a:rPr lang="en-US" altLang="zh-CN" sz="2600" b="1" dirty="0">
                <a:solidFill>
                  <a:schemeClr val="tx1"/>
                </a:solidFill>
              </a:rPr>
              <a:t>【</a:t>
            </a:r>
            <a:r>
              <a:rPr lang="zh-CN" altLang="en-US" sz="2600" b="1" dirty="0">
                <a:solidFill>
                  <a:schemeClr val="tx1"/>
                </a:solidFill>
              </a:rPr>
              <a:t>智悲佛网与慧灯之光</a:t>
            </a:r>
            <a:r>
              <a:rPr lang="en-US" altLang="zh-CN" sz="2600" b="1" dirty="0">
                <a:solidFill>
                  <a:schemeClr val="tx1"/>
                </a:solidFill>
              </a:rPr>
              <a:t>】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333333"/>
                </a:solidFill>
              </a:rPr>
              <a:t>1</a:t>
            </a:r>
            <a:r>
              <a:rPr lang="zh-CN" altLang="en-US" sz="2600" b="1" dirty="0">
                <a:solidFill>
                  <a:srgbClr val="333333"/>
                </a:solidFill>
              </a:rPr>
              <a:t>）、</a:t>
            </a:r>
            <a:r>
              <a:rPr lang="zh-CN" sz="2600" b="1" dirty="0">
                <a:solidFill>
                  <a:srgbClr val="333333"/>
                </a:solidFill>
              </a:rPr>
              <a:t>佛教包括大乘、小乘，显宗、密宗的内容，都可归纳于智悲当中。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333333"/>
                </a:solidFill>
              </a:rPr>
              <a:t>2</a:t>
            </a:r>
            <a:r>
              <a:rPr lang="zh-CN" altLang="en-US" sz="2600" b="1" dirty="0">
                <a:solidFill>
                  <a:srgbClr val="333333"/>
                </a:solidFill>
              </a:rPr>
              <a:t>）、</a:t>
            </a:r>
            <a:r>
              <a:rPr lang="zh-CN" sz="2600" b="1" dirty="0">
                <a:solidFill>
                  <a:srgbClr val="333333"/>
                </a:solidFill>
              </a:rPr>
              <a:t>烧香、磕头、念经等是学佛的一部分， 但不是最主要的内容。 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333333"/>
                </a:solidFill>
              </a:rPr>
              <a:t>3</a:t>
            </a:r>
            <a:r>
              <a:rPr lang="zh-CN" altLang="en-US" sz="2600" b="1" dirty="0">
                <a:solidFill>
                  <a:srgbClr val="333333"/>
                </a:solidFill>
              </a:rPr>
              <a:t>）、真正的佛</a:t>
            </a:r>
            <a:r>
              <a:rPr lang="en-US" altLang="zh-CN" sz="2600" b="1" dirty="0">
                <a:solidFill>
                  <a:srgbClr val="333333"/>
                </a:solidFill>
              </a:rPr>
              <a:t>=</a:t>
            </a:r>
            <a:r>
              <a:rPr lang="zh-CN" altLang="en-US" sz="2600" b="1" dirty="0">
                <a:solidFill>
                  <a:srgbClr val="333333"/>
                </a:solidFill>
              </a:rPr>
              <a:t>法身</a:t>
            </a:r>
            <a:r>
              <a:rPr lang="en-US" altLang="zh-CN" sz="2600" b="1" dirty="0">
                <a:solidFill>
                  <a:srgbClr val="333333"/>
                </a:solidFill>
              </a:rPr>
              <a:t>=</a:t>
            </a:r>
            <a:r>
              <a:rPr lang="zh-CN" altLang="en-US" sz="2600" b="1" dirty="0">
                <a:solidFill>
                  <a:srgbClr val="333333"/>
                </a:solidFill>
              </a:rPr>
              <a:t>智悲双运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     迎接我们走向解脱道证悟的话，是佛的化身和报身，但他们不是真正的佛。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    学佛：学智慧，学大悲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buSzPts val="2000"/>
            </a:pPr>
            <a:endParaRPr lang="zh-CN" altLang="en-US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endParaRPr lang="zh-CN" altLang="en-US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endParaRPr lang="zh-CN" altLang="en-US" sz="2600" b="1" dirty="0">
              <a:solidFill>
                <a:srgbClr val="333333"/>
              </a:solidFill>
            </a:endParaRPr>
          </a:p>
        </p:txBody>
      </p:sp>
      <p:pic>
        <p:nvPicPr>
          <p:cNvPr id="229" name="Google Shape;229;gb63b09511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3201</Words>
  <Application>Microsoft Macintosh PowerPoint</Application>
  <PresentationFormat>宽屏</PresentationFormat>
  <Paragraphs>357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Arial</vt:lpstr>
      <vt:lpstr>Bookman Old Style</vt:lpstr>
      <vt:lpstr>Calibri</vt:lpstr>
      <vt:lpstr>Rockwell</vt:lpstr>
      <vt:lpstr>Wingdings</vt:lpstr>
      <vt:lpstr>Damask</vt:lpstr>
      <vt:lpstr>课程：佛教的定义 复习 讨论 </vt:lpstr>
      <vt:lpstr>                              </vt:lpstr>
      <vt:lpstr>课程 科判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课程 科判</vt:lpstr>
      <vt:lpstr>                            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课程：佛教的定义 复习 讨论 </dc:title>
  <dc:creator>Joyce Liu</dc:creator>
  <cp:lastModifiedBy>Microsoft Office User</cp:lastModifiedBy>
  <cp:revision>38</cp:revision>
  <dcterms:created xsi:type="dcterms:W3CDTF">2018-07-03T23:14:17Z</dcterms:created>
  <dcterms:modified xsi:type="dcterms:W3CDTF">2021-02-04T05:39:09Z</dcterms:modified>
</cp:coreProperties>
</file>