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4" r:id="rId5"/>
    <p:sldId id="261" r:id="rId6"/>
    <p:sldId id="265" r:id="rId7"/>
    <p:sldId id="266" r:id="rId8"/>
    <p:sldId id="267" r:id="rId9"/>
    <p:sldId id="268" r:id="rId10"/>
    <p:sldId id="269" r:id="rId11"/>
    <p:sldId id="272" r:id="rId12"/>
    <p:sldId id="275" r:id="rId13"/>
    <p:sldId id="276" r:id="rId14"/>
    <p:sldId id="294" r:id="rId15"/>
    <p:sldId id="283" r:id="rId16"/>
    <p:sldId id="290" r:id="rId17"/>
    <p:sldId id="293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gbzPnE1wMCvdIYkS6NLnsUqknN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 snapToObjects="1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7c9033755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b7c903375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b7c9033755_0_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b7c903375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7c9033755_0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8" name="Google Shape;288;gb7c9033755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b7c9033755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gb7c903375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7c9033755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2" name="Google Shape;352;gb7c9033755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b7c9033755_0_2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8" name="Google Shape;408;gb7c9033755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aa9df0e38c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2" name="Google Shape;432;gaa9df0e38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63b094cc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gb63b094c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7c9033755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b7c90337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7c9033755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b7c903375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7c9033755_0_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gb7c9033755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b7c9033755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gb7c903375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7c9033755_0_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gb7c9033755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7c9033755_0_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b7c9033755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1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31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lang="zh-CN" sz="8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lang="zh-CN" sz="8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2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3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3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33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33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3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3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34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34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34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4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1" name="Google Shape;121;p34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3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5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3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6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5837850" y="1395725"/>
            <a:ext cx="5924400" cy="4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</a:pPr>
            <a:r>
              <a:rPr lang="zh-CN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解脱的原理</a:t>
            </a:r>
            <a:endParaRPr sz="3600" dirty="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altLang="en-US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复习</a:t>
            </a:r>
            <a:endParaRPr sz="3600" dirty="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altLang="en-US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思考讨论</a:t>
            </a:r>
            <a:br>
              <a:rPr lang="en-US" altLang="zh-CN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</a:br>
            <a:br>
              <a:rPr lang="en-US" altLang="zh-CN" sz="3600" dirty="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</a:br>
            <a:endParaRPr sz="3600" dirty="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b7c9033755_0_7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42" name="Google Shape;242;gb7c9033755_0_73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三、轮回的根源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gb7c9033755_0_73"/>
          <p:cNvSpPr txBox="1"/>
          <p:nvPr/>
        </p:nvSpPr>
        <p:spPr>
          <a:xfrm>
            <a:off x="815350" y="1597250"/>
            <a:ext cx="108708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举例二：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如果一个人非常在乎，执着一个人的话。这个人的一举一动，说话行动，每一件事情对另外一个人来说，对他影响很大。就是怕失去，比如说像父母啊，亲戚朋友，就经常怕失去他们，如果有一天失去了他们，就会导致非常大的痛苦。如果根本不在乎这个人的话，就不会害怕失去这个人，就是失去了，也不会给他带来痛苦。同样的以前是朋友，现在不是朋友了，如果这个人走了，现在跟我根本就没有什么影响。为什么如果过去失去了就那么痛苦，现在就根本不痛苦了呢？两边的人也都没有发生变化。</a:t>
            </a:r>
            <a:r>
              <a:rPr lang="zh-CN" sz="2600" b="1" dirty="0">
                <a:solidFill>
                  <a:srgbClr val="980000"/>
                </a:solidFill>
              </a:rPr>
              <a:t>原因就是一种心里的执着。</a:t>
            </a:r>
            <a:r>
              <a:rPr lang="zh-CN" sz="2600" b="1" dirty="0">
                <a:solidFill>
                  <a:srgbClr val="333333"/>
                </a:solidFill>
              </a:rPr>
              <a:t>我原来很执着，所以这个人死了对我影响很大，现在我也没有那么大的痛苦了，如果有痛苦，就说明还是有在乎。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44" name="Google Shape;244;gb7c9033755_0_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7c9033755_0_94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66" name="Google Shape;266;gb7c9033755_0_94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三、轮回的根源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gb7c9033755_0_94"/>
          <p:cNvSpPr txBox="1"/>
          <p:nvPr/>
        </p:nvSpPr>
        <p:spPr>
          <a:xfrm>
            <a:off x="797300" y="1543050"/>
            <a:ext cx="108708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意义</a:t>
            </a:r>
            <a:r>
              <a:rPr lang="en-US" altLang="zh-CN" sz="2600" b="1" dirty="0">
                <a:solidFill>
                  <a:srgbClr val="0432FF"/>
                </a:solidFill>
              </a:rPr>
              <a:t>1】</a:t>
            </a:r>
            <a:r>
              <a:rPr lang="zh-CN" sz="2600" b="1" dirty="0">
                <a:solidFill>
                  <a:srgbClr val="333333"/>
                </a:solidFill>
              </a:rPr>
              <a:t>《中观四百论》中说得很清楚：“</a:t>
            </a:r>
            <a:r>
              <a:rPr lang="zh-CN" sz="2600" b="1" dirty="0">
                <a:solidFill>
                  <a:srgbClr val="C00000"/>
                </a:solidFill>
              </a:rPr>
              <a:t>众苦俱因缘，终无回转者。</a:t>
            </a:r>
            <a:r>
              <a:rPr lang="zh-CN" sz="2600" b="1" dirty="0">
                <a:solidFill>
                  <a:srgbClr val="333333"/>
                </a:solidFill>
              </a:rPr>
              <a:t>”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1600" b="1" dirty="0">
                <a:solidFill>
                  <a:srgbClr val="333333"/>
                </a:solidFill>
              </a:rPr>
              <a:t>一切苦难都源自因缘，如果没有找到痛苦的根源，其他的任何努力， 都只能解决暂时问题，而不能摆脱痛苦。</a:t>
            </a:r>
            <a:endParaRPr sz="1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C00000"/>
                </a:solidFill>
              </a:rPr>
              <a:t>生活艰苦</a:t>
            </a:r>
            <a:r>
              <a:rPr lang="zh-CN" altLang="en-US" sz="2600" b="1" dirty="0">
                <a:solidFill>
                  <a:srgbClr val="333333"/>
                </a:solidFill>
              </a:rPr>
              <a:t>不是痛苦的根源，生活艰苦的人有可能比有钱人过的还要幸福，所以，没有钱不是痛苦的根源。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虽然欲界、色界、 无色界的</a:t>
            </a:r>
            <a:r>
              <a:rPr lang="zh-CN" sz="2600" b="1" dirty="0">
                <a:solidFill>
                  <a:srgbClr val="C00000"/>
                </a:solidFill>
              </a:rPr>
              <a:t>天人</a:t>
            </a:r>
            <a:r>
              <a:rPr lang="zh-CN" sz="2600" b="1" dirty="0">
                <a:solidFill>
                  <a:srgbClr val="333333"/>
                </a:solidFill>
              </a:rPr>
              <a:t>寿命很长，禅定力量也不可思议，但因为他们没有找到痛苦的根源和解决痛苦的方法，所以也脱离不了轮回。</a:t>
            </a:r>
            <a:endParaRPr sz="2600" b="1" dirty="0">
              <a:solidFill>
                <a:srgbClr val="333333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sz="2600" b="1" dirty="0">
                <a:solidFill>
                  <a:srgbClr val="333333"/>
                </a:solidFill>
              </a:rPr>
              <a:t>我们没有钱的时候执着钱，当有钱的时候，因为我们没有满足感，又去执着另外一个东西。因为我们的</a:t>
            </a:r>
            <a:r>
              <a:rPr lang="zh-CN" sz="2600" b="1" dirty="0">
                <a:solidFill>
                  <a:srgbClr val="C00000"/>
                </a:solidFill>
              </a:rPr>
              <a:t>欲望无限的膨胀</a:t>
            </a:r>
            <a:r>
              <a:rPr lang="zh-CN" sz="2600" b="1" dirty="0">
                <a:solidFill>
                  <a:srgbClr val="333333"/>
                </a:solidFill>
              </a:rPr>
              <a:t>，痛苦就会越来越多。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68" name="Google Shape;268;gb7c9033755_0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b7c9033755_0_126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1" name="Google Shape;291;gb7c9033755_0_126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三、轮回的根源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2" name="Google Shape;292;gb7c9033755_0_126"/>
          <p:cNvSpPr txBox="1"/>
          <p:nvPr/>
        </p:nvSpPr>
        <p:spPr>
          <a:xfrm>
            <a:off x="833425" y="1488850"/>
            <a:ext cx="108708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意义</a:t>
            </a:r>
            <a:r>
              <a:rPr lang="en-US" altLang="zh-CN" sz="2600" b="1" dirty="0">
                <a:solidFill>
                  <a:srgbClr val="0432FF"/>
                </a:solidFill>
              </a:rPr>
              <a:t>2】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zh-CN" sz="2600" b="1" dirty="0">
                <a:solidFill>
                  <a:srgbClr val="980000"/>
                </a:solidFill>
              </a:rPr>
              <a:t>如果我的心一不执着他（它），立即所有的问题都解决了。</a:t>
            </a:r>
            <a:endParaRPr lang="en-US" altLang="zh-CN" sz="2600" b="1" dirty="0">
              <a:solidFill>
                <a:srgbClr val="980000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zh-CN" sz="2600" b="1" dirty="0">
                <a:solidFill>
                  <a:srgbClr val="333333"/>
                </a:solidFill>
              </a:rPr>
              <a:t>如果我们能够放下对轮回的这个贪欲心，也就是能够从轮回当中脱离了。</a:t>
            </a:r>
            <a:endParaRPr lang="en-US" altLang="zh-CN" sz="2600" b="1"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佛找到了真正的痛苦的根源，在根源上面对病下药，真正的修行人在走到生命尽头的时候，真正的找到了轮回的根源，也找到了断除解决这个根源的方法，所以他们走的时候有成就，解脱了，成佛了。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93" name="Google Shape;293;gb7c9033755_0_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b7c9033755_0_13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9" name="Google Shape;299;gb7c9033755_0_133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四、解脱的原理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0" name="Google Shape;300;gb7c9033755_0_133"/>
          <p:cNvSpPr txBox="1"/>
          <p:nvPr/>
        </p:nvSpPr>
        <p:spPr>
          <a:xfrm>
            <a:off x="833425" y="1488850"/>
            <a:ext cx="108708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总说对治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zh-CN" sz="2600" b="1" dirty="0">
                <a:solidFill>
                  <a:srgbClr val="333333"/>
                </a:solidFill>
              </a:rPr>
              <a:t>我们平时念经，烧香，拜佛等等所有我们所做的一切善根，我们要看，我们所有的善根</a:t>
            </a:r>
            <a:r>
              <a:rPr lang="zh-CN" sz="2600" b="1" dirty="0">
                <a:solidFill>
                  <a:srgbClr val="980000"/>
                </a:solidFill>
              </a:rPr>
              <a:t>跟我的贪欲心有没有冲突，跟我们的愚昧有没有冲突。</a:t>
            </a:r>
            <a:endParaRPr lang="en-US" altLang="zh-CN" sz="2600" b="1"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凡是跟我们的贪欲心和愚昧可以同时存在的善根，跟我们的解脱是没有关系的。比如说，既不想成佛，也不想成为阿罗汉，只想生生世世在人间或者天界当中享受人天福报， 为此目的而做的持戒、忍辱、修行、念经、拜佛等一切善根，都与我们的贪欲、愚昧没有冲突，故而与解脱也没有关系。</a:t>
            </a:r>
            <a:r>
              <a:rPr lang="zh-CN" sz="2600" b="1" u="sng" dirty="0">
                <a:solidFill>
                  <a:srgbClr val="333333"/>
                </a:solidFill>
              </a:rPr>
              <a:t>只会让我们更好地流转轮回，享受短暂的幸福而已。</a:t>
            </a:r>
            <a:endParaRPr sz="2600" b="1" u="sng" dirty="0">
              <a:solidFill>
                <a:srgbClr val="333333"/>
              </a:solidFill>
            </a:endParaRPr>
          </a:p>
        </p:txBody>
      </p:sp>
      <p:pic>
        <p:nvPicPr>
          <p:cNvPr id="301" name="Google Shape;301;gb7c9033755_0_1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07;gb7c9033755_0_141">
            <a:extLst>
              <a:ext uri="{FF2B5EF4-FFF2-40B4-BE49-F238E27FC236}">
                <a16:creationId xmlns:a16="http://schemas.microsoft.com/office/drawing/2014/main" id="{C0BEFFED-4516-4942-BBA8-93EEBD767D2E}"/>
              </a:ext>
            </a:extLst>
          </p:cNvPr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四、解脱的原理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00B881D-234E-1D4C-8A8E-D231064A9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29" y="1654215"/>
            <a:ext cx="9983299" cy="482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7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7c9033755_0_183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55" name="Google Shape;355;gb7c9033755_0_183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四、解脱的原理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6" name="Google Shape;356;gb7c9033755_0_183"/>
          <p:cNvSpPr txBox="1"/>
          <p:nvPr/>
        </p:nvSpPr>
        <p:spPr>
          <a:xfrm>
            <a:off x="670900" y="1238600"/>
            <a:ext cx="111057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遣疑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zh-CN" altLang="en-US" sz="2600" b="1" dirty="0">
                <a:solidFill>
                  <a:srgbClr val="333333"/>
                </a:solidFill>
              </a:rPr>
              <a:t>很多人认为佛陀讲轮回痛苦，人生痛苦，佛教是很消极的。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原因是他们根本没有去深层次的思维轮回是什么，思维人身，以及这个世界的本来的面目，这个世俗的真相。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他是一个很简单的想法，想只要我够努力的话，我就能够在这个世界，这个轮回中得到幸福。这种人对轮回有过高的期望，而且这期望是一个很盲目，就觉得这个人生，世界是很幸福的。佛承认在轮回当中有短暂的相对的这样子的幸福，但这个幸福不是绝对的幸福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在我们去追求一个自己认为是幸福的一个东西的时候，</a:t>
            </a:r>
            <a:r>
              <a:rPr lang="zh-CN" sz="2600" b="1" dirty="0">
                <a:solidFill>
                  <a:srgbClr val="C00000"/>
                </a:solidFill>
              </a:rPr>
              <a:t>在从开始追求到得到结果的过程当中，会产生很多不幸福</a:t>
            </a:r>
            <a:r>
              <a:rPr lang="zh-CN" sz="2600" b="1" dirty="0">
                <a:solidFill>
                  <a:srgbClr val="333333"/>
                </a:solidFill>
              </a:rPr>
              <a:t>，经历了很多坎坷。最终就会得到，但是</a:t>
            </a:r>
            <a:r>
              <a:rPr lang="zh-CN" sz="2600" b="1" dirty="0">
                <a:solidFill>
                  <a:srgbClr val="C00000"/>
                </a:solidFill>
              </a:rPr>
              <a:t>得到了以后呢，又变成痛苦</a:t>
            </a:r>
            <a:r>
              <a:rPr lang="zh-CN" sz="2600" b="1" dirty="0">
                <a:solidFill>
                  <a:srgbClr val="333333"/>
                </a:solidFill>
              </a:rPr>
              <a:t>，又变成不幸福了。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357" name="Google Shape;357;gb7c9033755_0_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7c9033755_0_244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11" name="Google Shape;411;gb7c9033755_0_244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五、总结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2" name="Google Shape;412;gb7c9033755_0_244"/>
          <p:cNvSpPr txBox="1"/>
          <p:nvPr/>
        </p:nvSpPr>
        <p:spPr>
          <a:xfrm>
            <a:off x="688950" y="1581775"/>
            <a:ext cx="111057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>
                <a:solidFill>
                  <a:srgbClr val="333333"/>
                </a:solidFill>
              </a:rPr>
              <a:t>我们不能解脱的原因有三个</a:t>
            </a:r>
            <a:endParaRPr sz="2600" b="1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>
                <a:solidFill>
                  <a:srgbClr val="333333"/>
                </a:solidFill>
              </a:rPr>
              <a:t>1）对身外的物质的贪欲心</a:t>
            </a:r>
            <a:endParaRPr sz="2600" b="1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>
                <a:solidFill>
                  <a:srgbClr val="333333"/>
                </a:solidFill>
              </a:rPr>
              <a:t>2）对我们自己的执着（自私）</a:t>
            </a:r>
            <a:endParaRPr sz="2600" b="1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>
                <a:solidFill>
                  <a:srgbClr val="333333"/>
                </a:solidFill>
              </a:rPr>
              <a:t>3）对任何一个东西实有的执着</a:t>
            </a:r>
            <a:endParaRPr sz="2600" b="1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>
                <a:solidFill>
                  <a:srgbClr val="333333"/>
                </a:solidFill>
              </a:rPr>
              <a:t>这三个是我们解脱的障碍。</a:t>
            </a:r>
            <a:endParaRPr sz="2600" b="1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>
                <a:solidFill>
                  <a:srgbClr val="333333"/>
                </a:solidFill>
              </a:rPr>
              <a:t>可以通过，出离心，菩提心，空性见来推翻。</a:t>
            </a:r>
            <a:endParaRPr sz="2600" b="1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>
              <a:solidFill>
                <a:srgbClr val="333333"/>
              </a:solidFill>
            </a:endParaRPr>
          </a:p>
        </p:txBody>
      </p:sp>
      <p:pic>
        <p:nvPicPr>
          <p:cNvPr id="413" name="Google Shape;413;gb7c9033755_0_2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aa9df0e38c_0_42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35" name="Google Shape;435;gaa9df0e38c_0_42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lang="zh-CN"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sz="4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6" name="Google Shape;436;gaa9df0e38c_0_42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zh-CN" sz="2400" b="1" dirty="0">
                <a:solidFill>
                  <a:srgbClr val="333333"/>
                </a:solidFill>
              </a:rPr>
              <a:t>谈一下自己</a:t>
            </a:r>
            <a:r>
              <a:rPr lang="zh-CN" altLang="en-US" sz="2400" b="1" dirty="0">
                <a:solidFill>
                  <a:srgbClr val="333333"/>
                </a:solidFill>
              </a:rPr>
              <a:t>生活中存在</a:t>
            </a:r>
            <a:r>
              <a:rPr lang="zh-CN" sz="2400" b="1" dirty="0">
                <a:solidFill>
                  <a:srgbClr val="333333"/>
                </a:solidFill>
              </a:rPr>
              <a:t>的</a:t>
            </a:r>
            <a:r>
              <a:rPr lang="zh-CN" altLang="en-US" sz="2400" b="1" dirty="0">
                <a:solidFill>
                  <a:srgbClr val="333333"/>
                </a:solidFill>
              </a:rPr>
              <a:t>执着。</a:t>
            </a:r>
            <a:endParaRPr lang="en-US" altLang="zh-CN" sz="24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2.</a:t>
            </a:r>
            <a:r>
              <a:rPr lang="zh-CN" altLang="en-US" sz="2400" b="1" dirty="0">
                <a:solidFill>
                  <a:srgbClr val="333333"/>
                </a:solidFill>
              </a:rPr>
              <a:t> 如何对痛苦的根源进行对治。</a:t>
            </a:r>
            <a:endParaRPr sz="22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3.</a:t>
            </a:r>
            <a:r>
              <a:rPr lang="zh-CN" altLang="en-US" sz="2400" b="1" dirty="0">
                <a:solidFill>
                  <a:srgbClr val="333333"/>
                </a:solidFill>
              </a:rPr>
              <a:t> </a:t>
            </a: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400" b="1" dirty="0">
                <a:solidFill>
                  <a:srgbClr val="333333"/>
                </a:solidFill>
              </a:rPr>
              <a:t>4.</a:t>
            </a:r>
            <a:r>
              <a:rPr lang="zh-CN" altLang="en-US" sz="2400" b="1" dirty="0">
                <a:solidFill>
                  <a:srgbClr val="333333"/>
                </a:solidFill>
              </a:rPr>
              <a:t> </a:t>
            </a:r>
            <a:endParaRPr sz="24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4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7" name="Google Shape;437;gaa9df0e38c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4892550" y="523725"/>
            <a:ext cx="33885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 b="1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解脱的原理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723750" y="1523625"/>
            <a:ext cx="10744500" cy="50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一、什么是闻思修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二、修行的目的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三、轮回的根源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四、解脱的原理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五、总结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63b094cc8_0_0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62" name="Google Shape;162;gb63b094cc8_0_0"/>
          <p:cNvSpPr txBox="1"/>
          <p:nvPr/>
        </p:nvSpPr>
        <p:spPr>
          <a:xfrm>
            <a:off x="2788925" y="407625"/>
            <a:ext cx="58629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zh-CN" sz="3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一、什么</a:t>
            </a:r>
            <a:r>
              <a:rPr lang="zh-CN" sz="3500" b="1">
                <a:solidFill>
                  <a:schemeClr val="dk1"/>
                </a:solidFill>
              </a:rPr>
              <a:t>是闻思修</a:t>
            </a:r>
            <a:endParaRPr sz="49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gb63b094cc8_0_0"/>
          <p:cNvSpPr txBox="1"/>
          <p:nvPr/>
        </p:nvSpPr>
        <p:spPr>
          <a:xfrm>
            <a:off x="706975" y="1561125"/>
            <a:ext cx="113043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闻思修这三个是不能分开的。</a:t>
            </a:r>
            <a:endParaRPr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sz="2600" b="1" dirty="0">
                <a:solidFill>
                  <a:srgbClr val="333333"/>
                </a:solidFill>
              </a:rPr>
              <a:t>闻：</a:t>
            </a:r>
            <a:r>
              <a:rPr lang="zh-CN" altLang="en-US" sz="2600" b="1" dirty="0">
                <a:solidFill>
                  <a:srgbClr val="333333"/>
                </a:solidFill>
              </a:rPr>
              <a:t>就是听闻佛法。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zh-CN" sz="2600" b="1" dirty="0">
                <a:solidFill>
                  <a:srgbClr val="333333"/>
                </a:solidFill>
              </a:rPr>
              <a:t>刚刚学佛的时候，我们暂时不修，学了一段时间以后开始修行。原因是因为我们刚刚开始修行的时候，还是不懂佛法。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思：思考问题。这个是非常重要的。</a:t>
            </a: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闻与修的连接环节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lang="zh-CN" altLang="en-US" sz="2600" b="1" dirty="0">
              <a:solidFill>
                <a:srgbClr val="0432FF"/>
              </a:solidFill>
            </a:endParaRP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佛要求大家去思考这个问题，思考的越深越好。刚开始的时候有疑问，有怀疑是好事，但是如果这个疑问永远不能解决的话，那就不是好事。我们不明白，不理解的地方，都一定要去思考这个问题。</a:t>
            </a:r>
          </a:p>
          <a:p>
            <a:pPr lvl="0"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去除疑惑</a:t>
            </a:r>
            <a:r>
              <a:rPr lang="en-US" altLang="zh-CN" sz="2600" b="1" dirty="0">
                <a:solidFill>
                  <a:srgbClr val="0432FF"/>
                </a:solidFill>
              </a:rPr>
              <a:t>】【</a:t>
            </a:r>
            <a:r>
              <a:rPr lang="zh-CN" altLang="en-US" sz="2600" b="1" dirty="0">
                <a:solidFill>
                  <a:srgbClr val="0432FF"/>
                </a:solidFill>
              </a:rPr>
              <a:t>加深理解</a:t>
            </a:r>
            <a:r>
              <a:rPr lang="en-US" altLang="zh-CN" sz="2600" b="1" dirty="0">
                <a:solidFill>
                  <a:srgbClr val="0432FF"/>
                </a:solidFill>
              </a:rPr>
              <a:t>】【</a:t>
            </a:r>
            <a:r>
              <a:rPr lang="zh-CN" altLang="en-US" sz="2600" b="1" dirty="0">
                <a:solidFill>
                  <a:srgbClr val="0432FF"/>
                </a:solidFill>
              </a:rPr>
              <a:t>融会贯通</a:t>
            </a:r>
            <a:r>
              <a:rPr lang="en-US" altLang="zh-CN" sz="2600" b="1" dirty="0">
                <a:solidFill>
                  <a:srgbClr val="0432FF"/>
                </a:solidFill>
              </a:rPr>
              <a:t>】【</a:t>
            </a:r>
            <a:r>
              <a:rPr lang="zh-CN" altLang="en-US" sz="2600" b="1" dirty="0">
                <a:solidFill>
                  <a:srgbClr val="0432FF"/>
                </a:solidFill>
              </a:rPr>
              <a:t>坚定信心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endParaRPr lang="en-US" altLang="zh-CN" sz="2600" b="1" dirty="0">
              <a:solidFill>
                <a:srgbClr val="333333"/>
              </a:solidFill>
            </a:endParaRPr>
          </a:p>
        </p:txBody>
      </p:sp>
      <p:pic>
        <p:nvPicPr>
          <p:cNvPr id="164" name="Google Shape;164;gb63b094cc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7c9033755_0_28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02" name="Google Shape;202;gb7c9033755_0_28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一、什么是闻思修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gb7c9033755_0_28"/>
          <p:cNvSpPr txBox="1"/>
          <p:nvPr/>
        </p:nvSpPr>
        <p:spPr>
          <a:xfrm>
            <a:off x="815350" y="17417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修：闻思修这三个当中，以后我们要</a:t>
            </a:r>
            <a:r>
              <a:rPr lang="zh-CN" altLang="en-US" sz="2600" b="1" dirty="0">
                <a:solidFill>
                  <a:srgbClr val="980000"/>
                </a:solidFill>
              </a:rPr>
              <a:t>着重修行。</a:t>
            </a:r>
            <a:r>
              <a:rPr lang="zh-CN" altLang="en-US" sz="2600" b="1" dirty="0">
                <a:solidFill>
                  <a:srgbClr val="333333"/>
                </a:solidFill>
              </a:rPr>
              <a:t>这个并不是说不要学习，学习非常重要，尤其是年轻人，学的越多越好。</a:t>
            </a: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333333"/>
                </a:solidFill>
              </a:rPr>
              <a:t>我们日常生活当中遇到的很多烦恼，如果没有修行的话，就是根本就解决不了，如果有比较好的闻思的话，会起到一些作用。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比如说，当我们能够看清楚了这个世界或者人生的真正的面目的时候，就能想通很多的问题。对我们日常生活中的问题会有很多帮助，但是不能彻底的解决烦恼的问题，所以要修行。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解决烦恼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sz="2600" b="1" dirty="0">
              <a:solidFill>
                <a:srgbClr val="0432FF"/>
              </a:solidFill>
            </a:endParaRPr>
          </a:p>
        </p:txBody>
      </p:sp>
      <p:pic>
        <p:nvPicPr>
          <p:cNvPr id="204" name="Google Shape;204;gb7c9033755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7c9033755_0_7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78" name="Google Shape;178;gb7c9033755_0_7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一、什么是闻思修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gb7c9033755_0_7"/>
          <p:cNvSpPr txBox="1"/>
          <p:nvPr/>
        </p:nvSpPr>
        <p:spPr>
          <a:xfrm>
            <a:off x="815350" y="1741725"/>
            <a:ext cx="107445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现实中如何抉择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在各种课比较多的情况下，每个人可以选对自己来说，</a:t>
            </a:r>
            <a:r>
              <a:rPr lang="zh-CN" sz="2600" b="1" dirty="0">
                <a:solidFill>
                  <a:srgbClr val="C00000"/>
                </a:solidFill>
              </a:rPr>
              <a:t>目前最需要的哪个法去学习和修行</a:t>
            </a:r>
            <a:r>
              <a:rPr lang="zh-CN" sz="2600" b="1" dirty="0">
                <a:solidFill>
                  <a:srgbClr val="333333"/>
                </a:solidFill>
              </a:rPr>
              <a:t>，就听这个法，以这个法为主。在这个基础上，如果再有时间的话，也可以听另外的一两个课。如果有时间，可以这些课都学，学的越多越好。实在没有时间就修学1-2个。我们</a:t>
            </a:r>
            <a:r>
              <a:rPr lang="zh-CN" sz="2600" b="1" dirty="0">
                <a:solidFill>
                  <a:srgbClr val="C00000"/>
                </a:solidFill>
              </a:rPr>
              <a:t>学理论的同时，就是要去学这个理论怎么样去实践</a:t>
            </a:r>
            <a:r>
              <a:rPr lang="zh-CN" sz="2600" b="1" dirty="0">
                <a:solidFill>
                  <a:srgbClr val="333333"/>
                </a:solidFill>
              </a:rPr>
              <a:t>。要考虑这个法是怎么去修。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180" name="Google Shape;180;gb7c9033755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7c9033755_0_42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0" name="Google Shape;210;gb7c9033755_0_42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二、修行的目的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gb7c9033755_0_42"/>
          <p:cNvSpPr txBox="1"/>
          <p:nvPr/>
        </p:nvSpPr>
        <p:spPr>
          <a:xfrm>
            <a:off x="815350" y="1597250"/>
            <a:ext cx="108708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可以从两个角度来讲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1.追求幸福 </a:t>
            </a: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世间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zh-CN" sz="2600" b="1" dirty="0">
                <a:solidFill>
                  <a:srgbClr val="0432FF"/>
                </a:solidFill>
              </a:rPr>
              <a:t> </a:t>
            </a:r>
            <a:r>
              <a:rPr lang="zh-CN" sz="2600" b="1" dirty="0">
                <a:solidFill>
                  <a:srgbClr val="333333"/>
                </a:solidFill>
              </a:rPr>
              <a:t>2.脱离轮回，断除痛苦</a:t>
            </a: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出世间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sz="2600" b="1" dirty="0">
              <a:solidFill>
                <a:srgbClr val="0432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人天佛教：追求现实，尤其是追求来世，或者是生生世世的世间的幸福。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小乘佛教：追求的是</a:t>
            </a:r>
            <a:r>
              <a:rPr lang="zh-CN" sz="2600" b="1" dirty="0">
                <a:solidFill>
                  <a:srgbClr val="0432FF"/>
                </a:solidFill>
              </a:rPr>
              <a:t>个人</a:t>
            </a:r>
            <a:r>
              <a:rPr lang="zh-CN" sz="2600" b="1" dirty="0">
                <a:solidFill>
                  <a:srgbClr val="333333"/>
                </a:solidFill>
              </a:rPr>
              <a:t>的幸福，但是这个不是世间的幸福，是超越世间的解脱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大乘佛教：追求所有</a:t>
            </a:r>
            <a:r>
              <a:rPr lang="zh-CN" sz="2600" b="1" dirty="0">
                <a:solidFill>
                  <a:srgbClr val="0432FF"/>
                </a:solidFill>
              </a:rPr>
              <a:t>众生</a:t>
            </a:r>
            <a:r>
              <a:rPr lang="zh-CN" sz="2600" b="1" dirty="0">
                <a:solidFill>
                  <a:srgbClr val="333333"/>
                </a:solidFill>
              </a:rPr>
              <a:t>的幸福，这个幸福是绝对的幸福，永恒的幸福，也是佛的智慧</a:t>
            </a:r>
            <a:endParaRPr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sz="2600" b="1" dirty="0">
                <a:solidFill>
                  <a:srgbClr val="333333"/>
                </a:solidFill>
              </a:rPr>
              <a:t>以上三个都是追求幸福，断除痛苦。</a:t>
            </a: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共同点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zh-CN" altLang="en-US" sz="2600" b="1" dirty="0">
                <a:solidFill>
                  <a:srgbClr val="0432FF"/>
                </a:solidFill>
              </a:rPr>
              <a:t>     </a:t>
            </a:r>
            <a:r>
              <a:rPr lang="zh-CN" altLang="en-US" sz="2600" b="1" dirty="0">
                <a:solidFill>
                  <a:srgbClr val="C00000"/>
                </a:solidFill>
              </a:rPr>
              <a:t>如何断除痛苦？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0432FF"/>
              </a:solidFill>
            </a:endParaRPr>
          </a:p>
        </p:txBody>
      </p:sp>
      <p:pic>
        <p:nvPicPr>
          <p:cNvPr id="212" name="Google Shape;212;gb7c9033755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7c9033755_0_49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8" name="Google Shape;218;gb7c9033755_0_49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22500"/>
              </a:lnSpc>
              <a:spcBef>
                <a:spcPts val="1800"/>
              </a:spcBef>
              <a:buClr>
                <a:schemeClr val="dk1"/>
              </a:buClr>
              <a:buSzPts val="3000"/>
            </a:pPr>
            <a:r>
              <a:rPr lang="zh-CN" altLang="en-US" sz="3500" b="1" dirty="0">
                <a:solidFill>
                  <a:schemeClr val="dk1"/>
                </a:solidFill>
              </a:rPr>
              <a:t>三、轮回的根源</a:t>
            </a:r>
            <a:endParaRPr lang="zh-CN" altLang="en-US" sz="30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gb7c9033755_0_49"/>
          <p:cNvSpPr txBox="1"/>
          <p:nvPr/>
        </p:nvSpPr>
        <p:spPr>
          <a:xfrm>
            <a:off x="815350" y="1597250"/>
            <a:ext cx="108708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断除痛苦</a:t>
            </a:r>
            <a:r>
              <a:rPr lang="zh-CN" altLang="en-US" sz="2600" b="1" dirty="0">
                <a:solidFill>
                  <a:srgbClr val="333333"/>
                </a:solidFill>
              </a:rPr>
              <a:t>，</a:t>
            </a:r>
            <a:r>
              <a:rPr lang="zh-CN" sz="2600" b="1" dirty="0">
                <a:solidFill>
                  <a:srgbClr val="333333"/>
                </a:solidFill>
              </a:rPr>
              <a:t>首先要找到我们现在为什么痛苦。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现状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sz="2600" b="1" dirty="0">
              <a:solidFill>
                <a:srgbClr val="0432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大多数普通人认为是因为我们穷，没有金钱，物质生活不丰富，所以痛苦。《中观四百论》里讲得很清楚： “</a:t>
            </a:r>
            <a:r>
              <a:rPr lang="zh-CN" sz="2600" b="1" dirty="0">
                <a:solidFill>
                  <a:srgbClr val="C00000"/>
                </a:solidFill>
              </a:rPr>
              <a:t>胜者为意苦，劣者从身生，即由此二苦，日日坏世间。</a:t>
            </a:r>
            <a:r>
              <a:rPr lang="zh-CN" sz="2600" b="1" dirty="0">
                <a:solidFill>
                  <a:srgbClr val="333333"/>
                </a:solidFill>
              </a:rPr>
              <a:t>”社会底层的人，会遭受肉体上的痛苦，因为温饱问题没有解决；上层人士， 又面临着更严厉的精神压力或痛苦。精神上的问题有可能比穷人更加的厉害一些，这样子就有两种痛苦。两种痛苦，每天都在折磨、毁灭着所有的世间众生。</a:t>
            </a:r>
            <a:endParaRPr lang="en-US" altLang="zh-CN" sz="2600" b="1" dirty="0">
              <a:solidFill>
                <a:srgbClr val="333333"/>
              </a:solidFill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buSzPts val="2000"/>
            </a:pPr>
            <a:r>
              <a:rPr lang="zh-CN" altLang="en-US" sz="2600" b="1" dirty="0">
                <a:solidFill>
                  <a:srgbClr val="C00000"/>
                </a:solidFill>
              </a:rPr>
              <a:t>所有人都在追求幸福，但是没有多少人能够真正幸福的。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C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20" name="Google Shape;220;gb7c9033755_0_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b7c9033755_0_58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26" name="Google Shape;226;gb7c9033755_0_58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 dirty="0">
                <a:solidFill>
                  <a:schemeClr val="dk1"/>
                </a:solidFill>
              </a:rPr>
              <a:t>三、轮回的根源</a:t>
            </a: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7" name="Google Shape;227;gb7c9033755_0_58"/>
          <p:cNvSpPr txBox="1"/>
          <p:nvPr/>
        </p:nvSpPr>
        <p:spPr>
          <a:xfrm>
            <a:off x="815350" y="1597250"/>
            <a:ext cx="108708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sz="2600" b="1" dirty="0">
                <a:solidFill>
                  <a:srgbClr val="0432FF"/>
                </a:solidFill>
              </a:rPr>
              <a:t>原因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sz="2600" b="1" dirty="0">
              <a:solidFill>
                <a:srgbClr val="0432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我们真正的痛苦的根源是--</a:t>
            </a:r>
            <a:r>
              <a:rPr lang="zh-CN" sz="2600" b="1" dirty="0">
                <a:solidFill>
                  <a:srgbClr val="980000"/>
                </a:solidFill>
              </a:rPr>
              <a:t>执着。</a:t>
            </a: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altLang="en-US" sz="2600" b="1" dirty="0">
                <a:solidFill>
                  <a:srgbClr val="0432FF"/>
                </a:solidFill>
              </a:rPr>
              <a:t>关注</a:t>
            </a:r>
            <a:r>
              <a:rPr lang="en-US" altLang="zh-CN" sz="2600" b="1" dirty="0">
                <a:solidFill>
                  <a:srgbClr val="0432FF"/>
                </a:solidFill>
              </a:rPr>
              <a:t>】【</a:t>
            </a:r>
            <a:r>
              <a:rPr lang="zh-CN" altLang="en-US" sz="2600" b="1" dirty="0">
                <a:solidFill>
                  <a:srgbClr val="0432FF"/>
                </a:solidFill>
              </a:rPr>
              <a:t>在乎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endParaRPr sz="2600" b="1" dirty="0">
              <a:solidFill>
                <a:srgbClr val="0432FF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执着有很多种：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对自己的执着：我执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对身外物质的（钱，名利等）的执着：法我执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如果没有执著，就不会有任何痛苦。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与执著对立的就叫放下，佛经中经常讲的</a:t>
            </a:r>
            <a:r>
              <a:rPr lang="zh-CN" sz="2600" b="1" dirty="0">
                <a:solidFill>
                  <a:srgbClr val="C00000"/>
                </a:solidFill>
              </a:rPr>
              <a:t>放下</a:t>
            </a:r>
            <a:r>
              <a:rPr lang="zh-CN" sz="2600" b="1" dirty="0">
                <a:solidFill>
                  <a:srgbClr val="333333"/>
                </a:solidFill>
              </a:rPr>
              <a:t>。 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28" name="Google Shape;228;gb7c9033755_0_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7c9033755_0_66"/>
          <p:cNvSpPr txBox="1">
            <a:spLocks noGrp="1"/>
          </p:cNvSpPr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lang="zh-CN" sz="3060" b="1"/>
              <a:t>                    </a:t>
            </a:r>
            <a:br>
              <a:rPr lang="zh-CN" sz="3060" b="1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34" name="Google Shape;234;gb7c9033755_0_66"/>
          <p:cNvSpPr txBox="1"/>
          <p:nvPr/>
        </p:nvSpPr>
        <p:spPr>
          <a:xfrm>
            <a:off x="2355450" y="407625"/>
            <a:ext cx="6964800" cy="9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zh-CN" sz="3500" b="1">
                <a:solidFill>
                  <a:schemeClr val="dk1"/>
                </a:solidFill>
              </a:rPr>
              <a:t>三、轮回的根源</a:t>
            </a: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5" name="Google Shape;235;gb7c9033755_0_66"/>
          <p:cNvSpPr txBox="1"/>
          <p:nvPr/>
        </p:nvSpPr>
        <p:spPr>
          <a:xfrm>
            <a:off x="815350" y="1597250"/>
            <a:ext cx="10870800" cy="48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如何</a:t>
            </a:r>
            <a:r>
              <a:rPr lang="en-US" altLang="zh-CN" sz="2600" b="1" dirty="0">
                <a:solidFill>
                  <a:srgbClr val="0432FF"/>
                </a:solidFill>
              </a:rPr>
              <a:t>【</a:t>
            </a:r>
            <a:r>
              <a:rPr lang="zh-CN" sz="2600" b="1" dirty="0">
                <a:solidFill>
                  <a:srgbClr val="0432FF"/>
                </a:solidFill>
              </a:rPr>
              <a:t>证明</a:t>
            </a:r>
            <a:r>
              <a:rPr lang="en-US" altLang="zh-CN" sz="2600" b="1" dirty="0">
                <a:solidFill>
                  <a:srgbClr val="0432FF"/>
                </a:solidFill>
              </a:rPr>
              <a:t>】</a:t>
            </a:r>
            <a:r>
              <a:rPr lang="zh-CN" sz="2600" b="1" dirty="0">
                <a:solidFill>
                  <a:srgbClr val="333333"/>
                </a:solidFill>
              </a:rPr>
              <a:t>执着是痛苦的根源呢？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举例一：比如说我非常喜欢这个表，非常在乎执着这个表，我经常就是心里怕失去，</a:t>
            </a:r>
            <a:r>
              <a:rPr lang="zh-CN" sz="2600" b="1" dirty="0">
                <a:solidFill>
                  <a:srgbClr val="980000"/>
                </a:solidFill>
              </a:rPr>
              <a:t>经常怕，这个也是一个痛苦。</a:t>
            </a:r>
            <a:endParaRPr sz="2600" b="1" dirty="0">
              <a:solidFill>
                <a:srgbClr val="98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另外就是如果有一天真的失去了，丢了，</a:t>
            </a:r>
            <a:r>
              <a:rPr lang="zh-CN" sz="2600" b="1" dirty="0">
                <a:solidFill>
                  <a:srgbClr val="980000"/>
                </a:solidFill>
              </a:rPr>
              <a:t>那就是它会给我带来巨大的痛苦</a:t>
            </a:r>
            <a:r>
              <a:rPr lang="zh-CN" sz="2600" b="1" dirty="0">
                <a:solidFill>
                  <a:srgbClr val="333333"/>
                </a:solidFill>
              </a:rPr>
              <a:t>，原因是因为我很执着它。</a:t>
            </a:r>
            <a:endParaRPr sz="2600" b="1" dirty="0">
              <a:solidFill>
                <a:srgbClr val="333333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2600" b="1" dirty="0">
                <a:solidFill>
                  <a:srgbClr val="333333"/>
                </a:solidFill>
              </a:rPr>
              <a:t>如果我不执着这表，有也可以，没有也可以，就根本不怕失去这东西。如果有一天真的没有了，也不在乎了，也就不痛苦了。</a:t>
            </a:r>
            <a:endParaRPr sz="2600" b="1" dirty="0">
              <a:solidFill>
                <a:srgbClr val="333333"/>
              </a:solidFill>
            </a:endParaRPr>
          </a:p>
        </p:txBody>
      </p:sp>
      <p:pic>
        <p:nvPicPr>
          <p:cNvPr id="236" name="Google Shape;236;gb7c9033755_0_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1962</Words>
  <Application>Microsoft Macintosh PowerPoint</Application>
  <PresentationFormat>宽屏</PresentationFormat>
  <Paragraphs>182</Paragraphs>
  <Slides>17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Calibri</vt:lpstr>
      <vt:lpstr>Rockwell</vt:lpstr>
      <vt:lpstr>Damask</vt:lpstr>
      <vt:lpstr>解脱的原理 复习 思考讨论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                              </vt:lpstr>
      <vt:lpstr>PowerPoint 演示文稿</vt:lpstr>
      <vt:lpstr>                              </vt:lpstr>
      <vt:lpstr>                              </vt:lpstr>
      <vt:lpstr>                             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解脱的原理 复习 思考讨论  </dc:title>
  <dc:creator>Joyce Liu</dc:creator>
  <cp:lastModifiedBy>Microsoft Office User</cp:lastModifiedBy>
  <cp:revision>16</cp:revision>
  <dcterms:created xsi:type="dcterms:W3CDTF">2018-07-03T23:14:17Z</dcterms:created>
  <dcterms:modified xsi:type="dcterms:W3CDTF">2021-02-10T14:26:43Z</dcterms:modified>
</cp:coreProperties>
</file>