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59" r:id="rId4"/>
    <p:sldId id="258" r:id="rId5"/>
    <p:sldId id="282" r:id="rId6"/>
    <p:sldId id="262" r:id="rId7"/>
    <p:sldId id="264" r:id="rId8"/>
    <p:sldId id="267" r:id="rId9"/>
    <p:sldId id="268" r:id="rId10"/>
    <p:sldId id="269" r:id="rId11"/>
    <p:sldId id="272" r:id="rId12"/>
    <p:sldId id="273" r:id="rId13"/>
    <p:sldId id="274" r:id="rId14"/>
    <p:sldId id="277" r:id="rId15"/>
    <p:sldId id="278" r:id="rId16"/>
    <p:sldId id="279" r:id="rId17"/>
    <p:sldId id="28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5sW7klTYN9XwJU0KH+QAfQJvF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95d4984b2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gb95d4984b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95d4984b2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b95d4984b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95d4984b2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gb95d4984b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95d4984b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gb95d4984b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95d4984b2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b95d4984b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95d4984b2_0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gb95d4984b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a9df0e38c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aa9df0e38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a9df0e38c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aa9df0e38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9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95d4984b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b95d4984b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63b094cc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b63b094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95d4984b2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b95d4984b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95d4984b2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b95d4984b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95d4984b2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b95d4984b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95d4984b2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gb95d4984b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95d4984b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b95d4984b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lang="zh-CN" sz="8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lang="zh-CN" sz="8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34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34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34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5837850" y="1395725"/>
            <a:ext cx="5924400" cy="26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</a:pPr>
            <a:r>
              <a:rPr lang="zh-CN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对初学者的教诲</a:t>
            </a:r>
            <a:endParaRPr sz="3600" dirty="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altLang="en-US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复习</a:t>
            </a:r>
            <a:endParaRPr sz="3600" dirty="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57200" algn="l">
              <a:lnSpc>
                <a:spcPct val="150000"/>
              </a:lnSpc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altLang="zh-CN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 dirty="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95d4984b2_0_96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43" name="Google Shape;243;gb95d4984b2_0_96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rgbClr val="555555"/>
                </a:solidFill>
              </a:rPr>
              <a:t>正行</a:t>
            </a:r>
            <a:endParaRPr sz="49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gb95d4984b2_0_96"/>
          <p:cNvSpPr txBox="1"/>
          <p:nvPr/>
        </p:nvSpPr>
        <p:spPr>
          <a:xfrm>
            <a:off x="538800" y="1407525"/>
            <a:ext cx="11052900" cy="49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心如闪电似风云，思维一切众念染，</a:t>
            </a:r>
            <a:endParaRPr sz="2400" b="1" dirty="0">
              <a:solidFill>
                <a:srgbClr val="555555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altLang="zh-CN" sz="2400" b="1" dirty="0">
                <a:solidFill>
                  <a:srgbClr val="0432FF"/>
                </a:solidFill>
              </a:rPr>
              <a:t>【</a:t>
            </a:r>
            <a:r>
              <a:rPr lang="zh-CN" altLang="zh-CN" sz="2400" b="1" dirty="0">
                <a:solidFill>
                  <a:srgbClr val="0432FF"/>
                </a:solidFill>
              </a:rPr>
              <a:t>风</a:t>
            </a:r>
            <a:r>
              <a:rPr lang="zh-CN" altLang="en-US" sz="2400" b="1" dirty="0">
                <a:solidFill>
                  <a:srgbClr val="0432FF"/>
                </a:solidFill>
              </a:rPr>
              <a:t>，无形</a:t>
            </a:r>
            <a:r>
              <a:rPr lang="en-US" altLang="zh-CN" sz="2400" b="1" dirty="0">
                <a:solidFill>
                  <a:srgbClr val="0432FF"/>
                </a:solidFill>
              </a:rPr>
              <a:t>】</a:t>
            </a:r>
            <a:r>
              <a:rPr lang="zh-CN" altLang="zh-CN" sz="2400" b="1" dirty="0">
                <a:solidFill>
                  <a:srgbClr val="555555"/>
                </a:solidFill>
              </a:rPr>
              <a:t>在一般情况下</a:t>
            </a:r>
            <a:r>
              <a:rPr lang="zh-CN" sz="2400" b="1" dirty="0">
                <a:solidFill>
                  <a:srgbClr val="555555"/>
                </a:solidFill>
              </a:rPr>
              <a:t>，肉眼看不见这个透明清澈的风。同样的，我们回头要看自己的烦恼，智慧等，究竟烦恼是什么样的东西，却是谁也办不到的。</a:t>
            </a:r>
            <a:endParaRPr sz="2400" b="1" dirty="0">
              <a:solidFill>
                <a:srgbClr val="555555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altLang="zh-CN" sz="2400" b="1" dirty="0">
                <a:solidFill>
                  <a:srgbClr val="0432FF"/>
                </a:solidFill>
              </a:rPr>
              <a:t>【</a:t>
            </a:r>
            <a:r>
              <a:rPr lang="zh-CN" altLang="en-US" sz="2400" b="1" dirty="0">
                <a:solidFill>
                  <a:srgbClr val="0432FF"/>
                </a:solidFill>
              </a:rPr>
              <a:t>云，幻变</a:t>
            </a:r>
            <a:r>
              <a:rPr lang="en-US" altLang="zh-CN" sz="2400" b="1" dirty="0">
                <a:solidFill>
                  <a:srgbClr val="0432FF"/>
                </a:solidFill>
              </a:rPr>
              <a:t>】</a:t>
            </a:r>
            <a:r>
              <a:rPr lang="zh-CN" altLang="en-US" sz="2400" b="1" dirty="0">
                <a:solidFill>
                  <a:srgbClr val="555555"/>
                </a:solidFill>
              </a:rPr>
              <a:t>心还像云一样 。云可以形成山、河、大地、动物、 建筑等各种各样的形状，但实际上云既不是山、不是河，也不是动物和建筑。云在空中无缘无故的产生，也在空中无缘无故的消失。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en-US" sz="2400" b="1" dirty="0">
                <a:solidFill>
                  <a:srgbClr val="555555"/>
                </a:solidFill>
              </a:rPr>
              <a:t>上面这三个比喻是比较有代表性的比喻，说明我们的心是什么状态的。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en-US" sz="2400" b="1" dirty="0">
                <a:solidFill>
                  <a:srgbClr val="555555"/>
                </a:solidFill>
              </a:rPr>
              <a:t>精神是一个很难下定义的东西，所以很多人就是觉得精神不存在，实际上不是不存在，比较难掌握而已。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1" dirty="0">
              <a:solidFill>
                <a:srgbClr val="555555"/>
              </a:solidFill>
            </a:endParaRPr>
          </a:p>
        </p:txBody>
      </p:sp>
      <p:pic>
        <p:nvPicPr>
          <p:cNvPr id="245" name="Google Shape;245;gb95d4984b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95d4984b2_0_120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67" name="Google Shape;267;gb95d4984b2_0_120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rgbClr val="555555"/>
                </a:solidFill>
              </a:rPr>
              <a:t>正行</a:t>
            </a:r>
            <a:endParaRPr sz="49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8" name="Google Shape;268;gb95d4984b2_0_120"/>
          <p:cNvSpPr txBox="1"/>
          <p:nvPr/>
        </p:nvSpPr>
        <p:spPr>
          <a:xfrm>
            <a:off x="538800" y="1407525"/>
            <a:ext cx="11052900" cy="49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zh-CN" sz="2400" b="1" dirty="0">
                <a:solidFill>
                  <a:srgbClr val="555555"/>
                </a:solidFill>
              </a:rPr>
              <a:t>2.何谓见解</a:t>
            </a:r>
            <a:r>
              <a:rPr lang="zh-CN" altLang="en-US" sz="2400" b="1" dirty="0">
                <a:solidFill>
                  <a:srgbClr val="555555"/>
                </a:solidFill>
              </a:rPr>
              <a:t>：</a:t>
            </a:r>
            <a:r>
              <a:rPr lang="en-US" altLang="zh-CN" sz="2400" b="1" dirty="0">
                <a:solidFill>
                  <a:srgbClr val="555555"/>
                </a:solidFill>
              </a:rPr>
              <a:t>【</a:t>
            </a:r>
            <a:r>
              <a:rPr lang="zh-CN" altLang="zh-CN" sz="2400" b="1" dirty="0">
                <a:solidFill>
                  <a:srgbClr val="555555"/>
                </a:solidFill>
              </a:rPr>
              <a:t>心的本性</a:t>
            </a:r>
            <a:r>
              <a:rPr lang="en-US" altLang="zh-CN" sz="2400" b="1" dirty="0">
                <a:solidFill>
                  <a:srgbClr val="555555"/>
                </a:solidFill>
              </a:rPr>
              <a:t>】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sz="2400" b="1" dirty="0">
                <a:solidFill>
                  <a:srgbClr val="555555"/>
                </a:solidFill>
              </a:rPr>
              <a:t>详加观察无基根，有如阳焰本性空， 空而现乎现而空，</a:t>
            </a:r>
            <a:endParaRPr sz="2400" b="1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我们不观察的时候，从来不知道精神是什么样的东西，稍微一观察的时候，心就是刚才前面讲的那样，像闪电，风，云等。</a:t>
            </a:r>
            <a:r>
              <a:rPr lang="en-US" altLang="zh-CN" sz="2400" b="1" dirty="0">
                <a:solidFill>
                  <a:srgbClr val="0432FF"/>
                </a:solidFill>
              </a:rPr>
              <a:t>【</a:t>
            </a:r>
            <a:r>
              <a:rPr lang="zh-CN" altLang="en-US" sz="2400" b="1" dirty="0">
                <a:solidFill>
                  <a:srgbClr val="0432FF"/>
                </a:solidFill>
              </a:rPr>
              <a:t>现象</a:t>
            </a:r>
            <a:r>
              <a:rPr lang="en-US" altLang="zh-CN" sz="2400" b="1" dirty="0">
                <a:solidFill>
                  <a:srgbClr val="0432FF"/>
                </a:solidFill>
              </a:rPr>
              <a:t>】</a:t>
            </a:r>
            <a:endParaRPr sz="2400" b="1" dirty="0">
              <a:solidFill>
                <a:srgbClr val="0432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再进一步思维，就是心的本性。从理论上来说，心的本性是空性的。我们需要真正地去了解掌握一下，我的心是什么样的。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观察的方法就是把</a:t>
            </a:r>
            <a:r>
              <a:rPr lang="zh-CN" sz="2400" b="1" dirty="0">
                <a:solidFill>
                  <a:srgbClr val="C00000"/>
                </a:solidFill>
              </a:rPr>
              <a:t>加行的修法</a:t>
            </a:r>
            <a:r>
              <a:rPr lang="zh-CN" sz="2400" b="1" dirty="0">
                <a:solidFill>
                  <a:srgbClr val="555555"/>
                </a:solidFill>
              </a:rPr>
              <a:t>全部修完了后，修个</a:t>
            </a:r>
            <a:r>
              <a:rPr lang="zh-CN" sz="2400" b="1" dirty="0">
                <a:solidFill>
                  <a:srgbClr val="C00000"/>
                </a:solidFill>
              </a:rPr>
              <a:t>上师瑜伽</a:t>
            </a:r>
            <a:r>
              <a:rPr lang="zh-CN" sz="2400" b="1" dirty="0">
                <a:solidFill>
                  <a:srgbClr val="555555"/>
                </a:solidFill>
              </a:rPr>
              <a:t>，然后祈请上师佛菩萨让我能够找到这个心的本性。祈请之后，就让心静下来。</a:t>
            </a:r>
            <a:endParaRPr sz="2400" b="1" dirty="0">
              <a:solidFill>
                <a:srgbClr val="555555"/>
              </a:solidFill>
            </a:endParaRPr>
          </a:p>
        </p:txBody>
      </p:sp>
      <p:pic>
        <p:nvPicPr>
          <p:cNvPr id="269" name="Google Shape;269;gb95d4984b2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95d4984b2_0_129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75" name="Google Shape;275;gb95d4984b2_0_129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rgbClr val="555555"/>
                </a:solidFill>
              </a:rPr>
              <a:t>正行</a:t>
            </a:r>
            <a:endParaRPr sz="49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6" name="Google Shape;276;gb95d4984b2_0_129"/>
          <p:cNvSpPr txBox="1"/>
          <p:nvPr/>
        </p:nvSpPr>
        <p:spPr>
          <a:xfrm>
            <a:off x="538800" y="1407525"/>
            <a:ext cx="11052900" cy="49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zh-CN" sz="2400" b="1" dirty="0">
                <a:solidFill>
                  <a:srgbClr val="555555"/>
                </a:solidFill>
              </a:rPr>
              <a:t>2.何谓见解</a:t>
            </a:r>
            <a:r>
              <a:rPr lang="zh-CN" altLang="en-US" sz="2400" b="1" dirty="0">
                <a:solidFill>
                  <a:srgbClr val="555555"/>
                </a:solidFill>
              </a:rPr>
              <a:t>：</a:t>
            </a:r>
            <a:r>
              <a:rPr lang="en-US" altLang="zh-CN" sz="2400" b="1" dirty="0">
                <a:solidFill>
                  <a:srgbClr val="555555"/>
                </a:solidFill>
              </a:rPr>
              <a:t>【</a:t>
            </a:r>
            <a:r>
              <a:rPr lang="zh-CN" altLang="zh-CN" sz="2400" b="1" dirty="0">
                <a:solidFill>
                  <a:srgbClr val="555555"/>
                </a:solidFill>
              </a:rPr>
              <a:t>心的本性</a:t>
            </a:r>
            <a:r>
              <a:rPr lang="en-US" altLang="zh-CN" sz="2400" b="1" dirty="0">
                <a:solidFill>
                  <a:srgbClr val="555555"/>
                </a:solidFill>
              </a:rPr>
              <a:t>】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C00000"/>
                </a:solidFill>
              </a:rPr>
              <a:t>详加观察</a:t>
            </a:r>
            <a:r>
              <a:rPr lang="zh-CN" sz="2400" b="1" dirty="0">
                <a:solidFill>
                  <a:srgbClr val="555555"/>
                </a:solidFill>
              </a:rPr>
              <a:t>无基根，有如阳焰本性空， 空而现乎现而空，</a:t>
            </a:r>
            <a:endParaRPr sz="2400" b="1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然后思维：</a:t>
            </a:r>
            <a:r>
              <a:rPr lang="en-US" altLang="zh-CN" sz="2400" b="1" dirty="0">
                <a:solidFill>
                  <a:srgbClr val="0432FF"/>
                </a:solidFill>
              </a:rPr>
              <a:t>【</a:t>
            </a:r>
            <a:r>
              <a:rPr lang="zh-CN" altLang="en-US" sz="2400" b="1" dirty="0">
                <a:solidFill>
                  <a:srgbClr val="0432FF"/>
                </a:solidFill>
              </a:rPr>
              <a:t>三心不可得</a:t>
            </a:r>
            <a:r>
              <a:rPr lang="en-US" altLang="zh-CN" sz="2400" b="1" dirty="0">
                <a:solidFill>
                  <a:srgbClr val="0432FF"/>
                </a:solidFill>
              </a:rPr>
              <a:t>】</a:t>
            </a:r>
          </a:p>
          <a:p>
            <a:r>
              <a:rPr lang="zh-CN" sz="2400" b="1" dirty="0">
                <a:solidFill>
                  <a:srgbClr val="555555"/>
                </a:solidFill>
              </a:rPr>
              <a:t>所有事物都是</a:t>
            </a:r>
            <a:r>
              <a:rPr lang="zh-CN" altLang="en-US" sz="2400" b="1" dirty="0">
                <a:solidFill>
                  <a:srgbClr val="555555"/>
                </a:solidFill>
              </a:rPr>
              <a:t>刹那生灭。 在舍去前面的状态，重新变成另一个状态的时候，我们能找到过去的状态吗</a:t>
            </a:r>
            <a:r>
              <a:rPr lang="en-US" altLang="zh-CN" sz="2400" b="1" dirty="0">
                <a:solidFill>
                  <a:srgbClr val="555555"/>
                </a:solidFill>
              </a:rPr>
              <a:t>?</a:t>
            </a:r>
            <a:r>
              <a:rPr lang="zh-CN" altLang="en-US" sz="2400" b="1" dirty="0">
                <a:solidFill>
                  <a:srgbClr val="555555"/>
                </a:solidFill>
              </a:rPr>
              <a:t>绝不可能。不但是心，包括外面的建筑物等，都只能留下一个过去的影像，以前的事物不可能重现。 </a:t>
            </a:r>
          </a:p>
          <a:p>
            <a:r>
              <a:rPr lang="zh-CN" altLang="en-US" sz="2400" b="1" dirty="0">
                <a:solidFill>
                  <a:srgbClr val="555555"/>
                </a:solidFill>
              </a:rPr>
              <a:t>佛教认为任何一个物质都是这样，过去的已经在这个世界上消 失了，它再也不会回来，即使我们可以看到返老还童、时光倒流的 景象，但那也只是产生了一个新的类似于过去的东西，而不会是真 正的重返过去。这就是“</a:t>
            </a:r>
            <a:r>
              <a:rPr lang="zh-CN" altLang="en-US" sz="2400" b="1" dirty="0">
                <a:solidFill>
                  <a:srgbClr val="C00000"/>
                </a:solidFill>
              </a:rPr>
              <a:t>过去心不可得</a:t>
            </a:r>
            <a:r>
              <a:rPr lang="zh-CN" altLang="en-US" sz="2400" b="1" dirty="0">
                <a:solidFill>
                  <a:srgbClr val="555555"/>
                </a:solidFill>
              </a:rPr>
              <a:t>”最简单、最低层的解释。 </a:t>
            </a:r>
          </a:p>
        </p:txBody>
      </p:sp>
      <p:pic>
        <p:nvPicPr>
          <p:cNvPr id="277" name="Google Shape;277;gb95d4984b2_0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95d4984b2_0_140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83" name="Google Shape;283;gb95d4984b2_0_140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rgbClr val="555555"/>
                </a:solidFill>
              </a:rPr>
              <a:t>正行</a:t>
            </a:r>
            <a:endParaRPr sz="49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4" name="Google Shape;284;gb95d4984b2_0_140"/>
          <p:cNvSpPr txBox="1"/>
          <p:nvPr/>
        </p:nvSpPr>
        <p:spPr>
          <a:xfrm>
            <a:off x="538800" y="1407524"/>
            <a:ext cx="11052900" cy="533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zh-CN" sz="2400" b="1" dirty="0">
                <a:solidFill>
                  <a:srgbClr val="555555"/>
                </a:solidFill>
              </a:rPr>
              <a:t>2.何谓见解</a:t>
            </a:r>
            <a:r>
              <a:rPr lang="zh-CN" altLang="en-US" sz="2400" b="1" dirty="0">
                <a:solidFill>
                  <a:srgbClr val="555555"/>
                </a:solidFill>
              </a:rPr>
              <a:t>：</a:t>
            </a:r>
            <a:r>
              <a:rPr lang="en-US" altLang="zh-CN" sz="2400" b="1" dirty="0">
                <a:solidFill>
                  <a:srgbClr val="555555"/>
                </a:solidFill>
              </a:rPr>
              <a:t>【</a:t>
            </a:r>
            <a:r>
              <a:rPr lang="zh-CN" altLang="zh-CN" sz="2400" b="1" dirty="0">
                <a:solidFill>
                  <a:srgbClr val="555555"/>
                </a:solidFill>
              </a:rPr>
              <a:t>心的本性</a:t>
            </a:r>
            <a:r>
              <a:rPr lang="en-US" altLang="zh-CN" sz="2400" b="1" dirty="0">
                <a:solidFill>
                  <a:srgbClr val="555555"/>
                </a:solidFill>
              </a:rPr>
              <a:t>】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详加观察无基根，有如阳焰本性空， 空而现乎现而空，</a:t>
            </a:r>
            <a:endParaRPr sz="2400" b="1" dirty="0">
              <a:solidFill>
                <a:srgbClr val="555555"/>
              </a:solidFill>
            </a:endParaRPr>
          </a:p>
          <a:p>
            <a:endParaRPr lang="en-US" altLang="zh-CN" sz="2400" b="1" dirty="0">
              <a:solidFill>
                <a:srgbClr val="555555"/>
              </a:solidFill>
            </a:endParaRPr>
          </a:p>
          <a:p>
            <a:r>
              <a:rPr lang="zh-CN" altLang="en-US" sz="2400" b="1" dirty="0">
                <a:solidFill>
                  <a:srgbClr val="555555"/>
                </a:solidFill>
              </a:rPr>
              <a:t>然后，在这个世界上，根本就不存在什么叫做现在的东西。就 当下的这一秒钟来说，也可以切割成无数个过去与未来的片段，但 我们就是不可能找到一个现在。这就是“</a:t>
            </a:r>
            <a:r>
              <a:rPr lang="zh-CN" altLang="en-US" sz="2400" b="1" dirty="0">
                <a:solidFill>
                  <a:srgbClr val="C00000"/>
                </a:solidFill>
              </a:rPr>
              <a:t>现在心不可得</a:t>
            </a:r>
            <a:r>
              <a:rPr lang="zh-CN" altLang="en-US" sz="2400" b="1" dirty="0">
                <a:solidFill>
                  <a:srgbClr val="555555"/>
                </a:solidFill>
              </a:rPr>
              <a:t>”。 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r>
              <a:rPr lang="zh-CN" altLang="en-US" sz="2400" b="1" dirty="0">
                <a:solidFill>
                  <a:srgbClr val="555555"/>
                </a:solidFill>
              </a:rPr>
              <a:t>那么，未来是不是像演员躲在幕布后面，帷幕一拉开，就出现在舞台上一样，躲在一个地方，等机缘成熟的时候冒出来呢</a:t>
            </a:r>
            <a:r>
              <a:rPr lang="en-US" altLang="zh-CN" sz="2400" b="1" dirty="0">
                <a:solidFill>
                  <a:srgbClr val="555555"/>
                </a:solidFill>
              </a:rPr>
              <a:t>?</a:t>
            </a:r>
            <a:r>
              <a:rPr lang="zh-CN" altLang="en-US" sz="2400" b="1" dirty="0">
                <a:solidFill>
                  <a:srgbClr val="555555"/>
                </a:solidFill>
              </a:rPr>
              <a:t>绝不是这样。既然是未来，就没有产生，所以也不可能存在，这叫“</a:t>
            </a:r>
            <a:r>
              <a:rPr lang="zh-CN" altLang="en-US" sz="2400" b="1" dirty="0">
                <a:solidFill>
                  <a:srgbClr val="C00000"/>
                </a:solidFill>
              </a:rPr>
              <a:t>未来心不可得</a:t>
            </a:r>
            <a:r>
              <a:rPr lang="zh-CN" altLang="en-US" sz="2400" b="1" dirty="0">
                <a:solidFill>
                  <a:srgbClr val="555555"/>
                </a:solidFill>
              </a:rPr>
              <a:t>”。 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r>
              <a:rPr lang="zh-CN" altLang="en-US" sz="2400" b="1" dirty="0">
                <a:solidFill>
                  <a:srgbClr val="555555"/>
                </a:solidFill>
              </a:rPr>
              <a:t>如果我们观察的比较好的话，就能深深的体会到，</a:t>
            </a:r>
            <a:r>
              <a:rPr lang="zh-CN" altLang="en-US" sz="2400" b="1" dirty="0">
                <a:solidFill>
                  <a:srgbClr val="980000"/>
                </a:solidFill>
              </a:rPr>
              <a:t>原来心是不存在的。</a:t>
            </a:r>
            <a:endParaRPr lang="zh-CN" altLang="en-US" sz="2400" b="1" dirty="0">
              <a:solidFill>
                <a:srgbClr val="555555"/>
              </a:solidFill>
            </a:endParaRPr>
          </a:p>
          <a:p>
            <a:r>
              <a:rPr lang="en-US" altLang="zh-CN" sz="2400" b="1" dirty="0">
                <a:solidFill>
                  <a:srgbClr val="0432FF"/>
                </a:solidFill>
              </a:rPr>
              <a:t>【</a:t>
            </a:r>
            <a:r>
              <a:rPr lang="zh-CN" altLang="en-US" sz="2400" b="1" dirty="0">
                <a:solidFill>
                  <a:srgbClr val="0432FF"/>
                </a:solidFill>
              </a:rPr>
              <a:t>三心不可得，心不可得，心的空性</a:t>
            </a:r>
            <a:r>
              <a:rPr lang="en-US" altLang="zh-CN" sz="2400" b="1" dirty="0">
                <a:solidFill>
                  <a:srgbClr val="0432FF"/>
                </a:solidFill>
              </a:rPr>
              <a:t>】</a:t>
            </a:r>
            <a:endParaRPr lang="zh-CN" altLang="en-US" sz="2400" b="1" dirty="0">
              <a:solidFill>
                <a:srgbClr val="0432FF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sz="2400" b="1" dirty="0">
                <a:solidFill>
                  <a:srgbClr val="555555"/>
                </a:solidFill>
              </a:rPr>
              <a:t>西方哲学里面有无限小的说法，这个是种错误的说法。</a:t>
            </a:r>
            <a:r>
              <a:rPr lang="zh-CN" altLang="en-US" sz="2400" b="1" dirty="0">
                <a:solidFill>
                  <a:srgbClr val="555555"/>
                </a:solidFill>
              </a:rPr>
              <a:t>现实中</a:t>
            </a:r>
            <a:r>
              <a:rPr lang="zh-CN" altLang="zh-CN" sz="2400" b="1" dirty="0">
                <a:solidFill>
                  <a:srgbClr val="555555"/>
                </a:solidFill>
              </a:rPr>
              <a:t>不可能有无限小</a:t>
            </a:r>
            <a:r>
              <a:rPr lang="zh-CN" altLang="en-US" sz="2400" b="1" dirty="0">
                <a:solidFill>
                  <a:srgbClr val="555555"/>
                </a:solidFill>
              </a:rPr>
              <a:t>。</a:t>
            </a:r>
            <a:endParaRPr sz="2400" b="1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1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1" dirty="0">
              <a:solidFill>
                <a:srgbClr val="555555"/>
              </a:solidFill>
            </a:endParaRPr>
          </a:p>
        </p:txBody>
      </p:sp>
      <p:pic>
        <p:nvPicPr>
          <p:cNvPr id="285" name="Google Shape;285;gb95d4984b2_0_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95d4984b2_0_161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07" name="Google Shape;307;gb95d4984b2_0_161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rgbClr val="555555"/>
                </a:solidFill>
              </a:rPr>
              <a:t>正行</a:t>
            </a:r>
            <a:endParaRPr sz="49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8" name="Google Shape;308;gb95d4984b2_0_161"/>
          <p:cNvSpPr txBox="1"/>
          <p:nvPr/>
        </p:nvSpPr>
        <p:spPr>
          <a:xfrm>
            <a:off x="538800" y="1407525"/>
            <a:ext cx="11052900" cy="49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zh-CN" sz="2400" b="1" dirty="0">
                <a:solidFill>
                  <a:srgbClr val="555555"/>
                </a:solidFill>
              </a:rPr>
              <a:t>（</a:t>
            </a:r>
            <a:r>
              <a:rPr lang="zh-CN" altLang="en-US" sz="2400" b="1" dirty="0">
                <a:solidFill>
                  <a:srgbClr val="555555"/>
                </a:solidFill>
              </a:rPr>
              <a:t>二</a:t>
            </a:r>
            <a:r>
              <a:rPr lang="zh-CN" altLang="zh-CN" sz="2400" b="1" dirty="0">
                <a:solidFill>
                  <a:srgbClr val="555555"/>
                </a:solidFill>
              </a:rPr>
              <a:t>）</a:t>
            </a:r>
            <a:r>
              <a:rPr lang="zh-CN" altLang="en-US" sz="2400" b="1" dirty="0">
                <a:solidFill>
                  <a:srgbClr val="555555"/>
                </a:solidFill>
              </a:rPr>
              <a:t>修持</a:t>
            </a:r>
            <a:r>
              <a:rPr lang="zh-CN" altLang="zh-CN" sz="2400" b="1" dirty="0">
                <a:solidFill>
                  <a:srgbClr val="555555"/>
                </a:solidFill>
              </a:rPr>
              <a:t> </a:t>
            </a:r>
            <a:r>
              <a:rPr lang="zh-CN" altLang="en-US" sz="2400" b="1" dirty="0">
                <a:solidFill>
                  <a:srgbClr val="555555"/>
                </a:solidFill>
              </a:rPr>
              <a:t>  </a:t>
            </a:r>
            <a:r>
              <a:rPr lang="zh-CN" altLang="zh-CN" sz="2400" b="1" dirty="0">
                <a:solidFill>
                  <a:srgbClr val="555555"/>
                </a:solidFill>
              </a:rPr>
              <a:t>1．</a:t>
            </a:r>
            <a:r>
              <a:rPr lang="zh-CN" altLang="en-US" sz="2400" b="1" dirty="0">
                <a:solidFill>
                  <a:srgbClr val="555555"/>
                </a:solidFill>
              </a:rPr>
              <a:t>具体修法</a:t>
            </a:r>
            <a:r>
              <a:rPr lang="zh-CN" altLang="zh-CN" sz="2400" b="1" dirty="0">
                <a:solidFill>
                  <a:srgbClr val="555555"/>
                </a:solidFill>
              </a:rPr>
              <a:t>：</a:t>
            </a:r>
            <a:r>
              <a:rPr lang="zh-CN" altLang="en-US" sz="2400" b="1" dirty="0">
                <a:solidFill>
                  <a:srgbClr val="555555"/>
                </a:solidFill>
              </a:rPr>
              <a:t> </a:t>
            </a:r>
            <a:r>
              <a:rPr lang="zh-CN" sz="2400" b="1" dirty="0">
                <a:solidFill>
                  <a:srgbClr val="555555"/>
                </a:solidFill>
              </a:rPr>
              <a:t>自心原状自然住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sz="2400" b="1" dirty="0">
                <a:solidFill>
                  <a:srgbClr val="555555"/>
                </a:solidFill>
              </a:rPr>
              <a:t>当我们能深深的体会到，原来我是不存在的，就不要去想其他的东西，然后在这个状态当中静下来。</a:t>
            </a:r>
            <a:endParaRPr sz="2400" b="1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静下来，就是什么也不想，眼睛也不动，意识也不活动。一切都是像虚空一样的东西</a:t>
            </a:r>
            <a:r>
              <a:rPr lang="zh-CN" altLang="en-US" sz="2400" b="1" dirty="0">
                <a:solidFill>
                  <a:srgbClr val="555555"/>
                </a:solidFill>
              </a:rPr>
              <a:t>，</a:t>
            </a:r>
            <a:r>
              <a:rPr lang="zh-CN" sz="2400" b="1" dirty="0">
                <a:solidFill>
                  <a:srgbClr val="555555"/>
                </a:solidFill>
              </a:rPr>
              <a:t>如果那个时候对空性有比较好的体会的话，这就可以说是一个初步地对空性的一个体会。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en-US" sz="2400" b="1" dirty="0">
                <a:solidFill>
                  <a:srgbClr val="980000"/>
                </a:solidFill>
              </a:rPr>
              <a:t>证悟空性的智慧和心平静，这两个结合的话，那是最理想的修法</a:t>
            </a:r>
            <a:r>
              <a:rPr lang="zh-CN" altLang="en-US" sz="2400" b="1" dirty="0">
                <a:solidFill>
                  <a:srgbClr val="555555"/>
                </a:solidFill>
              </a:rPr>
              <a:t>。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en-US" sz="2400" b="1" dirty="0">
                <a:solidFill>
                  <a:srgbClr val="555555"/>
                </a:solidFill>
              </a:rPr>
              <a:t>证悟空性的境界能持续很久，就是止观双运，寂止与胜观双运，这是非常好的境界。其中最关键的不是寂止，而是胜观</a:t>
            </a:r>
            <a:r>
              <a:rPr lang="en-US" altLang="zh-CN" sz="2400" b="1" dirty="0">
                <a:solidFill>
                  <a:srgbClr val="555555"/>
                </a:solidFill>
              </a:rPr>
              <a:t>— </a:t>
            </a:r>
            <a:r>
              <a:rPr lang="zh-CN" altLang="en-US" sz="2400" b="1" dirty="0">
                <a:solidFill>
                  <a:srgbClr val="555555"/>
                </a:solidFill>
              </a:rPr>
              <a:t>证悟空性。 </a:t>
            </a: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endParaRPr lang="zh-CN" altLang="en-US" sz="2400" b="1" dirty="0"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1" dirty="0">
              <a:solidFill>
                <a:srgbClr val="555555"/>
              </a:solidFill>
            </a:endParaRPr>
          </a:p>
        </p:txBody>
      </p:sp>
      <p:pic>
        <p:nvPicPr>
          <p:cNvPr id="309" name="Google Shape;309;gb95d4984b2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95d4984b2_0_168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15" name="Google Shape;315;gb95d4984b2_0_168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rgbClr val="555555"/>
                </a:solidFill>
              </a:rPr>
              <a:t>正行</a:t>
            </a:r>
            <a:endParaRPr sz="49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6" name="Google Shape;316;gb95d4984b2_0_168"/>
          <p:cNvSpPr txBox="1"/>
          <p:nvPr/>
        </p:nvSpPr>
        <p:spPr>
          <a:xfrm>
            <a:off x="538800" y="1407525"/>
            <a:ext cx="11052900" cy="49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zh-CN" sz="2400" b="1" dirty="0">
                <a:solidFill>
                  <a:srgbClr val="555555"/>
                </a:solidFill>
              </a:rPr>
              <a:t>（</a:t>
            </a:r>
            <a:r>
              <a:rPr lang="zh-CN" altLang="en-US" sz="2400" b="1" dirty="0">
                <a:solidFill>
                  <a:srgbClr val="555555"/>
                </a:solidFill>
              </a:rPr>
              <a:t>二</a:t>
            </a:r>
            <a:r>
              <a:rPr lang="zh-CN" altLang="zh-CN" sz="2400" b="1" dirty="0">
                <a:solidFill>
                  <a:srgbClr val="555555"/>
                </a:solidFill>
              </a:rPr>
              <a:t>）</a:t>
            </a:r>
            <a:r>
              <a:rPr lang="zh-CN" altLang="en-US" sz="2400" b="1" dirty="0">
                <a:solidFill>
                  <a:srgbClr val="555555"/>
                </a:solidFill>
              </a:rPr>
              <a:t>修持</a:t>
            </a:r>
            <a:r>
              <a:rPr lang="zh-CN" altLang="zh-CN" sz="2400" b="1" dirty="0">
                <a:solidFill>
                  <a:srgbClr val="555555"/>
                </a:solidFill>
              </a:rPr>
              <a:t> </a:t>
            </a:r>
            <a:r>
              <a:rPr lang="zh-CN" altLang="en-US" sz="2400" b="1" dirty="0">
                <a:solidFill>
                  <a:srgbClr val="555555"/>
                </a:solidFill>
              </a:rPr>
              <a:t>  </a:t>
            </a:r>
            <a:r>
              <a:rPr lang="en-US" altLang="zh-CN" sz="2400" b="1" dirty="0">
                <a:solidFill>
                  <a:srgbClr val="555555"/>
                </a:solidFill>
              </a:rPr>
              <a:t>2</a:t>
            </a:r>
            <a:r>
              <a:rPr lang="zh-CN" altLang="zh-CN" sz="2400" b="1" dirty="0">
                <a:solidFill>
                  <a:srgbClr val="555555"/>
                </a:solidFill>
              </a:rPr>
              <a:t>．</a:t>
            </a:r>
            <a:r>
              <a:rPr lang="zh-CN" altLang="en-US" sz="2400" b="1" dirty="0">
                <a:solidFill>
                  <a:srgbClr val="555555"/>
                </a:solidFill>
              </a:rPr>
              <a:t>结果</a:t>
            </a:r>
            <a:r>
              <a:rPr lang="zh-CN" altLang="zh-CN" sz="2400" b="1" dirty="0">
                <a:solidFill>
                  <a:srgbClr val="555555"/>
                </a:solidFill>
              </a:rPr>
              <a:t>：</a:t>
            </a:r>
            <a:r>
              <a:rPr lang="zh-CN" altLang="en-US" sz="2400" b="1" dirty="0">
                <a:solidFill>
                  <a:srgbClr val="555555"/>
                </a:solidFill>
              </a:rPr>
              <a:t>  </a:t>
            </a:r>
            <a:r>
              <a:rPr lang="zh-CN" sz="2400" b="1" dirty="0">
                <a:solidFill>
                  <a:srgbClr val="555555"/>
                </a:solidFill>
              </a:rPr>
              <a:t>若修</a:t>
            </a:r>
            <a:r>
              <a:rPr lang="zh-CN" sz="2400" b="1" dirty="0">
                <a:solidFill>
                  <a:srgbClr val="C00000"/>
                </a:solidFill>
              </a:rPr>
              <a:t>稳固</a:t>
            </a:r>
            <a:r>
              <a:rPr lang="zh-CN" sz="2400" b="1" dirty="0">
                <a:solidFill>
                  <a:srgbClr val="555555"/>
                </a:solidFill>
              </a:rPr>
              <a:t>见心性。</a:t>
            </a:r>
            <a:endParaRPr sz="2400" b="1" dirty="0">
              <a:solidFill>
                <a:srgbClr val="555555"/>
              </a:solidFill>
            </a:endParaRPr>
          </a:p>
          <a:p>
            <a:endParaRPr lang="en-US" altLang="zh-CN" sz="2400" b="1" dirty="0">
              <a:solidFill>
                <a:srgbClr val="555555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555555"/>
                </a:solidFill>
              </a:rPr>
              <a:t>在有点出离心和菩提心的基础上，下一点功夫，初步了解空性并不难。但要让它发展、成长，就要观待自己的见解与精进 程度了。 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555555"/>
                </a:solidFill>
              </a:rPr>
              <a:t>证悟离成佛还很远很远。只是在初步证悟以后，一般的烦恼可以自己解决，但这个智慧 的能力毕竟很差，当遇到强力干涉、骚扰的时候，我们就无法自制了。证悟空性的智慧是需要培养、成长的，等它慢慢增强之后，一切问题才可以迎刃而解。 </a:t>
            </a:r>
          </a:p>
          <a:p>
            <a:endParaRPr lang="zh-CN" altLang="en-US" sz="2400" dirty="0"/>
          </a:p>
        </p:txBody>
      </p:sp>
      <p:pic>
        <p:nvPicPr>
          <p:cNvPr id="317" name="Google Shape;317;gb95d4984b2_0_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95d4984b2_0_176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23" name="Google Shape;323;gb95d4984b2_0_176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rgbClr val="555555"/>
                </a:solidFill>
              </a:rPr>
              <a:t>正行</a:t>
            </a:r>
            <a:endParaRPr sz="49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4" name="Google Shape;324;gb95d4984b2_0_176"/>
          <p:cNvSpPr txBox="1"/>
          <p:nvPr/>
        </p:nvSpPr>
        <p:spPr>
          <a:xfrm>
            <a:off x="538800" y="1407525"/>
            <a:ext cx="11052900" cy="49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zh-CN" sz="2400" b="1" dirty="0">
                <a:solidFill>
                  <a:srgbClr val="555555"/>
                </a:solidFill>
              </a:rPr>
              <a:t>（</a:t>
            </a:r>
            <a:r>
              <a:rPr lang="zh-CN" altLang="en-US" sz="2400" b="1" dirty="0">
                <a:solidFill>
                  <a:srgbClr val="555555"/>
                </a:solidFill>
              </a:rPr>
              <a:t>二</a:t>
            </a:r>
            <a:r>
              <a:rPr lang="zh-CN" altLang="zh-CN" sz="2400" b="1" dirty="0">
                <a:solidFill>
                  <a:srgbClr val="555555"/>
                </a:solidFill>
              </a:rPr>
              <a:t>）</a:t>
            </a:r>
            <a:r>
              <a:rPr lang="zh-CN" altLang="en-US" sz="2400" b="1" dirty="0">
                <a:solidFill>
                  <a:srgbClr val="555555"/>
                </a:solidFill>
              </a:rPr>
              <a:t>行为。</a:t>
            </a:r>
            <a:r>
              <a:rPr lang="zh-CN" sz="2400" b="1" dirty="0">
                <a:solidFill>
                  <a:srgbClr val="555555"/>
                </a:solidFill>
              </a:rPr>
              <a:t>于师强信得加持， 积资净障生悟心，故当精勤而修持。</a:t>
            </a:r>
            <a:endParaRPr lang="en-US" altLang="zh-CN" sz="2300" b="1" dirty="0">
              <a:solidFill>
                <a:srgbClr val="555555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en-US" sz="2400" b="1" dirty="0">
                <a:solidFill>
                  <a:srgbClr val="980000"/>
                </a:solidFill>
              </a:rPr>
              <a:t>我们需要加强对上师的信心，经常修上师瑜伽，一定要得到上师的加持，同时要积累资粮，还有忏悔罪过。这样的话，一定会证悟，或者证悟后越来越好的。</a:t>
            </a: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altLang="zh-CN" sz="2400" b="1" dirty="0">
                <a:solidFill>
                  <a:srgbClr val="0432FF"/>
                </a:solidFill>
              </a:rPr>
              <a:t>【</a:t>
            </a:r>
            <a:r>
              <a:rPr lang="zh-CN" altLang="en-US" sz="2400" b="1" dirty="0">
                <a:solidFill>
                  <a:srgbClr val="0432FF"/>
                </a:solidFill>
              </a:rPr>
              <a:t>当知胜义俱生智，唯依积资净障力，乃与具证师加持，依止他法诚愚痴</a:t>
            </a:r>
            <a:r>
              <a:rPr lang="en-US" altLang="zh-CN" sz="2400" b="1" dirty="0">
                <a:solidFill>
                  <a:srgbClr val="0432FF"/>
                </a:solidFill>
              </a:rPr>
              <a:t>】</a:t>
            </a: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endParaRPr lang="en-US" altLang="zh-CN" sz="2400" b="1" dirty="0">
              <a:solidFill>
                <a:srgbClr val="555555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en-US" sz="2400" b="1" dirty="0">
                <a:solidFill>
                  <a:srgbClr val="555555"/>
                </a:solidFill>
              </a:rPr>
              <a:t>今天讲的这个是真正的修行人才可以看，不适合在外面流通。</a:t>
            </a: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endParaRPr lang="zh-CN" altLang="en-US" sz="2400" b="1" dirty="0">
              <a:solidFill>
                <a:srgbClr val="0432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1" dirty="0">
              <a:solidFill>
                <a:srgbClr val="980000"/>
              </a:solidFill>
            </a:endParaRPr>
          </a:p>
        </p:txBody>
      </p:sp>
      <p:pic>
        <p:nvPicPr>
          <p:cNvPr id="325" name="Google Shape;325;gb95d4984b2_0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a9df0e38c_0_42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9" name="Google Shape;339;gaa9df0e38c_0_42"/>
          <p:cNvSpPr txBox="1"/>
          <p:nvPr/>
        </p:nvSpPr>
        <p:spPr>
          <a:xfrm>
            <a:off x="3788100" y="277900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zh-CN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0" name="Google Shape;340;gaa9df0e38c_0_42"/>
          <p:cNvSpPr txBox="1"/>
          <p:nvPr/>
        </p:nvSpPr>
        <p:spPr>
          <a:xfrm>
            <a:off x="815350" y="1858325"/>
            <a:ext cx="10744500" cy="4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CN" altLang="en-US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通过</a:t>
            </a:r>
            <a:r>
              <a:rPr lang="zh-CN" altLang="en-US" sz="2400" b="1" dirty="0">
                <a:solidFill>
                  <a:srgbClr val="333333"/>
                </a:solidFill>
              </a:rPr>
              <a:t>课程学习了解，心的状态和心的本性</a:t>
            </a:r>
            <a:r>
              <a:rPr lang="zh-CN" sz="2400" b="1" dirty="0">
                <a:solidFill>
                  <a:srgbClr val="333333"/>
                </a:solidFill>
              </a:rPr>
              <a:t>是什么</a:t>
            </a:r>
            <a:r>
              <a:rPr lang="zh-CN" altLang="en-US" sz="2400" b="1" dirty="0">
                <a:solidFill>
                  <a:srgbClr val="333333"/>
                </a:solidFill>
              </a:rPr>
              <a:t>样子</a:t>
            </a:r>
            <a:r>
              <a:rPr 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sz="22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CN" altLang="en-US" sz="2400" b="1" dirty="0">
                <a:solidFill>
                  <a:srgbClr val="333333"/>
                </a:solidFill>
              </a:rPr>
              <a:t>修持时是否心静下来就足够了？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CN" altLang="en-US" sz="2400" b="1" dirty="0">
                <a:solidFill>
                  <a:srgbClr val="333333"/>
                </a:solidFill>
              </a:rPr>
              <a:t>证悟心的本性的途径？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400" b="1" dirty="0">
                <a:solidFill>
                  <a:srgbClr val="333333"/>
                </a:solidFill>
              </a:rPr>
              <a:t> </a:t>
            </a:r>
            <a:endParaRPr sz="2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aa9df0e38c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a9df0e38c_0_42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9" name="Google Shape;339;gaa9df0e38c_0_42"/>
          <p:cNvSpPr txBox="1"/>
          <p:nvPr/>
        </p:nvSpPr>
        <p:spPr>
          <a:xfrm>
            <a:off x="3788100" y="277900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zh-CN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0" name="Google Shape;340;gaa9df0e38c_0_42"/>
          <p:cNvSpPr txBox="1"/>
          <p:nvPr/>
        </p:nvSpPr>
        <p:spPr>
          <a:xfrm>
            <a:off x="815350" y="1858325"/>
            <a:ext cx="10744500" cy="4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CN" altLang="en-US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通过</a:t>
            </a:r>
            <a:r>
              <a:rPr lang="zh-CN" altLang="en-US" sz="2400" b="1" dirty="0">
                <a:solidFill>
                  <a:srgbClr val="333333"/>
                </a:solidFill>
              </a:rPr>
              <a:t>课程学习了解，心的状态和心的本性</a:t>
            </a:r>
            <a:r>
              <a:rPr lang="zh-CN" sz="2400" b="1" dirty="0">
                <a:solidFill>
                  <a:srgbClr val="333333"/>
                </a:solidFill>
              </a:rPr>
              <a:t>是什么</a:t>
            </a:r>
            <a:r>
              <a:rPr lang="zh-CN" altLang="en-US" sz="2400" b="1" dirty="0">
                <a:solidFill>
                  <a:srgbClr val="333333"/>
                </a:solidFill>
              </a:rPr>
              <a:t>样子</a:t>
            </a:r>
            <a:r>
              <a:rPr 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sz="22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CN" altLang="en-US" sz="2400" b="1" dirty="0">
                <a:solidFill>
                  <a:srgbClr val="333333"/>
                </a:solidFill>
              </a:rPr>
              <a:t>修持时是否心静下来就足够了？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CN" altLang="en-US" sz="2400" b="1" dirty="0">
                <a:solidFill>
                  <a:srgbClr val="333333"/>
                </a:solidFill>
              </a:rPr>
              <a:t>证悟心性的途径？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400" b="1" dirty="0">
                <a:solidFill>
                  <a:srgbClr val="333333"/>
                </a:solidFill>
              </a:rPr>
              <a:t> </a:t>
            </a:r>
            <a:endParaRPr sz="2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aa9df0e38c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77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5d4984b2_0_4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63" name="Google Shape;163;gb95d4984b2_0_4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rgbClr val="555555"/>
                </a:solidFill>
              </a:rPr>
              <a:t>对初学者的教诲</a:t>
            </a:r>
            <a:endParaRPr sz="49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gb95d4984b2_0_4"/>
          <p:cNvSpPr txBox="1"/>
          <p:nvPr/>
        </p:nvSpPr>
        <p:spPr>
          <a:xfrm>
            <a:off x="862050" y="1708725"/>
            <a:ext cx="10467900" cy="45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麦彭仁波切《对初学者的教诲》，是一个非常实际的修法。它属于显宗修法，不需要密宗灌顶等要求，任何人只要有信心，都可以修。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400" b="1" dirty="0">
                <a:solidFill>
                  <a:srgbClr val="980000"/>
                </a:solidFill>
              </a:rPr>
              <a:t>初学者和非初学者的界限是：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400" b="1" dirty="0">
                <a:solidFill>
                  <a:srgbClr val="980000"/>
                </a:solidFill>
              </a:rPr>
              <a:t>一瓶剧毒，修行人喝下去了后，只是通过个人的修证的力量，对他一点影响也没有的时候，这个就叫做非初学者。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400" b="1" dirty="0">
                <a:solidFill>
                  <a:srgbClr val="555555"/>
                </a:solidFill>
              </a:rPr>
              <a:t> </a:t>
            </a:r>
            <a:endParaRPr sz="2400" b="1" dirty="0">
              <a:solidFill>
                <a:srgbClr val="555555"/>
              </a:solidFill>
            </a:endParaRPr>
          </a:p>
        </p:txBody>
      </p:sp>
      <p:pic>
        <p:nvPicPr>
          <p:cNvPr id="165" name="Google Shape;165;gb95d4984b2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63b094cc8_0_0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54" name="Google Shape;154;gb63b094cc8_0_0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对初学者的教诲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gb63b094cc8_0_0"/>
          <p:cNvSpPr txBox="1"/>
          <p:nvPr/>
        </p:nvSpPr>
        <p:spPr>
          <a:xfrm>
            <a:off x="706975" y="1561125"/>
            <a:ext cx="113043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呜呼！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轮回诸事无实义，无常浮动如电戏， 何时死亡无定日，必死缩短长计议。 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修持上师之教言，静处抉择心本性。 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心如闪电似风云，思维一切众念染， 详加观察无基根，有如阳焰本性空， 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空而现乎现而空，自心原状自然住， 若修稳固见心性。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于师强信得加持， 积资净障生悟心，故当精勤而修持。 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000" b="1" dirty="0">
                <a:solidFill>
                  <a:srgbClr val="333333"/>
                </a:solidFill>
              </a:rPr>
              <a:t>应个别初学者“需修行教诲”之请求， 麦彭巴撰此学处。</a:t>
            </a:r>
            <a:endParaRPr sz="20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000" b="1" dirty="0">
                <a:solidFill>
                  <a:srgbClr val="333333"/>
                </a:solidFill>
              </a:rPr>
              <a:t>愿吉祥！善哉！善哉！</a:t>
            </a:r>
            <a:endParaRPr sz="2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b63b094cc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b63b094cc8_0_0"/>
          <p:cNvSpPr txBox="1"/>
          <p:nvPr/>
        </p:nvSpPr>
        <p:spPr>
          <a:xfrm>
            <a:off x="4178400" y="1407525"/>
            <a:ext cx="346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Rockwell"/>
                <a:ea typeface="Rockwell"/>
                <a:cs typeface="Rockwell"/>
                <a:sym typeface="Rockwell"/>
              </a:rPr>
              <a:t>麦彭仁波切 造 慈诚罗珠 恭译</a:t>
            </a:r>
            <a:endParaRPr sz="1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71F13-557A-F04D-A641-E1FECF55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1461270" cy="5636821"/>
          </a:xfrm>
        </p:spPr>
        <p:txBody>
          <a:bodyPr/>
          <a:lstStyle/>
          <a:p>
            <a:r>
              <a:rPr kumimoji="1" lang="zh-CN" altLang="en-US" dirty="0"/>
              <a:t>科判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DBD973-F4A1-B142-9910-E12F6D62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09" y="257328"/>
            <a:ext cx="7883088" cy="64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8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95d4984b2_0_30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87" name="Google Shape;187;gb95d4984b2_0_30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rgbClr val="555555"/>
                </a:solidFill>
              </a:rPr>
              <a:t>前行</a:t>
            </a:r>
            <a:endParaRPr sz="49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8" name="Google Shape;188;gb95d4984b2_0_30"/>
          <p:cNvSpPr txBox="1"/>
          <p:nvPr/>
        </p:nvSpPr>
        <p:spPr>
          <a:xfrm>
            <a:off x="492600" y="1407525"/>
            <a:ext cx="11206800" cy="49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（一）轮回无义 </a:t>
            </a:r>
            <a:endParaRPr sz="2400" b="1" dirty="0">
              <a:solidFill>
                <a:srgbClr val="555555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呜呼！ </a:t>
            </a:r>
            <a:r>
              <a:rPr lang="zh-CN" sz="2400" b="1" dirty="0">
                <a:solidFill>
                  <a:srgbClr val="C00000"/>
                </a:solidFill>
              </a:rPr>
              <a:t>轮回诸事</a:t>
            </a:r>
            <a:r>
              <a:rPr lang="zh-CN" sz="2400" b="1" dirty="0">
                <a:solidFill>
                  <a:srgbClr val="555555"/>
                </a:solidFill>
              </a:rPr>
              <a:t>无实义，无常浮动如电戏， </a:t>
            </a:r>
            <a:endParaRPr sz="2400" b="1" dirty="0">
              <a:solidFill>
                <a:srgbClr val="555555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400" b="1" dirty="0">
                <a:solidFill>
                  <a:srgbClr val="555555"/>
                </a:solidFill>
              </a:rPr>
              <a:t>任何世间的名利等。（</a:t>
            </a:r>
            <a:r>
              <a:rPr lang="zh-CN" altLang="en-US" b="1" dirty="0"/>
              <a:t>财</a:t>
            </a:r>
            <a:r>
              <a:rPr lang="zh-CN" altLang="en-US" dirty="0"/>
              <a:t>色名</a:t>
            </a:r>
            <a:r>
              <a:rPr lang="zh-CN" altLang="en-US" b="1" dirty="0"/>
              <a:t>食睡）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400" b="1" dirty="0">
                <a:solidFill>
                  <a:srgbClr val="555555"/>
                </a:solidFill>
              </a:rPr>
              <a:t>1</a:t>
            </a:r>
            <a:r>
              <a:rPr lang="zh-CN" altLang="en-US" sz="2400" b="1" dirty="0">
                <a:solidFill>
                  <a:srgbClr val="555555"/>
                </a:solidFill>
              </a:rPr>
              <a:t>、从严格的角度来说，任何一个世间的名利等，我们世俗人用了一生的整个生命和时间去奋斗的东西，都没有任何的意义。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400" b="1" dirty="0">
                <a:solidFill>
                  <a:srgbClr val="555555"/>
                </a:solidFill>
              </a:rPr>
              <a:t>世人所谓的崇高理想也不过是功名利禄。如闪电无常，如戏剧无实义。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400" b="1" dirty="0">
                <a:solidFill>
                  <a:srgbClr val="555555"/>
                </a:solidFill>
              </a:rPr>
              <a:t>2</a:t>
            </a:r>
            <a:r>
              <a:rPr lang="zh-CN" altLang="en-US" sz="2400" b="1" dirty="0">
                <a:solidFill>
                  <a:srgbClr val="555555"/>
                </a:solidFill>
              </a:rPr>
              <a:t>、佛法的观点</a:t>
            </a:r>
            <a:r>
              <a:rPr lang="en-US" altLang="zh-CN" sz="2400" b="1" dirty="0">
                <a:solidFill>
                  <a:srgbClr val="555555"/>
                </a:solidFill>
              </a:rPr>
              <a:t>【</a:t>
            </a:r>
            <a:r>
              <a:rPr lang="zh-CN" altLang="en-US" sz="2400" b="1" dirty="0">
                <a:solidFill>
                  <a:srgbClr val="0432FF"/>
                </a:solidFill>
              </a:rPr>
              <a:t>何者有实义</a:t>
            </a:r>
            <a:r>
              <a:rPr lang="en-US" altLang="zh-CN" sz="2400" b="1" dirty="0">
                <a:solidFill>
                  <a:srgbClr val="555555"/>
                </a:solidFill>
              </a:rPr>
              <a:t>】</a:t>
            </a:r>
            <a:r>
              <a:rPr lang="zh-CN" altLang="en-US" sz="2400" b="1" dirty="0">
                <a:solidFill>
                  <a:srgbClr val="555555"/>
                </a:solidFill>
              </a:rPr>
              <a:t>                 </a:t>
            </a:r>
            <a:r>
              <a:rPr lang="en-US" altLang="zh-CN" sz="2400" b="1" dirty="0">
                <a:solidFill>
                  <a:srgbClr val="555555"/>
                </a:solidFill>
              </a:rPr>
              <a:t>3</a:t>
            </a:r>
            <a:r>
              <a:rPr lang="zh-CN" altLang="en-US" sz="2400" b="1" dirty="0">
                <a:solidFill>
                  <a:srgbClr val="555555"/>
                </a:solidFill>
              </a:rPr>
              <a:t>、外界物质只能作为生存的条件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400" b="1" dirty="0">
                <a:solidFill>
                  <a:srgbClr val="555555"/>
                </a:solidFill>
              </a:rPr>
              <a:t>死后会腐烂的庸俗身体</a:t>
            </a:r>
            <a:r>
              <a:rPr lang="en-US" altLang="zh-CN" sz="2400" b="1" dirty="0">
                <a:solidFill>
                  <a:srgbClr val="555555"/>
                </a:solidFill>
              </a:rPr>
              <a:t>----</a:t>
            </a:r>
            <a:r>
              <a:rPr lang="zh-CN" altLang="en-US" sz="2400" b="1" dirty="0">
                <a:solidFill>
                  <a:srgbClr val="555555"/>
                </a:solidFill>
              </a:rPr>
              <a:t>金刚身                    而非生存的目标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400" b="1" dirty="0">
                <a:solidFill>
                  <a:srgbClr val="555555"/>
                </a:solidFill>
              </a:rPr>
              <a:t>非常不自在的精神</a:t>
            </a:r>
            <a:r>
              <a:rPr lang="en-US" altLang="zh-CN" sz="2400" b="1" dirty="0">
                <a:solidFill>
                  <a:srgbClr val="555555"/>
                </a:solidFill>
              </a:rPr>
              <a:t>---</a:t>
            </a:r>
            <a:r>
              <a:rPr lang="zh-CN" altLang="en-US" sz="2400" b="1" dirty="0">
                <a:solidFill>
                  <a:srgbClr val="555555"/>
                </a:solidFill>
              </a:rPr>
              <a:t>佛陀的智慧</a:t>
            </a:r>
            <a:endParaRPr sz="2400" b="1" dirty="0">
              <a:solidFill>
                <a:srgbClr val="555555"/>
              </a:solidFill>
            </a:endParaRPr>
          </a:p>
        </p:txBody>
      </p:sp>
      <p:pic>
        <p:nvPicPr>
          <p:cNvPr id="189" name="Google Shape;189;gb95d4984b2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95d4984b2_0_53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03" name="Google Shape;203;gb95d4984b2_0_53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rgbClr val="555555"/>
                </a:solidFill>
              </a:rPr>
              <a:t>前行</a:t>
            </a:r>
            <a:endParaRPr sz="49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4" name="Google Shape;204;gb95d4984b2_0_53"/>
          <p:cNvSpPr txBox="1"/>
          <p:nvPr/>
        </p:nvSpPr>
        <p:spPr>
          <a:xfrm>
            <a:off x="492600" y="1407525"/>
            <a:ext cx="11206800" cy="49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（二）寿命无常 ：何时</a:t>
            </a:r>
            <a:r>
              <a:rPr lang="zh-CN" sz="2400" b="1" dirty="0">
                <a:solidFill>
                  <a:srgbClr val="C00000"/>
                </a:solidFill>
              </a:rPr>
              <a:t>死亡无定</a:t>
            </a:r>
            <a:r>
              <a:rPr lang="zh-CN" sz="2400" b="1" dirty="0">
                <a:solidFill>
                  <a:srgbClr val="555555"/>
                </a:solidFill>
              </a:rPr>
              <a:t>日，必死缩短</a:t>
            </a:r>
            <a:r>
              <a:rPr lang="zh-CN" sz="2400" b="1" dirty="0">
                <a:solidFill>
                  <a:srgbClr val="C00000"/>
                </a:solidFill>
              </a:rPr>
              <a:t>长计议</a:t>
            </a:r>
            <a:r>
              <a:rPr lang="zh-CN" sz="2400" b="1" dirty="0">
                <a:solidFill>
                  <a:srgbClr val="555555"/>
                </a:solidFill>
              </a:rPr>
              <a:t>。</a:t>
            </a:r>
            <a:endParaRPr sz="2400" b="1" dirty="0">
              <a:solidFill>
                <a:srgbClr val="555555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400" b="1" dirty="0">
                <a:solidFill>
                  <a:srgbClr val="555555"/>
                </a:solidFill>
              </a:rPr>
              <a:t>【</a:t>
            </a:r>
            <a:r>
              <a:rPr lang="zh-CN" altLang="en-US" sz="2400" b="1" dirty="0">
                <a:solidFill>
                  <a:srgbClr val="555555"/>
                </a:solidFill>
              </a:rPr>
              <a:t>认识死亡</a:t>
            </a:r>
            <a:r>
              <a:rPr lang="en-US" altLang="zh-CN" sz="2400" b="1" dirty="0">
                <a:solidFill>
                  <a:srgbClr val="555555"/>
                </a:solidFill>
              </a:rPr>
              <a:t>】</a:t>
            </a:r>
            <a:r>
              <a:rPr lang="zh-CN" sz="2400" b="1" dirty="0">
                <a:solidFill>
                  <a:srgbClr val="555555"/>
                </a:solidFill>
              </a:rPr>
              <a:t>每个人都要面临死亡，死亡不是一切的终点站。生命有无数的阶段里面，只结束了一段，我们只是走完了一个短短的旅途，还有很多路要走。</a:t>
            </a:r>
            <a:endParaRPr sz="2400" b="1" dirty="0">
              <a:solidFill>
                <a:srgbClr val="555555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400" b="1" dirty="0">
                <a:solidFill>
                  <a:srgbClr val="555555"/>
                </a:solidFill>
              </a:rPr>
              <a:t>虽然每个人，每个团体都需要制定这一世的长远发展计划，但这些计划不但对我们没有真正的利益，而且还有可能是欺骗自己的一个游戏。欺骗的结果，就是剥夺了我们自己毕生的自由和时间。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400" b="1" dirty="0">
                <a:solidFill>
                  <a:srgbClr val="555555"/>
                </a:solidFill>
              </a:rPr>
              <a:t>麦彭仁波切说，在这样一个有限的生命当中，我们不要有无限的计划，我们要根据自己的时间，来做适当的事情。</a:t>
            </a:r>
            <a:r>
              <a:rPr lang="zh-CN" altLang="en-US" sz="2400" b="1" dirty="0">
                <a:solidFill>
                  <a:srgbClr val="980000"/>
                </a:solidFill>
              </a:rPr>
              <a:t>从现在起要走一条路，找一个从这个轮回当中走出去的安全的出口。</a:t>
            </a:r>
          </a:p>
        </p:txBody>
      </p:sp>
      <p:pic>
        <p:nvPicPr>
          <p:cNvPr id="205" name="Google Shape;205;gb95d4984b2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95d4984b2_0_68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27" name="Google Shape;227;gb95d4984b2_0_68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rgbClr val="555555"/>
                </a:solidFill>
              </a:rPr>
              <a:t>正行</a:t>
            </a:r>
            <a:endParaRPr sz="49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gb95d4984b2_0_68"/>
          <p:cNvSpPr txBox="1"/>
          <p:nvPr/>
        </p:nvSpPr>
        <p:spPr>
          <a:xfrm>
            <a:off x="492600" y="1407525"/>
            <a:ext cx="11206800" cy="49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（一）见解 ：1．寻找见解的最佳方法：修持上师之教言，静处抉择</a:t>
            </a:r>
            <a:r>
              <a:rPr lang="zh-CN" sz="2400" b="1" dirty="0">
                <a:solidFill>
                  <a:srgbClr val="C00000"/>
                </a:solidFill>
              </a:rPr>
              <a:t>心本性</a:t>
            </a:r>
            <a:r>
              <a:rPr lang="zh-CN" sz="2400" b="1" dirty="0">
                <a:solidFill>
                  <a:srgbClr val="555555"/>
                </a:solidFill>
              </a:rPr>
              <a:t>。</a:t>
            </a:r>
            <a:endParaRPr sz="2400" b="1" dirty="0">
              <a:solidFill>
                <a:srgbClr val="555555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400" b="1" dirty="0">
                <a:solidFill>
                  <a:srgbClr val="555555"/>
                </a:solidFill>
              </a:rPr>
              <a:t>要踏上这条路，</a:t>
            </a:r>
            <a:r>
              <a:rPr lang="zh-CN" sz="2400" b="1" dirty="0">
                <a:solidFill>
                  <a:srgbClr val="555555"/>
                </a:solidFill>
              </a:rPr>
              <a:t>先去听上师的教言，然后去思维，思维掌握好了以后，就要到静处去</a:t>
            </a:r>
            <a:r>
              <a:rPr lang="zh-CN" altLang="en-US" sz="2400" b="1" dirty="0">
                <a:solidFill>
                  <a:srgbClr val="555555"/>
                </a:solidFill>
              </a:rPr>
              <a:t>观修</a:t>
            </a:r>
            <a:r>
              <a:rPr lang="zh-CN" sz="2400" b="1" dirty="0">
                <a:solidFill>
                  <a:srgbClr val="555555"/>
                </a:solidFill>
              </a:rPr>
              <a:t>掌握心的状态。</a:t>
            </a:r>
            <a:r>
              <a:rPr lang="en-US" altLang="zh-CN" sz="2400" b="1" dirty="0">
                <a:solidFill>
                  <a:srgbClr val="0432FF"/>
                </a:solidFill>
              </a:rPr>
              <a:t>【</a:t>
            </a:r>
            <a:r>
              <a:rPr lang="zh-CN" altLang="en-US" sz="2400" b="1" dirty="0">
                <a:solidFill>
                  <a:srgbClr val="0432FF"/>
                </a:solidFill>
              </a:rPr>
              <a:t>闻思修</a:t>
            </a:r>
            <a:r>
              <a:rPr lang="en-US" altLang="zh-CN" sz="2400" b="1" dirty="0">
                <a:solidFill>
                  <a:srgbClr val="0432FF"/>
                </a:solidFill>
              </a:rPr>
              <a:t>】</a:t>
            </a:r>
            <a:endParaRPr sz="2400" b="1" dirty="0">
              <a:solidFill>
                <a:srgbClr val="0432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555555"/>
                </a:solidFill>
              </a:rPr>
              <a:t>我们的心是万物的创造者。</a:t>
            </a:r>
            <a:r>
              <a:rPr lang="en-US" altLang="zh-CN" sz="2400" b="1" dirty="0">
                <a:solidFill>
                  <a:srgbClr val="555555"/>
                </a:solidFill>
              </a:rPr>
              <a:t>【】</a:t>
            </a:r>
            <a:endParaRPr sz="2400" b="1" dirty="0">
              <a:solidFill>
                <a:srgbClr val="555555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400" b="1" dirty="0">
                <a:solidFill>
                  <a:srgbClr val="555555"/>
                </a:solidFill>
              </a:rPr>
              <a:t>外界山河大地等</a:t>
            </a:r>
            <a:r>
              <a:rPr lang="zh-CN" sz="2400" b="1" dirty="0">
                <a:solidFill>
                  <a:srgbClr val="555555"/>
                </a:solidFill>
              </a:rPr>
              <a:t>万事万物是一种幻觉，</a:t>
            </a:r>
            <a:r>
              <a:rPr lang="zh-CN" altLang="en-US" sz="2400" b="1" dirty="0">
                <a:solidFill>
                  <a:srgbClr val="555555"/>
                </a:solidFill>
              </a:rPr>
              <a:t>是由我们的心创造的。我们只需要追究心的秘密，</a:t>
            </a:r>
            <a:r>
              <a:rPr lang="zh-CN" altLang="en-US" sz="2400" b="1" dirty="0">
                <a:solidFill>
                  <a:srgbClr val="C00000"/>
                </a:solidFill>
              </a:rPr>
              <a:t>心的秘密一旦</a:t>
            </a:r>
            <a:r>
              <a:rPr lang="zh-CN" sz="2400" b="1" dirty="0">
                <a:solidFill>
                  <a:srgbClr val="980000"/>
                </a:solidFill>
              </a:rPr>
              <a:t>掌握好了，一切都解决好了，这个就是大乘佛法的诀窍。</a:t>
            </a:r>
            <a:endParaRPr sz="2400" b="1" dirty="0">
              <a:solidFill>
                <a:srgbClr val="980000"/>
              </a:solidFill>
            </a:endParaRPr>
          </a:p>
        </p:txBody>
      </p:sp>
      <p:pic>
        <p:nvPicPr>
          <p:cNvPr id="229" name="Google Shape;229;gb95d4984b2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95d4984b2_0_86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35" name="Google Shape;235;gb95d4984b2_0_86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rgbClr val="555555"/>
                </a:solidFill>
              </a:rPr>
              <a:t>正行</a:t>
            </a:r>
            <a:endParaRPr sz="49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6" name="Google Shape;236;gb95d4984b2_0_86"/>
          <p:cNvSpPr txBox="1"/>
          <p:nvPr/>
        </p:nvSpPr>
        <p:spPr>
          <a:xfrm>
            <a:off x="538800" y="1407525"/>
            <a:ext cx="11052900" cy="49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sz="2400" b="1" dirty="0">
                <a:solidFill>
                  <a:srgbClr val="555555"/>
                </a:solidFill>
              </a:rPr>
              <a:t>2.何谓见解</a:t>
            </a:r>
            <a:r>
              <a:rPr lang="zh-CN" altLang="en-US" sz="2400" b="1" dirty="0">
                <a:solidFill>
                  <a:srgbClr val="555555"/>
                </a:solidFill>
              </a:rPr>
              <a:t>：</a:t>
            </a:r>
            <a:r>
              <a:rPr lang="en-US" altLang="zh-CN" sz="2400" b="1" dirty="0">
                <a:solidFill>
                  <a:srgbClr val="555555"/>
                </a:solidFill>
              </a:rPr>
              <a:t>【</a:t>
            </a:r>
            <a:r>
              <a:rPr lang="zh-CN" altLang="zh-CN" sz="2400" b="1" dirty="0">
                <a:solidFill>
                  <a:srgbClr val="555555"/>
                </a:solidFill>
              </a:rPr>
              <a:t>心的</a:t>
            </a:r>
            <a:r>
              <a:rPr lang="zh-CN" altLang="en-US" sz="2400" b="1" dirty="0">
                <a:solidFill>
                  <a:srgbClr val="555555"/>
                </a:solidFill>
              </a:rPr>
              <a:t>现象</a:t>
            </a:r>
            <a:r>
              <a:rPr lang="en-US" altLang="zh-CN" sz="2400" b="1" dirty="0">
                <a:solidFill>
                  <a:srgbClr val="555555"/>
                </a:solidFill>
              </a:rPr>
              <a:t>】</a:t>
            </a:r>
            <a:r>
              <a:rPr lang="zh-CN" altLang="en-US" sz="2400" b="1" dirty="0">
                <a:solidFill>
                  <a:srgbClr val="555555"/>
                </a:solidFill>
              </a:rPr>
              <a:t>心如</a:t>
            </a:r>
            <a:r>
              <a:rPr lang="zh-CN" altLang="en-US" sz="2400" b="1" dirty="0">
                <a:solidFill>
                  <a:schemeClr val="bg1"/>
                </a:solidFill>
              </a:rPr>
              <a:t>闪电</a:t>
            </a:r>
            <a:r>
              <a:rPr lang="zh-CN" altLang="en-US" sz="2400" b="1" dirty="0">
                <a:solidFill>
                  <a:srgbClr val="555555"/>
                </a:solidFill>
              </a:rPr>
              <a:t>似</a:t>
            </a:r>
            <a:r>
              <a:rPr lang="zh-CN" altLang="en-US" sz="2400" b="1" dirty="0">
                <a:solidFill>
                  <a:srgbClr val="C00000"/>
                </a:solidFill>
              </a:rPr>
              <a:t>风</a:t>
            </a:r>
            <a:r>
              <a:rPr lang="zh-CN" altLang="en-US" sz="2400" b="1" dirty="0">
                <a:solidFill>
                  <a:srgbClr val="0432FF"/>
                </a:solidFill>
              </a:rPr>
              <a:t>云</a:t>
            </a:r>
            <a:r>
              <a:rPr lang="zh-CN" altLang="en-US" sz="2400" b="1" dirty="0">
                <a:solidFill>
                  <a:srgbClr val="555555"/>
                </a:solidFill>
              </a:rPr>
              <a:t>，思维一切众念染，</a:t>
            </a:r>
            <a:endParaRPr sz="2400" b="1" dirty="0">
              <a:solidFill>
                <a:srgbClr val="555555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zh-CN" altLang="en-US" sz="2400" b="1" dirty="0">
                <a:solidFill>
                  <a:srgbClr val="555555"/>
                </a:solidFill>
              </a:rPr>
              <a:t>       心的现象有如电、如风、如云三个比喻，经常思维一切外境， 各种各样的杂念染污着我们的意识。 </a:t>
            </a:r>
            <a:endParaRPr lang="en-US" altLang="zh-CN" sz="2400" b="1" dirty="0">
              <a:solidFill>
                <a:srgbClr val="555555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altLang="zh-CN" sz="2400" b="1" dirty="0">
                <a:solidFill>
                  <a:srgbClr val="0432FF"/>
                </a:solidFill>
              </a:rPr>
              <a:t>【</a:t>
            </a:r>
            <a:r>
              <a:rPr lang="zh-CN" altLang="en-US" sz="2400" b="1" dirty="0">
                <a:solidFill>
                  <a:srgbClr val="0432FF"/>
                </a:solidFill>
              </a:rPr>
              <a:t>闪电，刹那</a:t>
            </a:r>
            <a:r>
              <a:rPr lang="en-US" altLang="zh-CN" sz="2400" b="1" dirty="0">
                <a:solidFill>
                  <a:srgbClr val="0432FF"/>
                </a:solidFill>
              </a:rPr>
              <a:t>】</a:t>
            </a:r>
            <a:r>
              <a:rPr lang="zh-CN" altLang="en-US" sz="2400" b="1" dirty="0">
                <a:solidFill>
                  <a:srgbClr val="0432FF"/>
                </a:solidFill>
              </a:rPr>
              <a:t> </a:t>
            </a:r>
          </a:p>
          <a:p>
            <a:r>
              <a:rPr lang="zh-CN" altLang="en-US" sz="2400" b="1" dirty="0">
                <a:solidFill>
                  <a:srgbClr val="555555"/>
                </a:solidFill>
              </a:rPr>
              <a:t> 当心里冒出一个我要升官发财的念头以后，如果不去观察，觉得它会持续很久，但如果在感觉到 这个念头的当下，立即回头去看这个念头，既不打击它也不培养它， 那样就会发现，每个念头都像闪电一样，突然间冒出来，转瞬间又 消失无踪，任何念头都是刹那兴亡、自生自灭的。 </a:t>
            </a:r>
          </a:p>
        </p:txBody>
      </p:sp>
      <p:pic>
        <p:nvPicPr>
          <p:cNvPr id="237" name="Google Shape;237;gb95d4984b2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2175</Words>
  <Application>Microsoft Macintosh PowerPoint</Application>
  <PresentationFormat>宽屏</PresentationFormat>
  <Paragraphs>205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对初学者的教诲 复习 法义讨论 </vt:lpstr>
      <vt:lpstr>                              </vt:lpstr>
      <vt:lpstr>                              </vt:lpstr>
      <vt:lpstr>                              </vt:lpstr>
      <vt:lpstr>科判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课前颂 看视频: 对初学者的教诲 串讲 法义讨论  课后回向</dc:title>
  <dc:creator>Joyce Liu</dc:creator>
  <cp:lastModifiedBy>Microsoft Office User</cp:lastModifiedBy>
  <cp:revision>28</cp:revision>
  <dcterms:created xsi:type="dcterms:W3CDTF">2018-07-03T23:14:17Z</dcterms:created>
  <dcterms:modified xsi:type="dcterms:W3CDTF">2021-02-11T04:15:40Z</dcterms:modified>
</cp:coreProperties>
</file>