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83" r:id="rId4"/>
    <p:sldId id="266" r:id="rId5"/>
    <p:sldId id="273" r:id="rId6"/>
    <p:sldId id="281" r:id="rId7"/>
    <p:sldId id="282" r:id="rId8"/>
    <p:sldId id="278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61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2021/9/12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十善</a:t>
            </a:r>
            <a:r>
              <a:rPr lang="en-US" altLang="zh-CN" dirty="0"/>
              <a:t>---</a:t>
            </a:r>
            <a:r>
              <a:rPr lang="zh-CN" altLang="en-US" dirty="0"/>
              <a:t>说具义语</a:t>
            </a:r>
            <a:br>
              <a:rPr lang="en-US" altLang="zh-CN" dirty="0"/>
            </a:br>
            <a:r>
              <a:rPr lang="en-US" altLang="zh-CN" dirty="0"/>
              <a:t>2021-09-13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：定义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：果报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：公案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4F4A-D22F-4B97-B9C4-38D5CC56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1436-BD60-4AC9-B703-7C1C0E958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绮语就是指一切不具实义的语言。它的作用是对人毫无利益。绮语的范围非常广泛，包括：斗争、争论的语言；以爱乐心受持读诵外道典籍；身心被苦逼迫发出伤叹、哀愁；戏笑、游玩、娱乐、享乐等时发出的无意义语言；在众人当中，谈论某国的首脑如何、内阁如何、国家如何或者战争、欺诈等等的话题；还有说醉话、颠狂话、为求得名闻利养说的邪命语等等。</a:t>
            </a:r>
            <a:r>
              <a:rPr lang="en-US" altLang="zh-CN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-</a:t>
            </a:r>
            <a:r>
              <a:rPr lang="en-US" altLang="zh-CN" sz="1400" b="1" dirty="0"/>
              <a:t>《</a:t>
            </a:r>
            <a:r>
              <a:rPr lang="zh-CN" altLang="en-US" sz="1400" b="1" dirty="0"/>
              <a:t>佛说十善业道经</a:t>
            </a:r>
            <a:r>
              <a:rPr lang="en-US" altLang="zh-CN" sz="1400" b="1" dirty="0"/>
              <a:t>》</a:t>
            </a:r>
          </a:p>
          <a:p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altLang="zh-CN" sz="14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r>
              <a:rPr lang="zh-CN" altLang="en-US" sz="1400" dirty="0"/>
              <a:t>说具义语：我们应该宣说具有意义的语言。什么是具有意义的语言呢？比如别人痛苦的时候，可以说一些安慰的话；或者别人对解脱没有信心的时候，为了提升他的信心，可以讲上师三宝的功德；或者为了让众生趋入正法，可以先跟他聊天，讲一点故事，说一些他喜欢听的语言，然后再慢慢引导他（这种情况下不会构成绮语）</a:t>
            </a:r>
            <a:r>
              <a:rPr lang="en-US" altLang="zh-CN" sz="1400" b="1" dirty="0"/>
              <a:t>-《</a:t>
            </a:r>
            <a:r>
              <a:rPr lang="zh-CN" altLang="en-US" sz="1400" b="1" dirty="0"/>
              <a:t>藏传净土法</a:t>
            </a:r>
            <a:r>
              <a:rPr lang="en-US" altLang="zh-CN" sz="1400" b="1" dirty="0"/>
              <a:t>》</a:t>
            </a:r>
          </a:p>
          <a:p>
            <a:endParaRPr lang="en-US" altLang="zh-CN" sz="1400" b="1" dirty="0"/>
          </a:p>
          <a:p>
            <a:r>
              <a:rPr lang="zh-CN" altLang="en-US" sz="1400" dirty="0"/>
              <a:t>断除绮语，我们应当唯一言说具有实义之语。语言是沟通心灵、传播思想的工具。我们应当运用语言，满怀慈爱去安慰一切苦难中需要慰籍的人；我们应当运用语言，随顺他人的根性，启发、引导众生对解脱生信从而趋入正法；我们还应通过音声以念诵持咒来净化自己的心地。无著菩萨说：“多言可生不善业，纵然未生虚度日，除非定利自他语，精进禁语极重要。”</a:t>
            </a:r>
            <a:r>
              <a:rPr lang="en-US" altLang="zh-CN" sz="1400" b="1" dirty="0"/>
              <a:t> -《</a:t>
            </a:r>
            <a:r>
              <a:rPr lang="zh-CN" altLang="en-US" sz="1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因果明镜论</a:t>
            </a:r>
            <a:r>
              <a:rPr lang="en-US" altLang="zh-CN" sz="1400" b="1" dirty="0"/>
              <a:t>》</a:t>
            </a:r>
          </a:p>
          <a:p>
            <a:endParaRPr lang="en-US" altLang="zh-CN" sz="14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53F8CE-9E86-436B-A094-89829D7D65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868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4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sz="2800" b="1" dirty="0"/>
              <a:t>因果明镜论： 行十善业同样需具基，发心，加行，究竟四个条件才是圆满的善业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7959" y="1196678"/>
            <a:ext cx="7848872" cy="5166647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基：</a:t>
            </a:r>
            <a:endParaRPr lang="en-US" altLang="zh-CN" sz="72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一般善业：与绮语的基相同（相反）</a:t>
            </a:r>
            <a:endParaRPr lang="en-US" altLang="zh-CN" sz="5600" b="1" i="0" dirty="0">
              <a:solidFill>
                <a:srgbClr val="323232"/>
              </a:solidFill>
              <a:latin typeface="Montserrat" panose="00000500000000000000" pitchFamily="2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殊胜善业：精进持咒念诵，多说对弘法利生和自己修行有关的话。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2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 发心：</a:t>
            </a:r>
            <a:endParaRPr lang="en-US" altLang="zh-CN" sz="7200" b="1" dirty="0">
              <a:solidFill>
                <a:srgbClr val="00001A"/>
              </a:solidFill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5600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(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知过患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/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胜解：清楚没有造罪的不绮语与发心断除绮语的善的区别，知道绮语的过患很大。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受律仪：见过患后欲断除</a:t>
            </a:r>
            <a:r>
              <a:rPr lang="zh-CN" altLang="en-US" sz="5600" dirty="0">
                <a:solidFill>
                  <a:srgbClr val="00001A"/>
                </a:solidFill>
                <a:latin typeface="Montserrat" panose="00000500000000000000" pitchFamily="2" charset="0"/>
              </a:rPr>
              <a:t>绮语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。</a:t>
            </a:r>
          </a:p>
          <a:p>
            <a:pPr marL="0" indent="0" algn="l" fontAlgn="base">
              <a:buNone/>
            </a:pP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  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二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殊胜的善：</a:t>
            </a:r>
            <a:endParaRPr lang="en-US" altLang="zh-CN" sz="6400" dirty="0">
              <a:solidFill>
                <a:srgbClr val="00001A"/>
              </a:solidFill>
              <a:latin typeface="Montserrat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胜解：了知精进持咒念诵是殊胜的善断除一切非法的语言、不具义的语言，说的都是与法相应的语言。 在西藏来说就是要念诵，念诵不是别的，就是要念诸佛的法语，效仿过去的大德， 口要说的是法的语言。（前行引导文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173 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业因果 </a:t>
            </a:r>
            <a:r>
              <a:rPr lang="en-US" altLang="zh-CN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20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）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endParaRPr lang="en-US" altLang="zh-CN" sz="5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欲发愿：对精进持咒念诵充满欢喜，勇悍，乐此不疲，积极</a:t>
            </a:r>
          </a:p>
          <a:p>
            <a:pPr marL="0" indent="0">
              <a:buNone/>
            </a:pPr>
            <a:r>
              <a:rPr lang="en-US" altLang="zh-CN" sz="7200" b="1" dirty="0"/>
              <a:t>3</a:t>
            </a:r>
            <a:r>
              <a:rPr lang="zh-CN" altLang="en-US" sz="7200" b="1" dirty="0"/>
              <a:t>： 加行：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altLang="zh-CN" sz="7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断除，尽量减少、禁止说和解脱无关的废话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dirty="0">
                <a:solidFill>
                  <a:srgbClr val="00001A"/>
                </a:solidFill>
                <a:latin typeface="Montserrat"/>
              </a:rPr>
              <a:t>殊胜的善：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精进持咒念诵，多说对弘法利生和自己修行有关的话。</a:t>
            </a:r>
            <a:endParaRPr lang="en-US" altLang="zh-CN" sz="5600" dirty="0">
              <a:solidFill>
                <a:srgbClr val="00001A"/>
              </a:solidFill>
              <a:latin typeface="Montserrat"/>
            </a:endParaRPr>
          </a:p>
          <a:p>
            <a:pPr marL="0" indent="0">
              <a:buNone/>
            </a:pPr>
            <a:r>
              <a:rPr lang="zh-CN" altLang="en-US" sz="5600" i="0" dirty="0">
                <a:solidFill>
                  <a:srgbClr val="00001A"/>
                </a:solidFill>
                <a:effectLst/>
                <a:latin typeface="Montserrat"/>
              </a:rPr>
              <a:t>分类：自作、教他作、共作、随喜他作</a:t>
            </a:r>
            <a:endParaRPr lang="en-US" altLang="zh-CN" sz="560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究竟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/>
              </a:rPr>
              <a:t>一般的善：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防护绮语圆满</a:t>
            </a:r>
            <a:endParaRPr lang="en-US" altLang="zh-CN" sz="56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5600" dirty="0">
                <a:solidFill>
                  <a:srgbClr val="00001A"/>
                </a:solidFill>
                <a:latin typeface="Montserrat"/>
              </a:rPr>
              <a:t>殊胜的善：</a:t>
            </a:r>
            <a:r>
              <a:rPr lang="zh-CN" altLang="en-US" sz="5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精进念诵佛号、咒语、或殊胜的大乘经典</a:t>
            </a:r>
            <a:endParaRPr lang="en-US" altLang="zh-CN" sz="56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果报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转生在相应的三善道中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Abadi" panose="020B0604020104020204" pitchFamily="34" charset="0"/>
              </a:rPr>
              <a:t>在十善业方面，行持下品善业会转生于人间，行持中品善业会转生于欲界天，在行持善业的基础上如修四禅八定，会转生于色界、无色界。（因果明镜论）</a:t>
            </a:r>
            <a:endParaRPr lang="en-US" altLang="zh-CN" sz="6400" b="0" i="0" dirty="0">
              <a:solidFill>
                <a:srgbClr val="00001A"/>
              </a:solidFill>
              <a:effectLst/>
              <a:latin typeface="Abadi" panose="020B0604020104020204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同行等流果： 生生世世喜欢行善，并且善举蒸蒸日上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感受等流果：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语言有威力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l" fontAlgn="base">
              <a:buNone/>
            </a:pPr>
            <a:endParaRPr lang="zh-CN" altLang="en-US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增上果：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成熟在外境上，与前面十不善业的果报恰恰相反，具足圆满的功德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5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：士用果：</a:t>
            </a:r>
            <a:r>
              <a:rPr lang="zh-CN" altLang="en-US" sz="7200" i="0" dirty="0">
                <a:solidFill>
                  <a:srgbClr val="00001A"/>
                </a:solidFill>
                <a:effectLst/>
                <a:latin typeface="Montserrat"/>
              </a:rPr>
              <a:t>  所做的任何善业都会突飞猛进地增长，福德接连不断涌现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3C37-02FE-4BB4-9CA3-EBC3B765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/>
              <a:t>断除绮语的功德</a:t>
            </a:r>
            <a:br>
              <a:rPr lang="en-US" altLang="zh-CN" sz="3200" b="1" dirty="0"/>
            </a:b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《</a:t>
            </a:r>
            <a:r>
              <a:rPr lang="zh-CN" altLang="en-US" sz="1800" b="1" i="0" dirty="0">
                <a:solidFill>
                  <a:srgbClr val="00001A"/>
                </a:solidFill>
                <a:effectLst/>
                <a:latin typeface="Montserrat"/>
              </a:rPr>
              <a:t>佛为娑伽罗龙王所说大乘经</a:t>
            </a:r>
            <a: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  <a:t>》</a:t>
            </a:r>
            <a:br>
              <a:rPr lang="en-US" altLang="zh-CN" sz="1800" b="1" i="0" dirty="0">
                <a:solidFill>
                  <a:srgbClr val="00001A"/>
                </a:solidFill>
                <a:effectLst/>
                <a:latin typeface="Montserrat"/>
              </a:rPr>
            </a:b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8148E-D438-4974-9BF1-1B6C8EBE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764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2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第一：</a:t>
            </a:r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得知法者，一向爱乐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以前如果远离了绮语，今生智者们就会对他非常认可，或者说对他合理的观点，智者们总是能欢喜接受。这里的“知法者”是指通达一切法的人。由于他远离了一切绮语的缘故，这些智者们都非常喜欢他。</a:t>
            </a:r>
            <a:endParaRPr lang="en-US" altLang="zh-CN" sz="1400" b="1" dirty="0">
              <a:solidFill>
                <a:srgbClr val="00001A"/>
              </a:solidFill>
              <a:latin typeface="Montserrat"/>
            </a:endParaRPr>
          </a:p>
          <a:p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第二： 得一向真实，复生智慧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会获得一种真正的智慧，能够断除一切怀疑，因此他回答任何问题都会非常合理。</a:t>
            </a:r>
            <a:endParaRPr lang="zh-CN" altLang="en-US" sz="1400" b="1" i="0" dirty="0">
              <a:solidFill>
                <a:srgbClr val="00001A"/>
              </a:solidFill>
              <a:effectLst/>
              <a:latin typeface="Montserrat"/>
            </a:endParaRPr>
          </a:p>
          <a:p>
            <a:r>
              <a:rPr lang="zh-CN" altLang="en-US" sz="2200" b="1" i="0" dirty="0">
                <a:solidFill>
                  <a:srgbClr val="00001A"/>
                </a:solidFill>
                <a:effectLst/>
                <a:latin typeface="Montserrat"/>
              </a:rPr>
              <a:t>第三：得一向为人天师，天上人间一切信乐</a:t>
            </a:r>
            <a:endParaRPr lang="en-US" altLang="zh-CN" sz="22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他会因为没有任何谄曲和虚妄而获得一种超胜的威德，人间天界的一切众生都会非常信任、尊重他，见到他都会非常欢喜</a:t>
            </a:r>
            <a:endParaRPr lang="zh-CN" altLang="en-US" sz="1400" b="1" i="0" dirty="0">
              <a:solidFill>
                <a:srgbClr val="00001A"/>
              </a:solidFill>
              <a:effectLst/>
              <a:latin typeface="Montserrat"/>
            </a:endParaRPr>
          </a:p>
          <a:p>
            <a:pPr algn="l" fontAlgn="base"/>
            <a:r>
              <a:rPr lang="zh-CN" altLang="en-US" sz="1900" b="1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龙主，士夫补特伽罗，远离绮语，获得如是三种一向之法。以此善根回向菩提，得一切如来授记，当证无上正等正觉</a:t>
            </a:r>
            <a:endParaRPr lang="en-US" altLang="zh-CN" sz="19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 algn="l" fontAlgn="base">
              <a:buNone/>
            </a:pPr>
            <a:r>
              <a:rPr lang="zh-CN" altLang="en-US" sz="15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佛告诉龙王，补特伽罗如果远离了绮语，就会获得这样三种一向之法。如果将这一善根回向菩提，就会得到一切如来的授记，获得无上正等正觉的果位。</a:t>
            </a:r>
            <a:endParaRPr lang="zh-CN" altLang="en-US" sz="1500" b="1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2CAAD7-B38B-4C92-BC73-D6A5DF717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4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3F412-83A6-4BD2-A03E-0F91865E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十种功德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B662-6B7C-4F1B-90F1-188FDDAF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佛言：休息绮语，获十种功德。何等为十</a:t>
            </a:r>
            <a:endParaRPr lang="en-US" altLang="zh-CN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1: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天人爱敬；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2: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明人随喜；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3: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常乐实事；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4: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不为明人所嫌，共住不离；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5: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闻言能领；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6: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常得尊重爱敬；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7: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常得爱乐阿兰若处；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佛言：阿兰若处，十方诸佛皆共赞叹，无量功德皆由此生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  <a:ea typeface="微软雅黑" panose="020B0503020204020204" pitchFamily="34" charset="-122"/>
              </a:rPr>
              <a:t>。</a:t>
            </a:r>
            <a:r>
              <a:rPr lang="zh-CN" altLang="en-US" sz="1050" b="0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翻成中文为：闲静处、寂静处、空净处、无诤处等。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8: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爱乐贤圣默然；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9: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远离恶人，亲近贤圣；</a:t>
            </a:r>
            <a:endParaRPr lang="en-US" altLang="zh-CN" sz="1600" b="0" i="0" dirty="0">
              <a:solidFill>
                <a:srgbClr val="00001A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00001A"/>
                </a:solidFill>
                <a:latin typeface="Montserrat" panose="00000500000000000000" pitchFamily="2" charset="0"/>
              </a:rPr>
              <a:t>10:</a:t>
            </a:r>
            <a:r>
              <a:rPr lang="zh-CN" altLang="en-US" sz="1600" dirty="0">
                <a:solidFill>
                  <a:srgbClr val="00001A"/>
                </a:solidFill>
                <a:latin typeface="Montserrat" panose="00000500000000000000" pitchFamily="2" charset="0"/>
              </a:rPr>
              <a:t> </a:t>
            </a:r>
            <a:r>
              <a:rPr lang="zh-CN" altLang="en-US" sz="16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身坏命终，得生善道。</a:t>
            </a:r>
            <a:endParaRPr lang="en-US" sz="16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F69D572-D226-41B5-A4E9-699CAF978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8482"/>
            <a:ext cx="1295731" cy="122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因果明镜论： </a:t>
            </a:r>
            <a:r>
              <a:rPr lang="zh-CN" altLang="en-US" sz="1800" dirty="0"/>
              <a:t>宋光孝安禅师，</a:t>
            </a: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1800" b="0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endParaRPr lang="en-US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dirty="0"/>
              <a:t>《</a:t>
            </a:r>
            <a:r>
              <a:rPr lang="zh-CN" altLang="en-US" sz="1800" dirty="0"/>
              <a:t>寿康宝鉴</a:t>
            </a:r>
            <a:r>
              <a:rPr lang="en-US" altLang="zh-CN" sz="1800" dirty="0"/>
              <a:t>》</a:t>
            </a:r>
            <a:r>
              <a:rPr lang="zh-CN" altLang="en-US" sz="1800" dirty="0"/>
              <a:t>中有一则公案：渤海金如玉，</a:t>
            </a: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、什么是绮语，什么是说具义语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、断除绮语的功德。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b="0" i="0" dirty="0">
                <a:solidFill>
                  <a:srgbClr val="00001A"/>
                </a:solidFill>
                <a:effectLst/>
                <a:latin typeface="Montserrat" panose="00000500000000000000" pitchFamily="2" charset="0"/>
              </a:rPr>
              <a:t>佛陀教诫我们要观察场合和时机再说话，如何理解。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、自由讨论。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7349</TotalTime>
  <Words>1834</Words>
  <Application>Microsoft Office PowerPoint</Application>
  <PresentationFormat>On-screen Show (4:3)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Microsoft YaHei</vt:lpstr>
      <vt:lpstr>Microsoft YaHei</vt:lpstr>
      <vt:lpstr>Abadi</vt:lpstr>
      <vt:lpstr>Arial</vt:lpstr>
      <vt:lpstr>Calibri</vt:lpstr>
      <vt:lpstr>Montserrat</vt:lpstr>
      <vt:lpstr>Office 主题​​</vt:lpstr>
      <vt:lpstr>2018 慧灯小组  十善---说具义语 2021-09-13</vt:lpstr>
      <vt:lpstr>      学习内容</vt:lpstr>
      <vt:lpstr>定义</vt:lpstr>
      <vt:lpstr>因果明镜论： 行十善业同样需具基，发心，加行，究竟四个条件才是圆满的善业</vt:lpstr>
      <vt:lpstr>果报</vt:lpstr>
      <vt:lpstr>断除绮语的功德 《佛为娑伽罗龙王所说大乘经》 </vt:lpstr>
      <vt:lpstr>十种功德</vt:lpstr>
      <vt:lpstr>公案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 Liu</cp:lastModifiedBy>
  <cp:revision>196</cp:revision>
  <dcterms:created xsi:type="dcterms:W3CDTF">2019-04-28T16:59:37Z</dcterms:created>
  <dcterms:modified xsi:type="dcterms:W3CDTF">2021-09-13T00:12:37Z</dcterms:modified>
</cp:coreProperties>
</file>