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27" r:id="rId4"/>
    <p:sldId id="329" r:id="rId5"/>
    <p:sldId id="333" r:id="rId6"/>
    <p:sldId id="334" r:id="rId7"/>
    <p:sldId id="336" r:id="rId8"/>
    <p:sldId id="337" r:id="rId9"/>
    <p:sldId id="338" r:id="rId10"/>
    <p:sldId id="339" r:id="rId11"/>
    <p:sldId id="340" r:id="rId12"/>
    <p:sldId id="342" r:id="rId13"/>
    <p:sldId id="344" r:id="rId14"/>
    <p:sldId id="345" r:id="rId15"/>
    <p:sldId id="347" r:id="rId16"/>
    <p:sldId id="348" r:id="rId17"/>
    <p:sldId id="350" r:id="rId18"/>
    <p:sldId id="351" r:id="rId19"/>
    <p:sldId id="30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1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D6F5-9773-674E-9C7F-017059A88F46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5420-44F8-6547-9E12-B024272059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6361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52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75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17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55"/>
            <a:ext cx="15005050" cy="68745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八吉祥3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76168" y="198016"/>
            <a:ext cx="1328098" cy="1549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753235" y="1464945"/>
            <a:ext cx="8362950" cy="26809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rgbClr val="7A8322"/>
              </a:buClr>
            </a:pPr>
            <a:r>
              <a:rPr lang="en-US" altLang="zh-CN" sz="4000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开显解脱道略释第</a:t>
            </a:r>
            <a:r>
              <a:rPr lang="en-US" altLang="zh-CN" sz="4000" b="1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en-US" altLang="zh-CN" sz="4000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7A8322"/>
              </a:buClr>
            </a:pPr>
            <a:endParaRPr lang="en-US" altLang="zh-CN" sz="4000" dirty="0" smtClean="0"/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7A8322"/>
              </a:buClr>
            </a:pPr>
            <a:r>
              <a:rPr lang="zh-CN" altLang="en-US" sz="4000" dirty="0" smtClean="0"/>
              <a:t>思</a:t>
            </a:r>
            <a:r>
              <a:rPr lang="zh-CN" altLang="en-US" sz="4000" dirty="0"/>
              <a:t>考</a:t>
            </a:r>
            <a:r>
              <a:rPr lang="zh-CN" altLang="en-US" sz="4000" dirty="0" smtClean="0"/>
              <a:t>题</a:t>
            </a:r>
            <a:endParaRPr lang="en-US" altLang="zh-CN" sz="4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荷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09" y="5394426"/>
            <a:ext cx="3861381" cy="14835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235" y="365125"/>
            <a:ext cx="9894570" cy="1036955"/>
          </a:xfrm>
        </p:spPr>
        <p:txBody>
          <a:bodyPr>
            <a:normAutofit fontScale="90000"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3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、请描述：皈依之前行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明观皈依境；正行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念诵及观想；后行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</a:t>
            </a:r>
            <a:r>
              <a:rPr lang="zh-CN" altLang="en-US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。</a:t>
            </a:r>
            <a:endParaRPr lang="zh-CN" altLang="en-US" b="0"/>
          </a:p>
        </p:txBody>
      </p:sp>
      <p:sp>
        <p:nvSpPr>
          <p:cNvPr id="100" name="文本框 99"/>
          <p:cNvSpPr txBox="1"/>
          <p:nvPr/>
        </p:nvSpPr>
        <p:spPr>
          <a:xfrm>
            <a:off x="351790" y="1489075"/>
            <a:ext cx="1036637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2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）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正行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念诵及观想</a:t>
            </a: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在自己的前面，以莲花生大士为主的三宝所依。我就在三宝所依面前发誓愿：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生生世世皈依上师三宝。 </a:t>
            </a: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然后开始念皈依偈颂，念藏文汉文都可以： </a:t>
            </a:r>
          </a:p>
          <a:p>
            <a:pPr indent="0"/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遍满虚空尽边际      上师本尊空行众 </a:t>
            </a:r>
          </a:p>
          <a:p>
            <a:pPr indent="0"/>
            <a:r>
              <a:rPr lang="zh-CN" altLang="en-US" sz="2200">
                <a:latin typeface="华文楷体" panose="02010600040101010101" charset="-122"/>
                <a:ea typeface="华文楷体" panose="02010600040101010101" charset="-122"/>
              </a:rPr>
              <a:t>佛陀正法圣僧前      我与六道敬皈依 </a:t>
            </a:r>
          </a:p>
          <a:p>
            <a:pPr indent="0"/>
            <a:endParaRPr lang="zh-CN" altLang="en-US" sz="2200">
              <a:latin typeface="华文楷体" panose="02010600040101010101" charset="-122"/>
              <a:ea typeface="华文楷体" panose="02010600040101010101" charset="-122"/>
            </a:endParaRP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在无边无际的虚空界中，遍满三宝、三根本——上师、本尊、空行是三根本，佛陀、正法、圣僧是三宝，这即是宁提派前行仪轨中说的“真实善逝三宝三根本”。在这样的三宝三根本面前，我和六道众生一起恭敬皈依。 </a:t>
            </a:r>
          </a:p>
          <a:p>
            <a:pPr indent="0"/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观想自己前面是怨恨的敌人、冤亲债主、鬼神等，今生的父母分别观在右边和左边，六道众生围绕在自己的周围。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如果今生有怨敌，就把怨敌观在自己的前面；如果想不起今生有什么怨敌，可以在前面观想前世的冤亲债主。</a:t>
            </a: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把怨敌观在前方，这正是大乘佛教的特殊意义，就是一定要毫无差别地看待自己的父母和怨敌，甚至把怨敌看得比其他人更重要，所以要把他们放在前面。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235" y="365125"/>
            <a:ext cx="9894570" cy="1036955"/>
          </a:xfrm>
        </p:spPr>
        <p:txBody>
          <a:bodyPr>
            <a:normAutofit fontScale="90000"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3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、请描述：皈依之前行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明观皈依境；正行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念诵及观想；后行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</a:t>
            </a:r>
            <a:r>
              <a:rPr lang="zh-CN" altLang="en-US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。</a:t>
            </a:r>
            <a:endParaRPr lang="zh-CN" altLang="en-US" b="0"/>
          </a:p>
        </p:txBody>
      </p:sp>
      <p:sp>
        <p:nvSpPr>
          <p:cNvPr id="100" name="文本框 99"/>
          <p:cNvSpPr txBox="1"/>
          <p:nvPr/>
        </p:nvSpPr>
        <p:spPr>
          <a:xfrm>
            <a:off x="501015" y="1749425"/>
            <a:ext cx="10366375" cy="4492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3）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后行——结座的观想与安住</a:t>
            </a:r>
          </a:p>
          <a:p>
            <a:pPr indent="0"/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vā." charset="0"/>
              <a:sym typeface="+mn-ea"/>
            </a:endParaRP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结座时的观想是，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自他一切众生就像鸟雀被石簧惊动飞起一样扑向皈依境，我和众生全部变成光融入前面的皈依境，皈依境也从周边开始慢慢地融入中央的莲花生大士，最后莲花生大士变成一个明点，慢慢融入法界，一切都变成空性。在这样的空性境界中稍许安住。 </a:t>
            </a: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如果在安住时证悟了远离四边八戏的中观境界，这就是胜义皈依。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皈依有世俗皈依和胜义皈依，胜义的皈依就是证悟一切万法的本体都是空性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，这种空性是连空性的概念也不存在的一种状态。 </a:t>
            </a: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在什么都不执著的境界当中稍微安住，这也是智慧资粮的因。我们将来要成佛，需要福德资粮和智慧资粮。 </a:t>
            </a: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总之，每一次修行，最后心安住一会儿，根据自己的情况，一两分钟都可以。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当产生分别念时，开始回向善根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在日常生活当中应如何修皈依？ 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02590" y="1402080"/>
            <a:ext cx="10633075" cy="51695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细黑vā." charset="0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平时如何修皈依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下座后行住坐卧一切威仪，全部观想为上师的显现。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有时把上师三宝观想在自己的肩上，有时观想在自己的心间，有时观想在自己的头顶上，一直用各种方式来供养、祈祷。 </a:t>
            </a:r>
          </a:p>
          <a:p>
            <a:pPr indent="0"/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细黑vā." charset="0"/>
                <a:sym typeface="+mn-ea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时刻不忘祈祷上师三宝 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一个人出家或者加入讲经说法的行列，不算很难，但任何一件事情要坚持下来则不是那么容易。修了加行以后，相续中很多不好的分别念全部遣除了，成了一名真正的佛教徒。真正的佛教徒，纵遇命难也不会舍弃三宝。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（曾经）有个记者问法王：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“当您在人生当中遇到无法想象的违缘、障碍时，您会怎么办？”法王说：“我会一心一意地祈祷上师三宝。”这句话对我影响至深。后来，每当我在人生中遇到恐怖的事情或没有安全感时，唯一想到的就是：我应该祈祷上师三宝，上师的功德和威力不可思议。确实，此后很多因缘发生了难以想象的转变。 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所以，希望佛教徒在人生中遇到困难时，一定要祈祷三宝。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这样一来，在你的前面自然而然会现出一条光明大道。 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155" y="365125"/>
            <a:ext cx="9719945" cy="1036955"/>
          </a:xfrm>
        </p:spPr>
        <p:txBody>
          <a:bodyPr>
            <a:normAutofit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5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、请描述：发菩提心之前行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所依；正行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念诵与观想；后行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结座的观想与安住。 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619125" y="2053590"/>
            <a:ext cx="10200640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1）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发菩提心之前行——所依</a:t>
            </a:r>
          </a:p>
          <a:p>
            <a:pPr indent="0"/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       发菩提心的所依也是皈依境。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修五加行时，皈依和发心都用皈依境唐卡，要把它放在佛堂中最重要的位置。</a:t>
            </a: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对于真正修密法的人来说，皈依境特别重要，应放在自己的佛堂、办公室或其他重要的地方。不仅是在修五加行的时候，平时也要经常在皈依境前放一些供品，把它当成自己终身皈依的对境。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很多人讲得特别好，智慧也很不错，但没有信心或偶尔有一点信心，这种人很容易退失，而以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智慧和信心虔诚修行的人，皈依和发心都不容易退转。 </a:t>
            </a: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所以，修皈依、发菩提心和其他加行时，佛堂中最重要的所依就是皈依境。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155" y="365125"/>
            <a:ext cx="9719945" cy="1036955"/>
          </a:xfrm>
        </p:spPr>
        <p:txBody>
          <a:bodyPr>
            <a:normAutofit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5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、请描述：发菩提心之前行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所依；正行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念诵与观想；后行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结座的观想与安住。 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511810" y="1604645"/>
            <a:ext cx="1076261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2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）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正行——念诵与观想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  <a:p>
            <a:pPr indent="0"/>
            <a:r>
              <a:rPr lang="zh-CN" altLang="en-US" sz="24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细黑vā." charset="0"/>
              </a:rPr>
              <a:t>吙！如三时佛及佛子       发起殊胜菩提心 </a:t>
            </a:r>
          </a:p>
          <a:p>
            <a:pPr indent="0"/>
            <a:r>
              <a:rPr lang="zh-CN" altLang="en-US" sz="2400" b="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细黑vā." charset="0"/>
              </a:rPr>
              <a:t>我亦为度普天众               发起无上菩提心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这个发心偈要念满十万遍。 </a:t>
            </a:r>
            <a:endParaRPr lang="zh-CN" altLang="en-US" sz="2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  <a:p>
            <a:pPr indent="0"/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       发菩提心，并不是口头上说说，而是要在内心发下坚定的誓愿：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“所有众生无始以来都当过我的父母，我此时此刻发下菩提心，以此力量，一定要救度这些众生！”同时忆念：往昔释迦牟尼佛、文殊菩萨、观音菩萨等诸佛菩萨，他们也是最初发了菩提心，最终修行成就、如愿以偿；我今天也在以莲花生大士为主的上师三宝面前发誓愿，我也一定要生起无上的菩提心！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然后，以这样的心态认真、虔诚地念诵发心偈。 </a:t>
            </a: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       修行的时候，要品尝到修行的味道。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就是说，修皈依的时候，心里要想：我一定要皈依上师三宝，纵遇生命危险也绝不舍弃三宝。发菩提心时要想：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我一定要发无上殊胜的菩提心，菩提心就像如意宝一样，以前没有生起的话，让它马上生起来，已经生起的话，让它不要损减，而是蒸蒸日上。“菩提心妙宝，未生者当生，已生勿退失，辗转益增长。”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《入菩萨行论》中有这个发愿文。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155" y="365125"/>
            <a:ext cx="9719945" cy="1036955"/>
          </a:xfrm>
        </p:spPr>
        <p:txBody>
          <a:bodyPr>
            <a:normAutofit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5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、请描述：发菩提心之前行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所依；正行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念诵与观想；后行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结座的观想与安住。 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1131570" y="1720850"/>
            <a:ext cx="9898380" cy="39382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2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）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正行——念诵与观想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 </a:t>
            </a: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密宗的发心仪轨 ：</a:t>
            </a:r>
            <a:endParaRPr lang="zh-CN" altLang="en-US" sz="2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  <a:p>
            <a:pPr indent="0"/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如果按照密宗的发心仪轨，偈颂是： </a:t>
            </a:r>
          </a:p>
          <a:p>
            <a:pPr indent="0"/>
            <a:endParaRPr lang="zh-CN" altLang="en-US" sz="2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  <a:p>
            <a:pPr algn="l"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细黑vā." charset="0"/>
                <a:sym typeface="+mn-ea"/>
              </a:rPr>
              <a:t>我与无边众 </a:t>
            </a:r>
            <a:endParaRPr lang="zh-CN" altLang="en-US" sz="240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细黑vā." charset="0"/>
            </a:endParaRPr>
          </a:p>
          <a:p>
            <a:pPr algn="l"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细黑vā." charset="0"/>
                <a:sym typeface="+mn-ea"/>
              </a:rPr>
              <a:t>本是正等觉 </a:t>
            </a:r>
            <a:endParaRPr lang="zh-CN" altLang="en-US" sz="240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细黑vā." charset="0"/>
            </a:endParaRPr>
          </a:p>
          <a:p>
            <a:pPr algn="l"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细黑vā." charset="0"/>
                <a:sym typeface="+mn-ea"/>
              </a:rPr>
              <a:t>了知如是性 </a:t>
            </a:r>
            <a:endParaRPr lang="zh-CN" altLang="en-US" sz="2400">
              <a:solidFill>
                <a:srgbClr val="000000"/>
              </a:solidFill>
              <a:latin typeface="华文楷体" panose="02010600040101010101" charset="-122"/>
              <a:ea typeface="华文楷体" panose="02010600040101010101" charset="-122"/>
              <a:cs typeface="华文细黑vā." charset="0"/>
            </a:endParaRPr>
          </a:p>
          <a:p>
            <a:pPr algn="l">
              <a:buNone/>
            </a:pPr>
            <a:r>
              <a:rPr lang="zh-CN" altLang="en-US" sz="24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cs typeface="华文细黑vā." charset="0"/>
                <a:sym typeface="+mn-ea"/>
              </a:rPr>
              <a:t>发大菩提心 </a:t>
            </a:r>
          </a:p>
          <a:p>
            <a:pPr algn="l">
              <a:buNone/>
            </a:pPr>
            <a:endParaRPr lang="zh-CN" altLang="en-US" sz="2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  <a:p>
            <a:pPr indent="0"/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这是密宗的发心修法。在密宗的一些仪轨当中专门念这个发心偈。 </a:t>
            </a:r>
            <a:endParaRPr lang="zh-CN" altLang="en-US" sz="2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155" y="365125"/>
            <a:ext cx="9719945" cy="1036955"/>
          </a:xfrm>
        </p:spPr>
        <p:txBody>
          <a:bodyPr>
            <a:normAutofit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5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、请描述：发菩提心之前行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所依；正行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念诵与观想；后行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结座的观想与安住。 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1696720" y="1778635"/>
            <a:ext cx="777049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3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）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后行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</a:t>
            </a:r>
          </a:p>
          <a:p>
            <a:pPr indent="0"/>
            <a:endParaRPr lang="zh-CN" altLang="en-US" sz="22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vā." charset="0"/>
              <a:sym typeface="+mn-ea"/>
            </a:endParaRPr>
          </a:p>
          <a:p>
            <a:pPr indent="0"/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收座的时候，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观想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皈依境化光融入自己的身体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（这跟修皈依收座时的观想不同），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自己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获得了诸佛菩萨的加持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变得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与诸佛菩萨无二无别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然后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慢慢融入空性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在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空性当中安住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一会儿，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最后起定的时候做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回向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。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 </a:t>
            </a:r>
          </a:p>
          <a:p>
            <a:pPr indent="0"/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6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、为什么要发菩提心？你对利他思想是如何理解的？ 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692785" y="1229995"/>
            <a:ext cx="10198735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1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）为什么要发菩提心 ？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菩提心是大小乘的界限：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发菩提心就是为了利益众生，断除自私自利的心。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不管你想要获得什么样的成就，只要是大乘佛教徒，就一定要发菩提心。阿底峡尊者说过，大乘和小乘之间的最大差别，就在于有没有发菩提心。 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没有菩提心，出世间的成就无法获得：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禅宗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的明心见性一定要发菩提心，为什么？不利益众生的证悟者哪里有啊？不可能有的。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学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净土宗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也要发菩提心，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因为往生极乐世界要具足四大因</a:t>
            </a:r>
            <a:r>
              <a:rPr lang="en-US" altLang="zh-CN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——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明观福田、积资净障、发菩提心、发愿回向，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其中一个就是发菩提心。藏传佛教中的各种修法，包括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大圆满、大手印等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，都离不开菩提心。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不发菩提心的菩萨是没有的：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个别传承显现上似乎没有特别强调菩提心，但实际上，不发菩提心的佛菩萨是没有的。只有发了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菩提心，你的修行才会成功，你的修行才是大乘的修行。 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6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、为什么要发菩提心？你对利他思想是如何理解的？ 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491490" y="1664335"/>
            <a:ext cx="10674985" cy="4492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2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）如何理解利他思想？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藏传佛教的利他思想 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建道场的目的是为了弘扬佛法：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现在各个地方有一些道场，建道场的目的，不是为了控制任何人，也不是为了把信众拉入藏传佛教，而是为了把佛法弘扬起来。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弘扬的时候，要有一种服务的心态：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我们是为大家服务的，为汉传佛教乃至全人类的宗教服务。我们去服务别人，别人不会有危机感；如果我们要占据寺院、领导别人的话，对方会有防备心。我发自内心地讲，藏传佛教不需要占据多少地方，如果对大家有意义，我们愿意把藏传佛教的精神奉献给全世界、全人类。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利他思想能给世人带来巨大利益：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如果我们学习藏传佛教的人，一起把平等、利他的思想传达给世人——不说密宗当中的高深境界，只是菩提心这样的利他思想，也能给全人类带来巨大的利益。当今时代物质丰富，但人们普遍面临心灵危机，21世纪的抑郁症患者已经达到了人类有史以来的高峰。这个时候，我们学习藏传佛教，一定要汲取其中的精华——利他思想，以此来帮助他人。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" y="2028825"/>
            <a:ext cx="6190615" cy="4123690"/>
          </a:xfrm>
          <a:prstGeom prst="rect">
            <a:avLst/>
          </a:prstGeom>
          <a:effectLst>
            <a:softEdge rad="939800"/>
          </a:effectLst>
        </p:spPr>
      </p:pic>
      <p:sp>
        <p:nvSpPr>
          <p:cNvPr id="3" name="对角圆角矩形 2"/>
          <p:cNvSpPr/>
          <p:nvPr/>
        </p:nvSpPr>
        <p:spPr>
          <a:xfrm>
            <a:off x="4785360" y="1133475"/>
            <a:ext cx="6736080" cy="4904105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fontAlgn="auto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所南德义檀嘉热巴涅    此福已得一切智</a:t>
            </a:r>
            <a:b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托内尼波札南潘协将    摧伏一切过患敌</a:t>
            </a:r>
            <a:b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杰嘎纳齐瓦隆彻巴耶    生老病死犹波涛</a:t>
            </a:r>
            <a:b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哲波措利卓瓦卓瓦效    愿度有海诸有情</a:t>
            </a:r>
          </a:p>
          <a:p>
            <a:pPr marL="0" indent="0" algn="ctr" fontAlgn="auto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文殊师利勇猛智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普贤慧行亦复然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我今回向诸善根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随彼一切常修学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三世诸佛所称叹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如是最胜诸大愿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我今回向诸善根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为得普贤殊胜行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生生世世不离师  恒时享用盛法乐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圆满地道功德已  唯愿速得金刚持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4415" y="532130"/>
            <a:ext cx="3082290" cy="878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buFont typeface="Arial" panose="020B0604020202020204" pitchFamily="34" charset="0"/>
            </a:pPr>
            <a:r>
              <a:rPr kumimoji="1" lang="zh-CN" altLang="en-US" sz="4800" b="1" dirty="0">
                <a:solidFill>
                  <a:schemeClr val="accent3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回 向 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4005" y="243205"/>
            <a:ext cx="2237105" cy="3152775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80915" y="248285"/>
            <a:ext cx="2322830" cy="3147695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945755" y="248285"/>
            <a:ext cx="2410460" cy="3147695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Content Placeholder 13"/>
          <p:cNvSpPr>
            <a:spLocks noGrp="1"/>
          </p:cNvSpPr>
          <p:nvPr/>
        </p:nvSpPr>
        <p:spPr bwMode="auto">
          <a:xfrm>
            <a:off x="572770" y="3550920"/>
            <a:ext cx="10783570" cy="312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 fontAlgn="auto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1B4E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1" dirty="0">
                <a:solidFill>
                  <a:srgbClr val="1B4E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200" b="1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顶礼本师释迦牟尼佛！      顶礼文殊智慧勇识！      顶礼传承大恩上师！</a:t>
            </a:r>
          </a:p>
          <a:p>
            <a:pPr marL="0" lvl="0" indent="0" algn="ctr" fontAlgn="auto">
              <a:lnSpc>
                <a:spcPct val="140000"/>
              </a:lnSpc>
              <a:spcBef>
                <a:spcPts val="0"/>
              </a:spcBef>
              <a:buClr>
                <a:srgbClr val="FEC67A"/>
              </a:buClr>
              <a:buNone/>
            </a:pPr>
            <a:r>
              <a:rPr lang="zh-CN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无上甚深微妙法  百千万劫难遭遇</a:t>
            </a:r>
            <a:r>
              <a:rPr lang="en-GB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GB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我今见闻得受持  愿解如来真实义</a:t>
            </a:r>
          </a:p>
          <a:p>
            <a:pPr marL="0" lvl="0" indent="0" algn="ctr" fontAlgn="auto">
              <a:lnSpc>
                <a:spcPct val="140000"/>
              </a:lnSpc>
              <a:spcBef>
                <a:spcPts val="0"/>
              </a:spcBef>
              <a:buClr>
                <a:srgbClr val="FEC67A"/>
              </a:buClr>
              <a:buNone/>
            </a:pPr>
            <a:r>
              <a:rPr lang="zh-CN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为度化一切众生，请大家发无上殊胜的菩提心！</a:t>
            </a:r>
          </a:p>
          <a:p>
            <a:pPr marL="0" lvl="0" indent="0" algn="ctr" fontAlgn="auto">
              <a:lnSpc>
                <a:spcPct val="140000"/>
              </a:lnSpc>
              <a:spcBef>
                <a:spcPts val="0"/>
              </a:spcBef>
              <a:buClr>
                <a:srgbClr val="FEC67A"/>
              </a:buClr>
              <a:buNone/>
            </a:pPr>
            <a: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具德上师加持入心间 不偏众生普降大法雨</a:t>
            </a:r>
            <a:b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三学之藏索朗达吉尊 祈请身寿不变久住世</a:t>
            </a:r>
            <a:b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愿以发心皓月之光明 五浊黑暗消于法界中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38200" y="1923415"/>
            <a:ext cx="9608820" cy="39693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为什么一定要重视传承？五十万加行包括哪些？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为什么要皈依三宝？皈依的发心有哪三种？皈依真正的内涵是什么？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请描述：皈依之前行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——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明观皈依境；正行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——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念诵及观想；后行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——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结座的观想与安住。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在日常生活当中应如何修皈依？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请描述：发菩提心之前行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——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所依；正行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——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念诵与观想；后行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</a:rPr>
              <a:t>——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结座的观想与安住。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为什么要发菩提心？你对利他思想是如何理解的？ </a:t>
            </a:r>
          </a:p>
        </p:txBody>
      </p:sp>
      <p:sp>
        <p:nvSpPr>
          <p:cNvPr id="3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596900"/>
            <a:ext cx="9860915" cy="943610"/>
          </a:xfrm>
        </p:spPr>
        <p:txBody>
          <a:bodyPr wrap="square" rtlCol="0">
            <a:normAutofit/>
          </a:bodyPr>
          <a:lstStyle/>
          <a:p>
            <a:pPr algn="ctr">
              <a:defRPr/>
            </a:pPr>
            <a:r>
              <a:rPr lang="zh-CN" altLang="en-US" sz="3600" dirty="0">
                <a:ln w="22225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《开显解脱道略释第</a:t>
            </a:r>
            <a:r>
              <a:rPr lang="en-US" altLang="zh-CN" sz="3600" dirty="0">
                <a:ln w="22225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600" dirty="0">
                <a:ln w="22225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课》 </a:t>
            </a:r>
            <a:r>
              <a:rPr lang="zh-CN" altLang="en-US" sz="3600" dirty="0">
                <a:ln w="22225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118745"/>
            <a:ext cx="10515600" cy="1036955"/>
          </a:xfrm>
        </p:spPr>
        <p:txBody>
          <a:bodyPr>
            <a:normAutofit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1</a:t>
            </a:r>
            <a:r>
              <a:rPr lang="zh-CN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为什么一定要重视传承？五十万加行包括哪些？ </a:t>
            </a:r>
            <a:endParaRPr lang="zh-CN" altLang="en-US" sz="2800"/>
          </a:p>
        </p:txBody>
      </p:sp>
      <p:sp>
        <p:nvSpPr>
          <p:cNvPr id="100" name="文本框 99"/>
          <p:cNvSpPr txBox="1"/>
          <p:nvPr/>
        </p:nvSpPr>
        <p:spPr>
          <a:xfrm>
            <a:off x="374015" y="1155700"/>
            <a:ext cx="10893425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1)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为什么一定要重视传承？</a:t>
            </a: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显密任何一个法都有它的传承，尤其是密宗的传承对修行者来讲至关重要。</a:t>
            </a: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我们说一个人有没有这个法，主要是看他有没有这个法的传承。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即便你看过这本书，也不一定有这个法。但如果你在某位上师面前亲耳听过、亲自学过，说明你有这个法的传承。比如大圆满前行法，从莲花生大士经由历代的高僧大德们，代代口耳相传，一直传到今天，所以今天你们所求的法都有法脉、有传承。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一方面，传承有一种特殊的加持力；另一方面，传承蕴含着不共的窍诀。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比如，你自己看书，相当于自学，不一定能通达里面的道理；但如果有一位上师把其中的教言直接传授给你，你就很容易明白。经过老师的指点，你有了这个传承，再给别人讲，跟从来没有得过指点的人是完全不同的。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所以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我们对传承一定要重视。如果没有特殊情况，一定要把一部法的传承听圆满。</a:t>
            </a:r>
          </a:p>
          <a:p>
            <a:pPr indent="0"/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2)</a:t>
            </a:r>
            <a:r>
              <a:rPr 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五十万加行包括哪些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？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细黑vā." charset="0"/>
            </a:endParaRPr>
          </a:p>
          <a:p>
            <a:pPr indent="0"/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       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皈依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十万遍、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发心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十万遍、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金刚萨埵百字明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十万遍、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供曼茶罗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十万遍、上师瑜伽中的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顶礼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  <a:sym typeface="+mn-ea"/>
              </a:rPr>
              <a:t>十万遍。一般而言，上师瑜伽中的莲花生大士心咒不包括在内，如果把这个算进来就有六十万加行，也有这样的算法。 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6480" cy="1036955"/>
          </a:xfrm>
        </p:spPr>
        <p:txBody>
          <a:bodyPr>
            <a:normAutofit/>
          </a:bodyPr>
          <a:lstStyle/>
          <a:p>
            <a:r>
              <a:rPr lang="en-US" altLang="zh-CN" sz="28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为什么要皈依三宝？皈依的发心有哪三种？皈依真正的内涵是什么？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616585" y="1723390"/>
            <a:ext cx="9984740" cy="4492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1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）为什么要皈依三宝？</a:t>
            </a:r>
          </a:p>
          <a:p>
            <a:pPr indent="0"/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我们要从轮回当中获得解脱，无非是依靠自力或他力。而仅仅依靠自力，是难以从轮回当中获得解脱的，必须要依靠三宝的力量，所以要皈依三宝。 </a:t>
            </a: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什么是三宝？获得究竟觉悟的佛陀、佛陀宣说的妙法以及修行妙法的僧众，这三者称为“三宝”。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三宝的内涵和功德，自己应该先好好了解，不能盲目地皈依，也不能人云亦云而皈依。 </a:t>
            </a:r>
          </a:p>
          <a:p>
            <a:pPr indent="0"/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）皈依的发心有哪三种？</a:t>
            </a:r>
          </a:p>
          <a:p>
            <a:pPr indent="0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下士道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的皈依，是为了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获得即生或来世当中的健康、快乐、财富等；</a:t>
            </a:r>
          </a:p>
          <a:p>
            <a:pPr indent="0"/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中士道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的皈依，是为了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自己从轮回当中获得解脱；</a:t>
            </a:r>
          </a:p>
          <a:p>
            <a:pPr indent="0"/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上士道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的皈依，是为了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利益天边无际的一切众生。 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6480" cy="1036955"/>
          </a:xfrm>
        </p:spPr>
        <p:txBody>
          <a:bodyPr>
            <a:normAutofit/>
          </a:bodyPr>
          <a:lstStyle/>
          <a:p>
            <a:r>
              <a:rPr lang="en-US" altLang="zh-CN" sz="28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为什么要皈依三宝？皈依的发心有哪三种？皈依真正的内涵是什么？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10540" y="1492885"/>
            <a:ext cx="1035113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3）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皈依真正的内涵是什么？</a:t>
            </a:r>
          </a:p>
          <a:p>
            <a:pPr indent="0"/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皈依有不同的仪式，仪式很重要，但更重要的是，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自己内心立下一个非常坚定的誓言和决心，这才是皈依的真正内涵。 </a:t>
            </a: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有些人认为，是否已经皈依，就看自己有没有皈依证，或者上师是否接纳自己为徒弟，实际上，这不是上师承不承认的事情，也不是有没有皈依证的问题，而是你自己要在上师三宝面前发下一个坚定的誓言。 </a:t>
            </a:r>
          </a:p>
          <a:p>
            <a:pPr indent="0"/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       在发誓言之前，一定要深思熟虑，再三考虑之后立下坚定的誓言和决心，这样的心态可以叫做“皈依心”。以此心态为前提作皈依，你的相续中才有了皈依戒的戒体。 </a:t>
            </a:r>
          </a:p>
          <a:p>
            <a:pPr indent="0"/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我们要作真正的皈依，就一定要在皈依境面前反反复复地念诵皈依偈，要完成十万遍，这非常重要。 </a:t>
            </a:r>
          </a:p>
          <a:p>
            <a:pPr indent="0"/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235" y="162560"/>
            <a:ext cx="9894570" cy="1036955"/>
          </a:xfrm>
        </p:spPr>
        <p:txBody>
          <a:bodyPr>
            <a:normAutofit fontScale="90000"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3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、请描述：皈依之前行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明观皈依境；正行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念诵及观想；后行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</a:t>
            </a:r>
            <a:r>
              <a:rPr lang="zh-CN" altLang="en-US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。</a:t>
            </a:r>
            <a:endParaRPr lang="zh-CN" altLang="en-US" b="0"/>
          </a:p>
        </p:txBody>
      </p:sp>
      <p:sp>
        <p:nvSpPr>
          <p:cNvPr id="100" name="文本框 99"/>
          <p:cNvSpPr txBox="1"/>
          <p:nvPr/>
        </p:nvSpPr>
        <p:spPr>
          <a:xfrm>
            <a:off x="142240" y="1199515"/>
            <a:ext cx="11588750" cy="55079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1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）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皈依之前行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明观皈依境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在佛堂中挂上皈依境的唐卡，同时供奉一些佛像、佛经、佛塔，以此作为对境，呈设五供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——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香、灯、水、花、果。若条件不允许，可以在自己面前放一张皈依境的图片，尽量做一些供养。总之，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修加行时，自己面前必须有一个所依，否则观想起来会很困难。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一边观想皈依境中的莲花生大士和三宝所依，一边发下坚定的誓愿：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“我在上师三宝面前发愿，生生世世皈依上师三宝，哪怕遇到生命危险，也绝不舍弃上师三宝。”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以这样的信心和决心，猛厉地念诵皈依偈。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具体而言，首先“前观五枝如意树”，观想前面有一棵具五枝的如意树： 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Wingdings" panose="05000000000000000000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细黑vā." charset="0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中央的树枝：根本上师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中央一枝安坐着邬金莲花生大士，这里没有要求观想双身像。如果你对密法没有生起坚定的信心，那么观单身像也可以。形象是莲花生大士，本体是与三世诸佛无二无别的根本上师，自己的根本上师显现为莲花生大士。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五枝中央这一枝邬金莲花生大士的观想是最重要的。 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Wingdings" panose="05000000000000000000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华文细黑vā." charset="0"/>
                <a:sym typeface="+mn-ea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上方的树枝：传承上师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莲花生大士的周围，一层一层地围绕着诸位传承上师。从法身普贤王如来、报身金刚持如来、化身极喜金刚，再到嘉纳思扎、布玛莫扎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……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一直到自己根本上师之间的所有传承上师。这些传承上师以及空行、护法，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弥漫着充满整个虚空。 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235" y="365125"/>
            <a:ext cx="9894570" cy="1036955"/>
          </a:xfrm>
        </p:spPr>
        <p:txBody>
          <a:bodyPr>
            <a:normAutofit fontScale="90000"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3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、请描述：皈依之前行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明观皈依境；正行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念诵及观想；后行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</a:t>
            </a:r>
            <a:r>
              <a:rPr lang="zh-CN" altLang="en-US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。</a:t>
            </a:r>
            <a:endParaRPr lang="zh-CN" altLang="en-US" b="0"/>
          </a:p>
        </p:txBody>
      </p:sp>
      <p:sp>
        <p:nvSpPr>
          <p:cNvPr id="100" name="文本框 99"/>
          <p:cNvSpPr txBox="1"/>
          <p:nvPr/>
        </p:nvSpPr>
        <p:spPr>
          <a:xfrm>
            <a:off x="432435" y="1583690"/>
            <a:ext cx="1050353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1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）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皈依之前行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明观皈依境</a:t>
            </a: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前方的树枝：三世诸佛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前面的树枝上，观想以现在释迦牟尼佛、过去燃灯佛、未来弥勒佛为代表的十方三世诸佛，浩如烟海，安坐在前方的树枝上。 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Wingdings" panose="05000000000000000000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右方的树枝：大乘僧众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右边的树枝上，观想以文殊菩萨、观世音菩萨、金刚手菩萨、除盖障菩萨、地藏王菩萨、普贤菩萨、虚空藏菩萨、弥勒菩萨等八大菩萨为主的所有大乘圣众。 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Wingdings" panose="05000000000000000000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后方的树枝：法宝经函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后面的树枝上，观想三世诸佛所宣讲的所有经典。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《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大藏经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》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的律部、宝积部、般若部等显宗经典，以及玛哈约嘎、阿努约嘎、阿底约嘎等密宗续部，全都包含在内。 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Wingdings" panose="05000000000000000000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左方的树枝：小乘僧众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左边的树枝上，观想以佛陀八大弟子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——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目犍连、大迦叶、舍利子、阿那律等八位小乘圣者为主，由声闻缘觉小乘圣者僧众围绕着。佛陀有小乘的“十大弟子”，也有“八大弟子”的说法。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7235" y="365125"/>
            <a:ext cx="9894570" cy="1036955"/>
          </a:xfrm>
        </p:spPr>
        <p:txBody>
          <a:bodyPr>
            <a:normAutofit fontScale="90000"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3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、请描述：皈依之前行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明观皈依境；正行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念诵及观想；后行</a:t>
            </a:r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800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结座的观想与安住</a:t>
            </a:r>
            <a:r>
              <a:rPr lang="zh-CN" altLang="en-US" b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。</a:t>
            </a:r>
            <a:endParaRPr lang="zh-CN" altLang="en-US" b="0"/>
          </a:p>
        </p:txBody>
      </p:sp>
      <p:sp>
        <p:nvSpPr>
          <p:cNvPr id="100" name="文本框 99"/>
          <p:cNvSpPr txBox="1"/>
          <p:nvPr/>
        </p:nvSpPr>
        <p:spPr>
          <a:xfrm>
            <a:off x="265430" y="1685290"/>
            <a:ext cx="10837545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1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</a:rPr>
              <a:t>）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皈依之前行</a:t>
            </a:r>
            <a:r>
              <a:rPr lang="en-US" altLang="zh-CN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charset="0"/>
                <a:sym typeface="+mn-ea"/>
              </a:rPr>
              <a:t>——</a:t>
            </a:r>
            <a:r>
              <a:rPr lang="zh-CN" altLang="en-US" sz="2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vā." charset="0"/>
                <a:sym typeface="+mn-ea"/>
              </a:rPr>
              <a:t>明观皈依境</a:t>
            </a: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Wingdings" panose="05000000000000000000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  <a:sym typeface="+mn-ea"/>
              </a:rPr>
              <a:t>·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vā." charset="0"/>
              </a:rPr>
              <a:t>树枝的空隙：男女护法众 </a:t>
            </a: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vā." charset="0"/>
            </a:endParaRP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这些树枝的所有空隙中间以及整个虚空中，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遍布着寂猛浩瀚的勇父勇母、智慧护法众。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如此，上师三宝在皈依境中已经全部具足：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中间的莲花生大士跟上师无二无别；前面的三世诸佛代表佛宝；左右两边的大小乘圣者代表僧宝；后面的经函代表法宝。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皈依境就像芝麻荚打开一样，密密麻麻。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如果一开始观不出来，那么先多祈祷上师三宝。修五十万加行时，最好前面先念一遍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《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八吉祥颂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》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和三遍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《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大自在祈祷文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》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，然后是皈依、发心、上师瑜伽。之后，念一遍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《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开显解脱道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》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，再开始修某个加行。如果你实在没有时间，也可以直接修某个加行。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在念修皈依加行前，先安住、发菩提心，然后好好地看一下皈依境唐卡，看完后默默发愿：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“为了利益一切众生，今天我要好好地修十万遍皈依。我在三宝面前再再地发愿，乃至成佛之间一定要皈依三宝。”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这样修行的质量会非常好。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vā." charset="0"/>
              </a:rPr>
              <a:t>       修行时尽量选择比较寂静的环境，这一点很重要。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160547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5564</Words>
  <Application>Microsoft Office PowerPoint</Application>
  <PresentationFormat>Widescreen</PresentationFormat>
  <Paragraphs>157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华文中宋vā.</vt:lpstr>
      <vt:lpstr>华文楷体</vt:lpstr>
      <vt:lpstr>华文楷体vā.</vt:lpstr>
      <vt:lpstr>华文细黑vā.</vt:lpstr>
      <vt:lpstr>宋体</vt:lpstr>
      <vt:lpstr>微软雅黑</vt:lpstr>
      <vt:lpstr>DengXian</vt:lpstr>
      <vt:lpstr>黑体</vt:lpstr>
      <vt:lpstr>Arial</vt:lpstr>
      <vt:lpstr>Calibri</vt:lpstr>
      <vt:lpstr>Wingdings</vt:lpstr>
      <vt:lpstr>Wingdings 3</vt:lpstr>
      <vt:lpstr>A000120140530A99PPBG</vt:lpstr>
      <vt:lpstr>PowerPoint Presentation</vt:lpstr>
      <vt:lpstr>PowerPoint Presentation</vt:lpstr>
      <vt:lpstr>《开显解脱道略释第2课》 思考题</vt:lpstr>
      <vt:lpstr>1、为什么一定要重视传承？五十万加行包括哪些？ </vt:lpstr>
      <vt:lpstr>2、为什么要皈依三宝？皈依的发心有哪三种？皈依真正的内涵是什么？</vt:lpstr>
      <vt:lpstr>2、为什么要皈依三宝？皈依的发心有哪三种？皈依真正的内涵是什么？</vt:lpstr>
      <vt:lpstr>3、请描述：皈依之前行——明观皈依境；正行——念诵及观想；后行——结座的观想与安住。</vt:lpstr>
      <vt:lpstr>3、请描述：皈依之前行——明观皈依境；正行——念诵及观想；后行——结座的观想与安住。</vt:lpstr>
      <vt:lpstr>3、请描述：皈依之前行——明观皈依境；正行——念诵及观想；后行——结座的观想与安住。</vt:lpstr>
      <vt:lpstr>3、请描述：皈依之前行——明观皈依境；正行——念诵及观想；后行——结座的观想与安住。</vt:lpstr>
      <vt:lpstr>3、请描述：皈依之前行——明观皈依境；正行——念诵及观想；后行——结座的观想与安住。</vt:lpstr>
      <vt:lpstr>4、在日常生活当中应如何修皈依？ </vt:lpstr>
      <vt:lpstr>5、请描述：发菩提心之前行——所依；正行——念诵与观想；后行——结座的观想与安住。 </vt:lpstr>
      <vt:lpstr>5、请描述：发菩提心之前行——所依；正行——念诵与观想；后行——结座的观想与安住。 </vt:lpstr>
      <vt:lpstr>5、请描述：发菩提心之前行——所依；正行——念诵与观想；后行——结座的观想与安住。 </vt:lpstr>
      <vt:lpstr>5、请描述：发菩提心之前行——所依；正行——念诵与观想；后行——结座的观想与安住。 </vt:lpstr>
      <vt:lpstr>6、为什么要发菩提心？你对利他思想是如何理解的？ </vt:lpstr>
      <vt:lpstr>6、为什么要发菩提心？你对利他思想是如何理解的？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Tiffany</dc:creator>
  <cp:lastModifiedBy>Microsoft account</cp:lastModifiedBy>
  <cp:revision>214</cp:revision>
  <dcterms:created xsi:type="dcterms:W3CDTF">2017-02-10T01:07:00Z</dcterms:created>
  <dcterms:modified xsi:type="dcterms:W3CDTF">2025-03-18T00:04:20Z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