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sldIdLst>
    <p:sldId id="316" r:id="rId4"/>
    <p:sldId id="272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5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DE-4AB0-A7D3-E610081F7B2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DDE-4AB0-A7D3-E610081F7B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DDE-4AB0-A7D3-E610081F7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5E-4423-8541-5F023B2B30E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5E-4423-8541-5F023B2B30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E5E-4423-8541-5F023B2B3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4BF-44B7-8713-76D6A256A44E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4BF-44B7-8713-76D6A256A44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4BF-44B7-8713-76D6A256A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50-4839-BE2F-36AA31AD097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50-4839-BE2F-36AA31AD097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D50-4839-BE2F-36AA31AD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543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="" xmlns:a16="http://schemas.microsoft.com/office/drawing/2014/main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="" xmlns:a16="http://schemas.microsoft.com/office/drawing/2014/main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8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日 </a:t>
            </a:r>
            <a:r>
              <a:rPr lang="zh-CN" altLang="en-US" sz="1800" dirty="0"/>
              <a:t>（星期五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禅定的四个阶段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="" xmlns:a16="http://schemas.microsoft.com/office/drawing/2014/main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="" xmlns:a16="http://schemas.microsoft.com/office/drawing/2014/main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="" xmlns:a16="http://schemas.microsoft.com/office/drawing/2014/main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="" xmlns:a16="http://schemas.microsoft.com/office/drawing/2014/main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2433EA3-ABD3-45F4-B8DA-49BD2F9A78C3}"/>
              </a:ext>
            </a:extLst>
          </p:cNvPr>
          <p:cNvGrpSpPr/>
          <p:nvPr/>
        </p:nvGrpSpPr>
        <p:grpSpPr>
          <a:xfrm>
            <a:off x="10194637" y="331452"/>
            <a:ext cx="1481888" cy="347256"/>
            <a:chOff x="864753" y="5771941"/>
            <a:chExt cx="1544830" cy="379655"/>
          </a:xfrm>
        </p:grpSpPr>
        <p:sp>
          <p:nvSpPr>
            <p:cNvPr id="25" name="Rounded Rectangle 7">
              <a:extLst>
                <a:ext uri="{FF2B5EF4-FFF2-40B4-BE49-F238E27FC236}">
                  <a16:creationId xmlns="" xmlns:a16="http://schemas.microsoft.com/office/drawing/2014/main" id="{B57DABE8-9071-46D8-9431-B149D423C8D3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9FCB3C3F-6E92-4E47-AE7F-D58A72CDA8AE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BFA216B-30CC-441E-877D-F6CB63F7CB6E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41A06A3-8564-4B4A-BDE4-23E492C6F3BD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6869044-8601-4263-A9F0-08BEA2CA0FBE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EF08241-3414-43B6-90F3-2B159FD2CE16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="" xmlns:a16="http://schemas.microsoft.com/office/drawing/2014/main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="" xmlns:a16="http://schemas.microsoft.com/office/drawing/2014/main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="" xmlns:a16="http://schemas.microsoft.com/office/drawing/2014/main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="" xmlns:a16="http://schemas.microsoft.com/office/drawing/2014/main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="" xmlns:a16="http://schemas.microsoft.com/office/drawing/2014/main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77D1DFEA-EF67-4AEB-872A-05F6F67C4145}"/>
              </a:ext>
            </a:extLst>
          </p:cNvPr>
          <p:cNvSpPr/>
          <p:nvPr/>
        </p:nvSpPr>
        <p:spPr>
          <a:xfrm rot="8546916" flipH="1">
            <a:off x="4300077" y="4068910"/>
            <a:ext cx="729645" cy="140926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874DD3A-195E-4A2C-B4E2-F2895D992806}"/>
              </a:ext>
            </a:extLst>
          </p:cNvPr>
          <p:cNvGrpSpPr/>
          <p:nvPr/>
        </p:nvGrpSpPr>
        <p:grpSpPr>
          <a:xfrm>
            <a:off x="5777955" y="984357"/>
            <a:ext cx="5593798" cy="780795"/>
            <a:chOff x="4745820" y="1491808"/>
            <a:chExt cx="5593798" cy="78079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7368CF9-03DE-44D0-9EAF-447075E6BB69}"/>
                </a:ext>
              </a:extLst>
            </p:cNvPr>
            <p:cNvSpPr txBox="1"/>
            <p:nvPr/>
          </p:nvSpPr>
          <p:spPr>
            <a:xfrm>
              <a:off x="5831926" y="167740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 smtClean="0"/>
                <a:t>禅定的</a:t>
              </a:r>
              <a:r>
                <a:rPr lang="zh-CN" altLang="en-US" b="1" dirty="0"/>
                <a:t>重要性</a:t>
              </a:r>
              <a:endParaRPr lang="en-GB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3373BBD-B83B-416B-B6BF-A3B5305DA57F}"/>
              </a:ext>
            </a:extLst>
          </p:cNvPr>
          <p:cNvGrpSpPr/>
          <p:nvPr/>
        </p:nvGrpSpPr>
        <p:grpSpPr>
          <a:xfrm>
            <a:off x="5777955" y="2168465"/>
            <a:ext cx="5593798" cy="780795"/>
            <a:chOff x="4745820" y="1491808"/>
            <a:chExt cx="5593798" cy="78079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2B5CD81-971F-4327-B4A8-5CA3E626D90A}"/>
                </a:ext>
              </a:extLst>
            </p:cNvPr>
            <p:cNvSpPr txBox="1"/>
            <p:nvPr/>
          </p:nvSpPr>
          <p:spPr>
            <a:xfrm>
              <a:off x="5831926" y="170421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/>
                <a:t>禅修的具体修法</a:t>
              </a:r>
              <a:endParaRPr lang="en-GB" b="1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8409D9-3897-4A9C-B35B-47E31786B710}"/>
              </a:ext>
            </a:extLst>
          </p:cNvPr>
          <p:cNvGrpSpPr/>
          <p:nvPr/>
        </p:nvGrpSpPr>
        <p:grpSpPr>
          <a:xfrm>
            <a:off x="5777955" y="3352573"/>
            <a:ext cx="5593798" cy="780795"/>
            <a:chOff x="4745820" y="1491808"/>
            <a:chExt cx="5593798" cy="78079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77D39D4-336C-4B44-B5B7-6FC46C6AC92E}"/>
                </a:ext>
              </a:extLst>
            </p:cNvPr>
            <p:cNvSpPr txBox="1"/>
            <p:nvPr/>
          </p:nvSpPr>
          <p:spPr>
            <a:xfrm>
              <a:off x="5831926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/>
                <a:t>禅定的四个阶段</a:t>
              </a:r>
              <a:endParaRPr lang="en-GB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E53F590-6B80-45D4-A013-32E65653B426}"/>
              </a:ext>
            </a:extLst>
          </p:cNvPr>
          <p:cNvSpPr txBox="1"/>
          <p:nvPr/>
        </p:nvSpPr>
        <p:spPr>
          <a:xfrm>
            <a:off x="2434969" y="961401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D2C77A2-3795-41AB-A83F-CB076C302BC2}"/>
              </a:ext>
            </a:extLst>
          </p:cNvPr>
          <p:cNvGrpSpPr/>
          <p:nvPr/>
        </p:nvGrpSpPr>
        <p:grpSpPr>
          <a:xfrm>
            <a:off x="7720131" y="1102943"/>
            <a:ext cx="2394829" cy="1892350"/>
            <a:chOff x="1505939" y="905608"/>
            <a:chExt cx="873691" cy="599719"/>
          </a:xfrm>
          <a:solidFill>
            <a:schemeClr val="accent1"/>
          </a:solidFill>
        </p:grpSpPr>
        <p:sp>
          <p:nvSpPr>
            <p:cNvPr id="23" name="Freeform: Shape 131">
              <a:extLst>
                <a:ext uri="{FF2B5EF4-FFF2-40B4-BE49-F238E27FC236}">
                  <a16:creationId xmlns="" xmlns:a16="http://schemas.microsoft.com/office/drawing/2014/main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2">
              <a:extLst>
                <a:ext uri="{FF2B5EF4-FFF2-40B4-BE49-F238E27FC236}">
                  <a16:creationId xmlns="" xmlns:a16="http://schemas.microsoft.com/office/drawing/2014/main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3">
              <a:extLst>
                <a:ext uri="{FF2B5EF4-FFF2-40B4-BE49-F238E27FC236}">
                  <a16:creationId xmlns="" xmlns:a16="http://schemas.microsoft.com/office/drawing/2014/main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4">
              <a:extLst>
                <a:ext uri="{FF2B5EF4-FFF2-40B4-BE49-F238E27FC236}">
                  <a16:creationId xmlns="" xmlns:a16="http://schemas.microsoft.com/office/drawing/2014/main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5">
              <a:extLst>
                <a:ext uri="{FF2B5EF4-FFF2-40B4-BE49-F238E27FC236}">
                  <a16:creationId xmlns="" xmlns:a16="http://schemas.microsoft.com/office/drawing/2014/main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D2C77A2-3795-41AB-A83F-CB076C302BC2}"/>
              </a:ext>
            </a:extLst>
          </p:cNvPr>
          <p:cNvGrpSpPr/>
          <p:nvPr/>
        </p:nvGrpSpPr>
        <p:grpSpPr>
          <a:xfrm>
            <a:off x="4501413" y="1396985"/>
            <a:ext cx="1867056" cy="1398572"/>
            <a:chOff x="1505939" y="905608"/>
            <a:chExt cx="873691" cy="59971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Freeform: Shape 131">
              <a:extLst>
                <a:ext uri="{FF2B5EF4-FFF2-40B4-BE49-F238E27FC236}">
                  <a16:creationId xmlns="" xmlns:a16="http://schemas.microsoft.com/office/drawing/2014/main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2">
              <a:extLst>
                <a:ext uri="{FF2B5EF4-FFF2-40B4-BE49-F238E27FC236}">
                  <a16:creationId xmlns="" xmlns:a16="http://schemas.microsoft.com/office/drawing/2014/main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3">
              <a:extLst>
                <a:ext uri="{FF2B5EF4-FFF2-40B4-BE49-F238E27FC236}">
                  <a16:creationId xmlns="" xmlns:a16="http://schemas.microsoft.com/office/drawing/2014/main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4">
              <a:extLst>
                <a:ext uri="{FF2B5EF4-FFF2-40B4-BE49-F238E27FC236}">
                  <a16:creationId xmlns="" xmlns:a16="http://schemas.microsoft.com/office/drawing/2014/main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5">
              <a:extLst>
                <a:ext uri="{FF2B5EF4-FFF2-40B4-BE49-F238E27FC236}">
                  <a16:creationId xmlns="" xmlns:a16="http://schemas.microsoft.com/office/drawing/2014/main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D2C77A2-3795-41AB-A83F-CB076C302BC2}"/>
              </a:ext>
            </a:extLst>
          </p:cNvPr>
          <p:cNvGrpSpPr/>
          <p:nvPr/>
        </p:nvGrpSpPr>
        <p:grpSpPr>
          <a:xfrm>
            <a:off x="1390141" y="1471011"/>
            <a:ext cx="1867056" cy="1398572"/>
            <a:chOff x="1505939" y="905608"/>
            <a:chExt cx="873691" cy="5997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Freeform: Shape 131">
              <a:extLst>
                <a:ext uri="{FF2B5EF4-FFF2-40B4-BE49-F238E27FC236}">
                  <a16:creationId xmlns="" xmlns:a16="http://schemas.microsoft.com/office/drawing/2014/main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32">
              <a:extLst>
                <a:ext uri="{FF2B5EF4-FFF2-40B4-BE49-F238E27FC236}">
                  <a16:creationId xmlns="" xmlns:a16="http://schemas.microsoft.com/office/drawing/2014/main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3">
              <a:extLst>
                <a:ext uri="{FF2B5EF4-FFF2-40B4-BE49-F238E27FC236}">
                  <a16:creationId xmlns="" xmlns:a16="http://schemas.microsoft.com/office/drawing/2014/main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4">
              <a:extLst>
                <a:ext uri="{FF2B5EF4-FFF2-40B4-BE49-F238E27FC236}">
                  <a16:creationId xmlns="" xmlns:a16="http://schemas.microsoft.com/office/drawing/2014/main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5">
              <a:extLst>
                <a:ext uri="{FF2B5EF4-FFF2-40B4-BE49-F238E27FC236}">
                  <a16:creationId xmlns="" xmlns:a16="http://schemas.microsoft.com/office/drawing/2014/main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389" y="193801"/>
            <a:ext cx="11573197" cy="724247"/>
          </a:xfrm>
        </p:spPr>
        <p:txBody>
          <a:bodyPr/>
          <a:lstStyle/>
          <a:p>
            <a:r>
              <a:rPr lang="zh-CN" altLang="en-US" dirty="0" smtClean="0"/>
              <a:t>禅定的</a:t>
            </a:r>
            <a:r>
              <a:rPr lang="zh-CN" altLang="en-US" dirty="0"/>
              <a:t>重要</a:t>
            </a:r>
            <a:r>
              <a:rPr lang="zh-CN" altLang="en-US" dirty="0" smtClean="0"/>
              <a:t>性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49069" y="1936946"/>
            <a:ext cx="117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>
                    <a:lumMod val="50000"/>
                  </a:schemeClr>
                </a:solidFill>
              </a:rPr>
              <a:t>闻</a:t>
            </a:r>
            <a:endParaRPr lang="en-GB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3355790" y="1878066"/>
            <a:ext cx="1021848" cy="5798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231" y="1889274"/>
            <a:ext cx="117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3">
                    <a:lumMod val="50000"/>
                  </a:schemeClr>
                </a:solidFill>
              </a:rPr>
              <a:t>思</a:t>
            </a:r>
            <a:endParaRPr lang="en-GB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669" y="1923801"/>
            <a:ext cx="193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3"/>
                </a:solidFill>
              </a:rPr>
              <a:t>修行</a:t>
            </a:r>
            <a:endParaRPr lang="en-GB" sz="48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0591" y="3041873"/>
            <a:ext cx="29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禅修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证悟空性才能脱生死、断除烦恼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最有功德、最有意义（达摩祖师）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调伏内心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带到下一世：菩</a:t>
            </a:r>
            <a:r>
              <a:rPr lang="zh-CN" altLang="en-US" dirty="0"/>
              <a:t>提</a:t>
            </a:r>
            <a:r>
              <a:rPr lang="zh-CN" altLang="en-US" dirty="0" smtClean="0"/>
              <a:t>心</a:t>
            </a:r>
            <a:r>
              <a:rPr lang="en-US" altLang="zh-CN" dirty="0" smtClean="0"/>
              <a:t>+</a:t>
            </a:r>
            <a:r>
              <a:rPr lang="zh-CN" altLang="en-US" dirty="0"/>
              <a:t>证悟空</a:t>
            </a:r>
            <a:r>
              <a:rPr lang="zh-CN" altLang="en-US" dirty="0" smtClean="0"/>
              <a:t>性的智慧</a:t>
            </a:r>
            <a:endParaRPr lang="en-US" altLang="zh-CN" dirty="0" smtClean="0"/>
          </a:p>
        </p:txBody>
      </p:sp>
      <p:sp>
        <p:nvSpPr>
          <p:cNvPr id="21" name="Notched Right Arrow 20"/>
          <p:cNvSpPr/>
          <p:nvPr/>
        </p:nvSpPr>
        <p:spPr>
          <a:xfrm>
            <a:off x="6622854" y="1831977"/>
            <a:ext cx="1021848" cy="5798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0016" y="3220178"/>
            <a:ext cx="12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听经闻法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548064" y="3100741"/>
            <a:ext cx="179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思考法义、佛经的内容</a:t>
            </a:r>
            <a:endParaRPr lang="en-GB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3862721" y="1307957"/>
            <a:ext cx="527411" cy="5472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16406" y="4403702"/>
            <a:ext cx="26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明白</a:t>
            </a:r>
            <a:r>
              <a:rPr lang="zh-CN" altLang="en-US" u="sng" dirty="0" smtClean="0"/>
              <a:t>什么</a:t>
            </a:r>
            <a:r>
              <a:rPr lang="zh-CN" altLang="en-US" dirty="0" smtClean="0"/>
              <a:t>是禅定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</a:t>
            </a:r>
            <a:r>
              <a:rPr lang="zh-CN" altLang="en-US" dirty="0" smtClean="0"/>
              <a:t>道</a:t>
            </a:r>
            <a:r>
              <a:rPr lang="zh-CN" altLang="en-US" u="sng" dirty="0" smtClean="0"/>
              <a:t>为什么</a:t>
            </a:r>
            <a:r>
              <a:rPr lang="zh-CN" altLang="en-US" dirty="0" smtClean="0"/>
              <a:t>要禅修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255" y="172356"/>
            <a:ext cx="11573197" cy="724247"/>
          </a:xfrm>
        </p:spPr>
        <p:txBody>
          <a:bodyPr/>
          <a:lstStyle/>
          <a:p>
            <a:r>
              <a:rPr lang="zh-CN" altLang="en-US" dirty="0" smtClean="0"/>
              <a:t>禅修的具体修法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69678" y="1385965"/>
            <a:ext cx="2422688" cy="11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方法</a:t>
            </a:r>
            <a:endParaRPr lang="en-GB" sz="4000" dirty="0"/>
          </a:p>
        </p:txBody>
      </p:sp>
      <p:sp>
        <p:nvSpPr>
          <p:cNvPr id="34" name="Rectangle 33"/>
          <p:cNvSpPr/>
          <p:nvPr/>
        </p:nvSpPr>
        <p:spPr>
          <a:xfrm>
            <a:off x="6908117" y="1354209"/>
            <a:ext cx="2422688" cy="116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主题</a:t>
            </a:r>
            <a:endParaRPr lang="en-GB" sz="4000" dirty="0"/>
          </a:p>
        </p:txBody>
      </p:sp>
      <p:sp>
        <p:nvSpPr>
          <p:cNvPr id="30" name="Plus 29"/>
          <p:cNvSpPr/>
          <p:nvPr/>
        </p:nvSpPr>
        <p:spPr>
          <a:xfrm>
            <a:off x="5175323" y="1527145"/>
            <a:ext cx="1249837" cy="75863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868505" y="2639679"/>
            <a:ext cx="122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禅定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08117" y="2639679"/>
            <a:ext cx="246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例如：八无暇，十圆满</a:t>
            </a:r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273623" y="4525214"/>
            <a:ext cx="411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有念的禅（思维）</a:t>
            </a:r>
            <a:endParaRPr lang="en-US" altLang="zh-CN" sz="2400" dirty="0" smtClean="0"/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/>
              <a:t>无</a:t>
            </a:r>
            <a:r>
              <a:rPr lang="zh-CN" altLang="en-US" sz="2400" dirty="0"/>
              <a:t>念的</a:t>
            </a:r>
            <a:r>
              <a:rPr lang="zh-CN" altLang="en-US" sz="2400" dirty="0" smtClean="0"/>
              <a:t>禅 （</a:t>
            </a:r>
            <a:r>
              <a:rPr lang="zh-CN" altLang="en-US" sz="2400" dirty="0"/>
              <a:t>寂</a:t>
            </a:r>
            <a:r>
              <a:rPr lang="zh-CN" altLang="en-US" sz="2400" dirty="0" smtClean="0"/>
              <a:t>止）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zh-CN" altLang="en-US" sz="2400" dirty="0"/>
              <a:t>无念的禅 </a:t>
            </a:r>
            <a:r>
              <a:rPr lang="zh-CN" altLang="en-US" sz="2400" dirty="0" smtClean="0"/>
              <a:t>（证悟空性）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73623" y="3941052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</a:rPr>
              <a:t>三种禅</a:t>
            </a:r>
            <a:endParaRPr lang="en-US" altLang="zh-CN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6375" y="3648173"/>
            <a:ext cx="4128948" cy="2460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="" xmlns:a16="http://schemas.microsoft.com/office/drawing/2014/main" id="{D7DDFC77-F628-4CED-B7A5-90EDEAEDD17E}"/>
              </a:ext>
            </a:extLst>
          </p:cNvPr>
          <p:cNvSpPr/>
          <p:nvPr/>
        </p:nvSpPr>
        <p:spPr>
          <a:xfrm>
            <a:off x="6318716" y="4374060"/>
            <a:ext cx="1152128" cy="1152128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288E9B5C-B6A3-4CEA-BB78-F710468344A6}"/>
              </a:ext>
            </a:extLst>
          </p:cNvPr>
          <p:cNvSpPr/>
          <p:nvPr/>
        </p:nvSpPr>
        <p:spPr>
          <a:xfrm>
            <a:off x="953861" y="4363174"/>
            <a:ext cx="1152128" cy="1152128"/>
          </a:xfrm>
          <a:prstGeom prst="ellipse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056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禅定的四个阶段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60A0027F-BBAC-4977-BB64-D115F0347CE4}"/>
              </a:ext>
            </a:extLst>
          </p:cNvPr>
          <p:cNvSpPr/>
          <p:nvPr/>
        </p:nvSpPr>
        <p:spPr>
          <a:xfrm>
            <a:off x="6318716" y="2137626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F673F63A-3094-4381-8DA9-BC9DAF226867}"/>
              </a:ext>
            </a:extLst>
          </p:cNvPr>
          <p:cNvGraphicFramePr/>
          <p:nvPr>
            <p:extLst/>
          </p:nvPr>
        </p:nvGraphicFramePr>
        <p:xfrm>
          <a:off x="6528750" y="2329354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reeform 63">
            <a:extLst>
              <a:ext uri="{FF2B5EF4-FFF2-40B4-BE49-F238E27FC236}">
                <a16:creationId xmlns="" xmlns:a16="http://schemas.microsoft.com/office/drawing/2014/main" id="{6A8CAE11-F6E1-400E-AF52-55755FC5F59B}"/>
              </a:ext>
            </a:extLst>
          </p:cNvPr>
          <p:cNvSpPr/>
          <p:nvPr/>
        </p:nvSpPr>
        <p:spPr>
          <a:xfrm>
            <a:off x="1699907" y="182469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2C1BA05-E518-452E-B25C-408B6681421F}"/>
              </a:ext>
            </a:extLst>
          </p:cNvPr>
          <p:cNvSpPr/>
          <p:nvPr/>
        </p:nvSpPr>
        <p:spPr>
          <a:xfrm>
            <a:off x="953861" y="2126740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5EF153B0-D220-4056-AD29-5A5E06BEDE33}"/>
              </a:ext>
            </a:extLst>
          </p:cNvPr>
          <p:cNvGraphicFramePr/>
          <p:nvPr>
            <p:extLst/>
          </p:nvPr>
        </p:nvGraphicFramePr>
        <p:xfrm>
          <a:off x="1169886" y="2316936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098F4B-4E6A-4D0E-8367-B0E44CBC62C1}"/>
              </a:ext>
            </a:extLst>
          </p:cNvPr>
          <p:cNvSpPr txBox="1"/>
          <p:nvPr/>
        </p:nvSpPr>
        <p:spPr>
          <a:xfrm>
            <a:off x="3042093" y="2281428"/>
            <a:ext cx="283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心静不下来 （昏沉、掉举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散乱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念纷飞，控制不了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心思已离开主题，拉不回来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行很痛苦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–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心烦、失望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要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过这一关，才可以修下去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726978-5B92-48D4-BC1F-FBD22FDE3C73}"/>
              </a:ext>
            </a:extLst>
          </p:cNvPr>
          <p:cNvSpPr txBox="1"/>
          <p:nvPr/>
        </p:nvSpPr>
        <p:spPr>
          <a:xfrm>
            <a:off x="3042093" y="1815409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对立的阶段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BD36DF-99E9-4E33-A475-F38AE9165216}"/>
              </a:ext>
            </a:extLst>
          </p:cNvPr>
          <p:cNvSpPr txBox="1"/>
          <p:nvPr/>
        </p:nvSpPr>
        <p:spPr>
          <a:xfrm>
            <a:off x="1123843" y="233856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109">
            <a:extLst>
              <a:ext uri="{FF2B5EF4-FFF2-40B4-BE49-F238E27FC236}">
                <a16:creationId xmlns="" xmlns:a16="http://schemas.microsoft.com/office/drawing/2014/main" id="{6284D671-3C1B-489E-A5A5-17DFF9A091BB}"/>
              </a:ext>
            </a:extLst>
          </p:cNvPr>
          <p:cNvSpPr/>
          <p:nvPr/>
        </p:nvSpPr>
        <p:spPr>
          <a:xfrm>
            <a:off x="7064762" y="1835577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D76374-84C7-4CD0-992B-24702169C0F4}"/>
              </a:ext>
            </a:extLst>
          </p:cNvPr>
          <p:cNvSpPr txBox="1"/>
          <p:nvPr/>
        </p:nvSpPr>
        <p:spPr>
          <a:xfrm>
            <a:off x="8349375" y="2238074"/>
            <a:ext cx="2888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杂念的力量慢慢地减少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还有杂念，但不至于破坏禅定的主题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会感觉禅修有进步，开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始对禅定产生兴趣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会努力修，因此进步越来越快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CED016-F1AE-4FCD-97C6-5E0C36089E0C}"/>
              </a:ext>
            </a:extLst>
          </p:cNvPr>
          <p:cNvSpPr txBox="1"/>
          <p:nvPr/>
        </p:nvSpPr>
        <p:spPr>
          <a:xfrm>
            <a:off x="8344239" y="1835577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失立</a:t>
            </a:r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0274B-C61B-49D2-967B-68DBE2D4F236}"/>
              </a:ext>
            </a:extLst>
          </p:cNvPr>
          <p:cNvSpPr txBox="1"/>
          <p:nvPr/>
        </p:nvSpPr>
        <p:spPr>
          <a:xfrm>
            <a:off x="6488698" y="2349452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 115">
            <a:extLst>
              <a:ext uri="{FF2B5EF4-FFF2-40B4-BE49-F238E27FC236}">
                <a16:creationId xmlns="" xmlns:a16="http://schemas.microsoft.com/office/drawing/2014/main" id="{8C327C53-E4F7-4BF5-8213-A00E8C6E82FF}"/>
              </a:ext>
            </a:extLst>
          </p:cNvPr>
          <p:cNvSpPr/>
          <p:nvPr/>
        </p:nvSpPr>
        <p:spPr>
          <a:xfrm>
            <a:off x="1699907" y="4061125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2E8B03D-C0D8-4447-BDCF-68ADF9CF6A52}"/>
              </a:ext>
            </a:extLst>
          </p:cNvPr>
          <p:cNvSpPr txBox="1"/>
          <p:nvPr/>
        </p:nvSpPr>
        <p:spPr>
          <a:xfrm>
            <a:off x="3062636" y="4467278"/>
            <a:ext cx="2810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有杂念，但不至于破坏禅定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念和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定没有冲突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可以控制念头，引导它去修主题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定的效果很好，可以长时间停留在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定境界</a:t>
            </a:r>
            <a:endParaRPr lang="en-US" altLang="zh-CN" sz="1200" b="1" dirty="0">
              <a:solidFill>
                <a:schemeClr val="accent3">
                  <a:lumMod val="50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3A69C64-F845-4320-9AF6-3456812BA0AD}"/>
              </a:ext>
            </a:extLst>
          </p:cNvPr>
          <p:cNvSpPr txBox="1"/>
          <p:nvPr/>
        </p:nvSpPr>
        <p:spPr>
          <a:xfrm>
            <a:off x="3053319" y="4061125"/>
            <a:ext cx="2503109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cs typeface="Arial" pitchFamily="34" charset="0"/>
              </a:rPr>
              <a:t>和睦</a:t>
            </a:r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FE69D0-AC9E-42DD-A342-596551827787}"/>
              </a:ext>
            </a:extLst>
          </p:cNvPr>
          <p:cNvSpPr txBox="1"/>
          <p:nvPr/>
        </p:nvSpPr>
        <p:spPr>
          <a:xfrm>
            <a:off x="1123843" y="4575000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 121">
            <a:extLst>
              <a:ext uri="{FF2B5EF4-FFF2-40B4-BE49-F238E27FC236}">
                <a16:creationId xmlns="" xmlns:a16="http://schemas.microsoft.com/office/drawing/2014/main" id="{7E023E20-9928-4806-A951-4B1C6D2D3EB9}"/>
              </a:ext>
            </a:extLst>
          </p:cNvPr>
          <p:cNvSpPr/>
          <p:nvPr/>
        </p:nvSpPr>
        <p:spPr>
          <a:xfrm>
            <a:off x="7064762" y="407201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60807C4-7500-4710-AEE3-C91735C275FC}"/>
              </a:ext>
            </a:extLst>
          </p:cNvPr>
          <p:cNvSpPr txBox="1"/>
          <p:nvPr/>
        </p:nvSpPr>
        <p:spPr>
          <a:xfrm>
            <a:off x="8344238" y="4072011"/>
            <a:ext cx="2503109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解脱的阶</a:t>
            </a:r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86B5D64-119A-46EF-BB75-6CFBE0582284}"/>
              </a:ext>
            </a:extLst>
          </p:cNvPr>
          <p:cNvSpPr txBox="1"/>
          <p:nvPr/>
        </p:nvSpPr>
        <p:spPr>
          <a:xfrm>
            <a:off x="6488698" y="458588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F257F36B-4F09-4D22-A795-B79031A7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746357"/>
              </p:ext>
            </p:extLst>
          </p:nvPr>
        </p:nvGraphicFramePr>
        <p:xfrm>
          <a:off x="1169886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="" xmlns:a16="http://schemas.microsoft.com/office/drawing/2014/main" id="{88FC78F3-94A1-48A4-9265-FA0A5224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696965"/>
              </p:ext>
            </p:extLst>
          </p:nvPr>
        </p:nvGraphicFramePr>
        <p:xfrm>
          <a:off x="6528750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7D76374-84C7-4CD0-992B-24702169C0F4}"/>
              </a:ext>
            </a:extLst>
          </p:cNvPr>
          <p:cNvSpPr txBox="1"/>
          <p:nvPr/>
        </p:nvSpPr>
        <p:spPr>
          <a:xfrm>
            <a:off x="8349375" y="4538963"/>
            <a:ext cx="28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静下来（无念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寂止）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暂时把烦恼控制住，但没断除烦恼的种子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有禅悦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有类似空性的感受，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但这还不是证悟空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性，要突破才会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证悟空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性，不然会堕畜生道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3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53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457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FZShuTi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117</cp:revision>
  <dcterms:created xsi:type="dcterms:W3CDTF">2019-01-14T06:35:35Z</dcterms:created>
  <dcterms:modified xsi:type="dcterms:W3CDTF">2022-11-12T02:07:43Z</dcterms:modified>
</cp:coreProperties>
</file>