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320" r:id="rId4"/>
    <p:sldId id="281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2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1C0C-2505-4E06-8CEB-0B29B9683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8EE83-7C8F-4902-9DCA-0C532863C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88FB8-1F9E-465D-BE7D-6F8E2C20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C04E1-23CF-4DBF-989B-383BC3AD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DD19B-7B60-4330-BC31-49C03D19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573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50C2-2F02-405B-A7C2-0C12E8FE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47923-403A-46D6-9407-3DCF811D3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F1D08-9407-425D-8FD4-41F19627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1C062-05E9-4F52-B4B6-B1AE9797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4AFAD-C62C-40DC-8DE0-B7DC82EB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646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67D6A-00CF-41DE-86D2-64753B5E9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8DD43-6A14-42E2-898D-4B0345F9D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92F9E-BB8A-4275-AA51-599617A5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F0343-F1E0-4D8E-BBDC-4B828AC5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08590-DFE0-428D-A594-48C33E74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399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3418-0510-4C8A-A461-649EB7CA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D0FE1-4915-422C-95EE-D96485917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4441A-4564-433D-B599-1B256193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23DA0-9A6B-43CB-AE7A-B76061C6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41F4E-13ED-4C9F-B2D4-CD69F67C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382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8204-2017-41CD-88E9-EFFA0BE9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558FE-0F4D-4F6A-A56A-EB3BD7226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C01A-1E38-424D-92F9-879BC4D5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E11C3-57CD-4CC3-AE47-F71148FE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99CF7-78C5-4051-8A03-E4EF542F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13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D0D7-6D15-4C16-A664-7B17C92B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BA359-9F64-4ED4-823F-6605D5956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67E5A-7655-4E7F-A66E-F0265DBA7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DFA00-DF2E-41A8-9701-68A36B51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7F67-5709-4403-B0BD-CE25CACA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2471B-D7DE-4D8D-AC6F-0416AC49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614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3523-9ECF-4096-9FF1-4D83BFED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A9BFF-FDB5-4028-9B4F-328FE11DF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CB134-5702-478C-8EF1-7B7C81BCD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30946-4BEA-476B-BF2A-D70DF8E4B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FA07C-68A2-40DA-8A49-827AED0FF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E84C7-E73E-4E3D-B807-316B7E88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59075-3965-4C54-8422-C1FD010D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2D697-97CD-4351-831C-C5A73FDD2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070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AC90-21FD-4DA9-8456-ECC9E2BC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644DF-CD6B-45EE-AF93-A6D167B97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C31BC-8DC2-4809-BEE3-06096273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861DB-715F-46B0-88A8-DDA15C07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327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CD2A9-9E87-461E-9D8D-55B89870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B24F2-0037-4B1B-B273-105D7035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37EB3-9581-44F6-B0B7-F2D0C7FC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28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0E60-3F5A-413E-A86D-6F7E0E3E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15355-1408-4ACC-8F33-8808B68A2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F1E54-21B2-4EC6-B035-CDCF77557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87498-6B0A-4296-8358-F470E992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CE2B-4337-4081-A211-71712502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718C1-5783-4B4B-8492-77490447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02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2230F-3D79-41BD-B2EA-77D2338D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0E4B3-7ED1-4083-AD41-E5FCDAA30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C2B58-3982-4102-BFDC-9A5A136D7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31B7D-F9C8-4767-AC39-D0AC7799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EBFC4-8861-4800-B108-DFE60BB3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0BD91-7FFD-451F-910A-2E99BF35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96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ACC74-02D6-497C-B7D0-5A570E50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EEC73-D859-44CA-935D-B3B5CCB02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E0E61-4839-447B-AFE5-C4B335E94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A80DF-955A-4336-AEF3-2DB548B185AF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7A908-E439-4E76-877A-986B56E3C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6467E-AFC7-44E2-8240-0500C0C40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744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FF37-BC14-4DDC-BDB5-AD0C1027A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因果不虚</a:t>
            </a:r>
            <a:br>
              <a:rPr lang="en-CA" altLang="zh-CN" dirty="0"/>
            </a:br>
            <a:r>
              <a:rPr lang="zh-CN" altLang="en-US" dirty="0"/>
              <a:t> </a:t>
            </a:r>
            <a:br>
              <a:rPr lang="en-CA" altLang="zh-CN" dirty="0"/>
            </a:br>
            <a:r>
              <a:rPr lang="zh-CN" altLang="en-US" dirty="0"/>
              <a:t>十善业 不贪心 当持舍心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4950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不贪心 当持舍心 公案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1800" b="1" dirty="0">
                <a:latin typeface="+mn-ea"/>
                <a:cs typeface="Times New Roman" panose="02020603050405020304" pitchFamily="18" charset="0"/>
              </a:rPr>
              <a:t>五百盲儿往返逐佛缘品第二十八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这样的经法我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阿难从佛亲自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)</a:t>
            </a: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听闻，讲法时，佛住在舍卫国祇树给孤独园。当时毗舍离国中有五百名盲人，依靠乞讨为生，他们听到有人说：“如来出现在世，非常奇特。凡是亲眼看见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佛陀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)</a:t>
            </a: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的众生，衰弱残废各种疾病，都能得到加被而痊愈。盲人得见、聋人能听、哑巴能语、驼背伸展、痉挛跛足和精神狂乱得以纠正、贫困的施以衣食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,</a:t>
            </a: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愁忧困苦如是种种都能得以免除！”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14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这些盲人听到这些话，聚在一起商议：“我们这些人罪业深重，痛苦异常，如果能够遇到佛陀，一定会得到救助！”他们便向人打听：“世尊如今在哪个国家？”有人告诉他们：“在舍卫国！”他们听罢，便一起在路旁以可怜的口气哀求：“谁有慈悲心怜悯我们，希望能引导我们到舍卫国佛陀那里？”呼唤恳求多时，也没有人答应。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14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于是五百人又共同商议：“两手空空邀请别人，人家自然不会答应。现在我们一起去乞讨，让每个人拿出一枚金钱，用来雇人，足以到达那里！”于是大家分头乞讨，过了一段时间，每人乞得一枚金钱，共计有五百金钱，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把这些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)</a:t>
            </a: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金钱凑到一起后，到处呼唤请人：“谁能够带我们去舍卫国，五百枚金钱给他作辛劳费。”当时有一个人前来应召，一起商定后便把钱交给他。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14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他嘱咐盲人们一个拉着一个，自己在前面引路。带他们到了摩竭国，便把五百个盲人抛弃在荒野中。当时盲人们不知道身在在哪个国家，互相牵着手前行，经过他人的田地，损坏了不少谷苗。当时正赶上一个长者查看农田，看见这五百人践踏庄稼，损坏了很多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他十分愤怒，便令手下痛打他们；众乞丐纷纷求饶，详细述说了他们的经历。长者怜悯他们，便派一个仆人领他们到舍卫国。刚到达舍卫国，又听说世尊已经来了摩竭提国，仆人于是又把他们领回摩竭提国。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14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这些盲人敬重仰慕佛陀，一心想见到佛陀。他们的肉眼虽看不见，可是心眼已经“看”到世尊，因此内心深感欢喜，不觉得疲劳。到了摩竭提国，又听说世尊已经回到舍卫国。就这样来回追逐世尊前后往返了七次。</a:t>
            </a:r>
            <a:endParaRPr lang="en-CA" altLang="zh-CN" sz="14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0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不贪心 当持舍心 公案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这时如来观察到这些盲人的善根已经成熟，敬信心纯净坚固，便在舍卫国停下等待他们。仆人领着盲人们快到佛前时，佛的光芒照到身上，他们惊喜万分，双眼立刻见到了光明。看见如来，周围四众弟子围绕，身上的光芒明亮照人，如同紫金山。众人感戴佛的深恩厚德，喜不自胜。来到佛前，五体投地，向佛施礼。施礼已毕，然后异口同声地对佛陀说：“恳请世尊悲悯，允许我们出家学道！”佛对他们说：“善来比丘！”于是须发自落，法衣披身。世尊又为他们说法，他们都证得阿罗汉果。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14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这时阿难看见盲人们肉眼清净复明，又断尽一切烦恼，证得阿罗汉。便长跪合掌，上前对佛说道：“世尊出世，真是太奇特了！所做的种种善行，让人不可思议。这些盲人蒙受殊胜的恩泽，肉眼复明，又获得慧眼，世尊出世正是为了度化他们。”佛告诉阿难：“我不但今日去除了他们的黑暗，在过去久远无量劫的时候，也为他们去除了大黑暗！”阿难便问：“不知世尊在过去世中为他们去除黑暗，是怎么一回事呢？”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14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佛告诉阿难：“在过去久远无量无数阿僧祇劫以前，此阎浮提有五百名商人在旷野中行走，他们经过一段险路，在大山谷中极为黑暗。这时商人们迷茫忧愁，害怕失去财物，此地常有强盗出没，而且又令人恐惧。于是一起向天地、日月、山海一切神祇啼哭哀求，希望获得救助。这时商主怜悯商人们的痛苦，便对他们说：‘你们不要恐怖，安下心来，我将为你们作大照明。’于是商主便把白布缠到自己的两支胳臂上，用酥油浇透后，当做火炬点燃，领着众人走了七天才越过黑暗的山谷。各位客商感戴他的恩德，慈敬无量，得到安稳后喜不自胜！”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14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佛告诉阿难：“当时的商主不是别人，就是现在的我，我从往昔以来将国城妻子儿女以及血肉常布施给众生，因为这个缘故，如今才获得至尊的佛果。当时的五百名商人不是别人，就是现在的五百比丘。过去世中我曾用生死的力量给予他们光明，现在我成就佛道，依然布施他们无漏清净的慧眼。”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14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当时与会大众，闻佛所说，有的成就须陀洹、斯陀含、阿那含、阿罗汉果，有的种下辟支佛善根，有的萌发无上道心，得到度化的人非常众多。慧命阿难及与会大众，闻佛所说，欢喜奉行。</a:t>
            </a:r>
            <a:endParaRPr lang="en-CA" altLang="zh-CN" sz="14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48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不贪心 当持舍心 公案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1800" b="1" dirty="0">
                <a:latin typeface="+mn-ea"/>
                <a:cs typeface="Times New Roman" panose="02020603050405020304" pitchFamily="18" charset="0"/>
              </a:rPr>
              <a:t>阿难总持缘品第四十</a:t>
            </a:r>
            <a:endParaRPr lang="en-CA" altLang="zh-CN" sz="1800" b="1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这样的经法我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阿难从佛亲自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)</a:t>
            </a: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听闻，讲法时，佛住在舍卫国祇树给孤独园。这时众比丘都产生疑惑：贤者阿难，过去世究竟造了什么功德而得到这样的总持，听到佛所说法，一句也不会忘记？比丘们便来到佛前，请问佛陀：“贤者阿难以前作了什么福德，而得到这样的无量总持？恳请世尊为我们开示。”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14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佛告诉比丘们：“仔细听，记在心中。这样的总持，都是由福德所致。在过去阿僧祇劫以前，当时有一位比丘，带着一个沙弥，总是对他严加管束，令他背诵经文，每天都有规定的功课。如果沙弥背够了经文，比丘便十分欢喜，如果没有完成，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比丘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)</a:t>
            </a: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便严加斥责。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14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因此沙弥经常忧愁烦恼，因为有时虽然背诵完经文，但食物又化不够。如果外出乞食，较快地得到食物，便可以背够经文；如果乞食困难费时，便不能背完规定的经文，如果背不够经，就会被斥责。因此沙弥常常忧愁烦闷，边走边哭。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14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这时有一位长者，见到沙弥哭泣不止，便上前询问道：‘为什么这样忧愁烦恼呢？’小沙弥回答说：‘长者应当知道，我师父要求严格，让我背经，日日都有规定的数量。如果背够，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师父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)</a:t>
            </a: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便十分欢喜；如果我没有背够，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师父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)</a:t>
            </a: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便痛加斥责。我外出乞食，如果很快地得到，便可背够经文；如果乞食费时，便不能背足经文。而假如不能背够，便被呵责。因为这个缘故，我才发愁。’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14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此时长者便对沙弥说：‘从今天开始，你就常来我家，我供给你饮食，让你不再担心。吃完后就专心勤奋背诵经文。’沙弥听后，得以专心勤奋背诵学习，规定的功课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能够圆满完成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)</a:t>
            </a: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没有缺少，每日都是如此，师徒因此都十分欢喜。”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14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佛告诉比丘们：“当时的比丘师父，便是定光佛；当时的沙弥，便是现在的我；当时供给饮食的长者，便是现在的阿难。因他过去做了这样的功德，故现在得以成就总持，不会忘失。”这时众位比丘听了这样的讲说，欢喜信受，恭敬地奉行。</a:t>
            </a:r>
            <a:endParaRPr lang="en-CA" altLang="zh-CN" sz="14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910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讨论题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spcBef>
                <a:spcPts val="0"/>
              </a:spcBef>
              <a:buAutoNum type="arabicPeriod"/>
            </a:pPr>
            <a:r>
              <a:rPr lang="zh-CN" altLang="en-US" sz="2000" dirty="0">
                <a:effectLst/>
                <a:latin typeface="+mn-ea"/>
                <a:cs typeface="Times New Roman" panose="02020603050405020304" pitchFamily="18" charset="0"/>
              </a:rPr>
              <a:t>“真正要落到大乘佛法上，还要积极地舍，舍身、舍财、舍善根，这就是修舍心。”如何理解舍善根？</a:t>
            </a:r>
            <a:endParaRPr lang="en-CA" altLang="zh-CN" sz="20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buAutoNum type="arabicPeriod"/>
            </a:pPr>
            <a:endParaRPr lang="en-CA" altLang="zh-CN" sz="20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佛告诉阿难：“当时的商主不是别人，就是现在的我，我从往昔以来将国城妻子儿女以及血肉常布施给众生，因为这个缘故，如今才获得至尊的佛果。”如何理解公案中所说的布施妻子儿女以及血肉？</a:t>
            </a:r>
            <a:endParaRPr lang="en-CA" altLang="zh-CN" sz="2000" dirty="0"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buAutoNum type="arabicPeriod"/>
            </a:pPr>
            <a:endParaRPr lang="en-CA" altLang="zh-CN" sz="20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zh-CN" altLang="en-US" sz="2000" dirty="0">
                <a:effectLst/>
                <a:latin typeface="+mn-ea"/>
                <a:cs typeface="Times New Roman" panose="02020603050405020304" pitchFamily="18" charset="0"/>
              </a:rPr>
              <a:t>诚心布施自己很贪着的物品功德会更大吗？</a:t>
            </a:r>
            <a:endParaRPr lang="en-CA" altLang="zh-CN" sz="20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buAutoNum type="arabicPeriod"/>
            </a:pPr>
            <a:endParaRPr lang="en-CA" altLang="zh-CN" sz="2000" dirty="0"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zh-CN" altLang="en-US" sz="2000" dirty="0">
                <a:effectLst/>
                <a:latin typeface="+mn-ea"/>
                <a:cs typeface="Times New Roman" panose="02020603050405020304" pitchFamily="18" charset="0"/>
              </a:rPr>
              <a:t>自由分享</a:t>
            </a:r>
            <a:r>
              <a:rPr lang="en-US" altLang="zh-CN" sz="2000" dirty="0">
                <a:effectLst/>
                <a:latin typeface="+mn-ea"/>
                <a:cs typeface="Times New Roman" panose="02020603050405020304" pitchFamily="18" charset="0"/>
              </a:rPr>
              <a:t>/</a:t>
            </a:r>
            <a:r>
              <a:rPr lang="zh-CN" altLang="en-US" sz="2000">
                <a:effectLst/>
                <a:latin typeface="+mn-ea"/>
                <a:cs typeface="Times New Roman" panose="02020603050405020304" pitchFamily="18" charset="0"/>
              </a:rPr>
              <a:t>讨论</a:t>
            </a:r>
            <a:endParaRPr lang="en-CA" altLang="zh-CN" sz="20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6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发菩提心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600" dirty="0">
                <a:latin typeface="+mn-ea"/>
              </a:rPr>
              <a:t>我们为了利益天下所有的众生，下定决心成佛</a:t>
            </a:r>
            <a:endParaRPr lang="en-CA" altLang="zh-CN" sz="2600" dirty="0">
              <a:latin typeface="+mn-ea"/>
            </a:endParaRPr>
          </a:p>
          <a:p>
            <a:r>
              <a:rPr lang="zh-CN" altLang="en-US" sz="2600" dirty="0">
                <a:latin typeface="+mn-ea"/>
              </a:rPr>
              <a:t>为了成佛我们如理如法的共修</a:t>
            </a:r>
            <a:endParaRPr lang="en-CA" altLang="zh-CN" sz="2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794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不贪心 当持舍心 发心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000" b="1" dirty="0">
                <a:effectLst/>
                <a:latin typeface="+mn-ea"/>
                <a:cs typeface="Times New Roman" panose="02020603050405020304" pitchFamily="18" charset="0"/>
              </a:rPr>
              <a:t>一般的善：</a:t>
            </a:r>
          </a:p>
          <a:p>
            <a:pPr>
              <a:spcBef>
                <a:spcPts val="0"/>
              </a:spcBef>
            </a:pPr>
            <a:r>
              <a:rPr lang="zh-CN" altLang="en-US" sz="1800" dirty="0">
                <a:effectLst/>
                <a:latin typeface="+mn-ea"/>
                <a:cs typeface="Times New Roman" panose="02020603050405020304" pitchFamily="18" charset="0"/>
              </a:rPr>
              <a:t>知过患</a:t>
            </a:r>
            <a:r>
              <a:rPr lang="en-US" altLang="zh-CN" sz="1800" dirty="0">
                <a:effectLst/>
                <a:latin typeface="+mn-ea"/>
                <a:cs typeface="Times New Roman" panose="02020603050405020304" pitchFamily="18" charset="0"/>
              </a:rPr>
              <a:t>/</a:t>
            </a:r>
            <a:r>
              <a:rPr lang="zh-CN" altLang="en-US" sz="1800" dirty="0">
                <a:effectLst/>
                <a:latin typeface="+mn-ea"/>
                <a:cs typeface="Times New Roman" panose="02020603050405020304" pitchFamily="18" charset="0"/>
              </a:rPr>
              <a:t>胜解：清楚没有造罪的不贪心与发心断除贪心的善的区别，知道贪心的过患很大。因果的五种规律，业决定，增长广大</a:t>
            </a:r>
            <a:endParaRPr lang="en-CA" altLang="zh-CN" sz="18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CA" altLang="zh-CN" sz="1800" dirty="0"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1800" dirty="0">
                <a:effectLst/>
                <a:latin typeface="+mn-ea"/>
                <a:cs typeface="Times New Roman" panose="02020603050405020304" pitchFamily="18" charset="0"/>
              </a:rPr>
              <a:t>受律仪</a:t>
            </a:r>
            <a:r>
              <a:rPr lang="en-US" altLang="zh-CN" sz="1800" dirty="0">
                <a:effectLst/>
                <a:latin typeface="+mn-ea"/>
                <a:cs typeface="Times New Roman" panose="02020603050405020304" pitchFamily="18" charset="0"/>
              </a:rPr>
              <a:t>/</a:t>
            </a:r>
            <a:r>
              <a:rPr lang="zh-CN" altLang="en-US" sz="1800" dirty="0">
                <a:effectLst/>
                <a:latin typeface="+mn-ea"/>
                <a:cs typeface="Times New Roman" panose="02020603050405020304" pitchFamily="18" charset="0"/>
              </a:rPr>
              <a:t>欲：见过患后欲断除贪心</a:t>
            </a:r>
            <a:endParaRPr lang="en-CA" altLang="zh-CN" sz="18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72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不贪心 当持舍心 发心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000" b="1" dirty="0">
                <a:effectLst/>
                <a:latin typeface="+mn-ea"/>
                <a:cs typeface="Times New Roman" panose="02020603050405020304" pitchFamily="18" charset="0"/>
              </a:rPr>
              <a:t>殊胜的善：</a:t>
            </a:r>
          </a:p>
          <a:p>
            <a:pPr>
              <a:spcBef>
                <a:spcPts val="0"/>
              </a:spcBef>
            </a:pPr>
            <a:r>
              <a:rPr lang="zh-CN" altLang="en-US" sz="1600" dirty="0">
                <a:effectLst/>
                <a:latin typeface="+mn-ea"/>
                <a:cs typeface="Times New Roman" panose="02020603050405020304" pitchFamily="18" charset="0"/>
              </a:rPr>
              <a:t>胜解：了知满怀舍心，知足少欲是殊胜的善。因果的五种规律，业决定，增长广大</a:t>
            </a:r>
            <a:endParaRPr lang="en-CA" altLang="zh-CN" sz="1600" dirty="0">
              <a:effectLst/>
              <a:latin typeface="+mn-ea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1600" dirty="0">
                <a:effectLst/>
                <a:latin typeface="+mn-ea"/>
                <a:cs typeface="Times New Roman" panose="02020603050405020304" pitchFamily="18" charset="0"/>
              </a:rPr>
              <a:t>舍心观念。不是一味地贪取，而是要舍掉。在传统的儒道两家非常好的道德上面就要明白， 对于世间法，不是贪婪、发展，而是要知足；在这个基础上进一步上升到佛家，就是要舍开。 消极上，全部都不能够越限的，尽量做减法，所以是减的观念。然后这还不够， 真正要落到大乘佛法上，还要积极地舍，舍身、舍财、舍善根，这就是修舍心。 一切处都是舍，吃饭的时候也是想到一切舍，做了功德也是想到一切舍，施一件衣服也是想到一切都舍。 这个首先要熏习善的习性，之后在这条路上发展，方向上不是贪，而是舍。（前行引导文 </a:t>
            </a:r>
            <a:r>
              <a:rPr lang="en-US" altLang="zh-CN" sz="1600" dirty="0">
                <a:effectLst/>
                <a:latin typeface="+mn-ea"/>
                <a:cs typeface="Times New Roman" panose="02020603050405020304" pitchFamily="18" charset="0"/>
              </a:rPr>
              <a:t>173 </a:t>
            </a:r>
            <a:r>
              <a:rPr lang="zh-CN" altLang="en-US" sz="1600" dirty="0">
                <a:effectLst/>
                <a:latin typeface="+mn-ea"/>
                <a:cs typeface="Times New Roman" panose="02020603050405020304" pitchFamily="18" charset="0"/>
              </a:rPr>
              <a:t>业因果 </a:t>
            </a:r>
            <a:r>
              <a:rPr lang="en-US" altLang="zh-CN" sz="1600" dirty="0">
                <a:effectLst/>
                <a:latin typeface="+mn-ea"/>
                <a:cs typeface="Times New Roman" panose="02020603050405020304" pitchFamily="18" charset="0"/>
              </a:rPr>
              <a:t>20</a:t>
            </a:r>
            <a:r>
              <a:rPr lang="zh-CN" altLang="en-US" sz="1600" dirty="0">
                <a:effectLst/>
                <a:latin typeface="+mn-ea"/>
                <a:cs typeface="Times New Roman" panose="02020603050405020304" pitchFamily="18" charset="0"/>
              </a:rPr>
              <a:t>）</a:t>
            </a:r>
            <a:endParaRPr lang="en-CA" altLang="zh-CN" sz="1600" dirty="0">
              <a:effectLst/>
              <a:latin typeface="+mn-ea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1600" dirty="0">
                <a:effectLst/>
                <a:latin typeface="+mn-ea"/>
                <a:cs typeface="Times New Roman" panose="02020603050405020304" pitchFamily="18" charset="0"/>
              </a:rPr>
              <a:t>世人如饥似渴地追逐外在的六尘境界，人们将欲望不得实现视为痛苦，而将欲望的满足视为安乐。 其实不论欲望满足与否，只要有贪求的心理，则同样是在贪欲烦恼的缠缚之下，身心不会有真正的安乐。 依照意业串习的道理，贪欲放纵一次，就会增长坚固一次，如人以盐水止渴只会渴上加渴一般。 所以想通过贪欲的放纵来使内心得到满足，无异于扬汤止沸，必将永无可能。贪欲的膨胀只会让我们陷入难耐的欲渴之中， 时时现起追求的冲动，内心没有丝毫的安宁。所以只有断除贪心，知足少欲，方才能够止息欲渴之苦，使身心如释重负，得到轻安。 经中如是比较贪欲者和离欲者的内心苦乐差别：少欲知足者即使身为乞丐，却享受着天人一般的安乐， 而不知足的贪欲者即使在天宫，也象乞丐一样，精神十分贫乏。我们如是地行持，则生生世世中都会遇到善友，彼此情意稳固，这种友谊谁人也无法使之破裂。经云：“恒时若断除，离间拆散友，喜爱调和者，彼人生善趣。”</a:t>
            </a:r>
            <a:r>
              <a:rPr lang="en-US" altLang="zh-CN" sz="1600" dirty="0">
                <a:effectLst/>
                <a:latin typeface="+mn-ea"/>
                <a:cs typeface="Times New Roman" panose="02020603050405020304" pitchFamily="18" charset="0"/>
              </a:rPr>
              <a:t>《</a:t>
            </a:r>
            <a:r>
              <a:rPr lang="zh-CN" altLang="en-US" sz="1600" dirty="0">
                <a:effectLst/>
                <a:latin typeface="+mn-ea"/>
                <a:cs typeface="Times New Roman" panose="02020603050405020304" pitchFamily="18" charset="0"/>
              </a:rPr>
              <a:t>念住经</a:t>
            </a:r>
            <a:r>
              <a:rPr lang="en-US" altLang="zh-CN" sz="1600" dirty="0">
                <a:effectLst/>
                <a:latin typeface="+mn-ea"/>
                <a:cs typeface="Times New Roman" panose="02020603050405020304" pitchFamily="18" charset="0"/>
              </a:rPr>
              <a:t>》</a:t>
            </a:r>
            <a:r>
              <a:rPr lang="zh-CN" altLang="en-US" sz="1600" dirty="0">
                <a:effectLst/>
                <a:latin typeface="+mn-ea"/>
                <a:cs typeface="Times New Roman" panose="02020603050405020304" pitchFamily="18" charset="0"/>
              </a:rPr>
              <a:t>云：“亲朋与好友，相互不和睦，何人极调解，转生于天界。”（因果明镜论）</a:t>
            </a:r>
            <a:endParaRPr lang="en-CA" altLang="zh-CN" sz="16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zh-CN" altLang="en-US" sz="1600" dirty="0"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1600" dirty="0">
                <a:effectLst/>
                <a:latin typeface="+mn-ea"/>
                <a:cs typeface="Times New Roman" panose="02020603050405020304" pitchFamily="18" charset="0"/>
              </a:rPr>
              <a:t>欲</a:t>
            </a:r>
            <a:r>
              <a:rPr lang="en-US" altLang="zh-CN" sz="1600" dirty="0">
                <a:effectLst/>
                <a:latin typeface="+mn-ea"/>
                <a:cs typeface="Times New Roman" panose="02020603050405020304" pitchFamily="18" charset="0"/>
              </a:rPr>
              <a:t>/</a:t>
            </a:r>
            <a:r>
              <a:rPr lang="zh-CN" altLang="en-US" sz="1600" dirty="0">
                <a:effectLst/>
                <a:latin typeface="+mn-ea"/>
                <a:cs typeface="Times New Roman" panose="02020603050405020304" pitchFamily="18" charset="0"/>
              </a:rPr>
              <a:t>发愿：对舍心，知足少欲，充满欢喜，勇悍，乐此不疲，积极</a:t>
            </a:r>
            <a:endParaRPr lang="en-CA" sz="16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81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不贪心 当持舍心 加行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zh-CN" altLang="en-US" sz="2000" dirty="0">
                <a:effectLst/>
                <a:latin typeface="+mn-ea"/>
                <a:cs typeface="Times New Roman" panose="02020603050405020304" pitchFamily="18" charset="0"/>
              </a:rPr>
              <a:t>一般善业：断除贪心，指断除我们对人、物质等的贪心</a:t>
            </a:r>
            <a:endParaRPr lang="en-CA" altLang="zh-CN" sz="2000" dirty="0"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CA" altLang="zh-CN" sz="2000" dirty="0"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dirty="0">
                <a:effectLst/>
                <a:latin typeface="+mn-ea"/>
                <a:cs typeface="Times New Roman" panose="02020603050405020304" pitchFamily="18" charset="0"/>
              </a:rPr>
              <a:t>殊胜善业：满怀舍心，知足少欲</a:t>
            </a:r>
            <a:endParaRPr lang="en-CA" altLang="zh-CN" sz="2000" dirty="0">
              <a:effectLst/>
              <a:latin typeface="+mn-ea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1600" dirty="0">
                <a:effectLst/>
                <a:latin typeface="+mn-ea"/>
                <a:cs typeface="Times New Roman" panose="02020603050405020304" pitchFamily="18" charset="0"/>
              </a:rPr>
              <a:t>“</a:t>
            </a:r>
            <a:r>
              <a:rPr lang="zh-CN" altLang="en-US" sz="1800" dirty="0">
                <a:effectLst/>
                <a:latin typeface="+mn-ea"/>
                <a:cs typeface="Times New Roman" panose="02020603050405020304" pitchFamily="18" charset="0"/>
              </a:rPr>
              <a:t>满怀舍心”指对自己的财物舍弃，对人等有情也不贪著，放弃对他的贪心。 有些大德在论典、窍诀当中也讲到：当我们看到令自己有贪心的人的时候， 马上就想“不能有贪心，把他供养给莲花生大士”，供养之后就放下了，把贪心转为道用， 这也是一种修行方式。（智诚堪布前行广释 </a:t>
            </a:r>
            <a:r>
              <a:rPr lang="en-US" altLang="zh-CN" sz="1800" dirty="0">
                <a:effectLst/>
                <a:latin typeface="+mn-ea"/>
                <a:cs typeface="Times New Roman" panose="02020603050405020304" pitchFamily="18" charset="0"/>
              </a:rPr>
              <a:t>67 </a:t>
            </a:r>
            <a:r>
              <a:rPr lang="zh-CN" altLang="en-US" sz="1800" dirty="0">
                <a:effectLst/>
                <a:latin typeface="+mn-ea"/>
                <a:cs typeface="Times New Roman" panose="02020603050405020304" pitchFamily="18" charset="0"/>
              </a:rPr>
              <a:t>课辅导）</a:t>
            </a:r>
          </a:p>
        </p:txBody>
      </p:sp>
    </p:spTree>
    <p:extLst>
      <p:ext uri="{BB962C8B-B14F-4D97-AF65-F5344CB8AC3E}">
        <p14:creationId xmlns:p14="http://schemas.microsoft.com/office/powerpoint/2010/main" val="331611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不贪心 当持舍心 究竟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zh-CN" altLang="en-US" sz="2000" dirty="0">
                <a:effectLst/>
                <a:latin typeface="+mn-ea"/>
                <a:cs typeface="Times New Roman" panose="02020603050405020304" pitchFamily="18" charset="0"/>
              </a:rPr>
              <a:t>一般善业：防护贪心圆满</a:t>
            </a:r>
            <a:endParaRPr lang="en-CA" altLang="zh-CN" sz="20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CA" altLang="zh-CN" sz="2000" dirty="0"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dirty="0">
                <a:effectLst/>
                <a:latin typeface="+mn-ea"/>
                <a:cs typeface="Times New Roman" panose="02020603050405020304" pitchFamily="18" charset="0"/>
              </a:rPr>
              <a:t>殊胜善业：行持舍心，知足少欲圆满</a:t>
            </a:r>
            <a:endParaRPr lang="zh-CN" altLang="en-US" sz="18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567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不贪心 当持舍心 果报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 fontAlgn="base">
              <a:buNone/>
            </a:pPr>
            <a:r>
              <a:rPr lang="zh-CN" altLang="en-US" sz="2000" b="1" i="0" dirty="0">
                <a:solidFill>
                  <a:srgbClr val="00001A"/>
                </a:solidFill>
                <a:effectLst/>
                <a:latin typeface="Montserrat"/>
              </a:rPr>
              <a:t>异熟果</a:t>
            </a:r>
          </a:p>
          <a:p>
            <a:pPr marL="0" indent="0" algn="l" fontAlgn="base">
              <a:spcBef>
                <a:spcPts val="0"/>
              </a:spcBef>
              <a:buNone/>
            </a:pPr>
            <a:r>
              <a:rPr lang="zh-CN" altLang="en-US" sz="1800" b="0" i="0" dirty="0">
                <a:solidFill>
                  <a:srgbClr val="00001A"/>
                </a:solidFill>
                <a:effectLst/>
                <a:latin typeface="Montserrat"/>
              </a:rPr>
              <a:t>转生在相应的三善趣中。在十善业方面，行持下品善业会转生于人间，行持中品善业会转生于欲界天，在行持善业的基础上如修四禅八定，会转生于色界、无色界。（因果明镜论）</a:t>
            </a:r>
          </a:p>
          <a:p>
            <a:pPr marL="0" indent="0" algn="l" fontAlgn="base">
              <a:spcBef>
                <a:spcPts val="0"/>
              </a:spcBef>
              <a:buNone/>
            </a:pPr>
            <a:endParaRPr lang="en-CA" altLang="zh-CN" sz="1800" b="1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 algn="l" fontAlgn="base">
              <a:spcBef>
                <a:spcPts val="0"/>
              </a:spcBef>
              <a:buNone/>
            </a:pPr>
            <a:r>
              <a:rPr lang="zh-CN" altLang="en-US" sz="2000" b="1" i="0" dirty="0">
                <a:solidFill>
                  <a:srgbClr val="00001A"/>
                </a:solidFill>
                <a:effectLst/>
                <a:latin typeface="Montserrat"/>
              </a:rPr>
              <a:t>等流果</a:t>
            </a:r>
          </a:p>
          <a:p>
            <a:pPr algn="l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800" b="0" i="0" dirty="0">
                <a:solidFill>
                  <a:srgbClr val="00001A"/>
                </a:solidFill>
                <a:effectLst/>
                <a:latin typeface="Montserrat"/>
              </a:rPr>
              <a:t>同行等流果：生生世世喜欢行善，并且善举蒸蒸日上。</a:t>
            </a:r>
          </a:p>
          <a:p>
            <a:pPr algn="l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800" b="0" i="0" dirty="0">
                <a:solidFill>
                  <a:srgbClr val="00001A"/>
                </a:solidFill>
                <a:effectLst/>
                <a:latin typeface="Montserrat"/>
              </a:rPr>
              <a:t>感受等流果</a:t>
            </a:r>
          </a:p>
          <a:p>
            <a:pPr marL="457200" lvl="1" indent="0" algn="l" fontAlgn="base">
              <a:spcBef>
                <a:spcPts val="0"/>
              </a:spcBef>
              <a:buNone/>
            </a:pPr>
            <a:r>
              <a:rPr lang="zh-CN" altLang="en-US" sz="1800" b="0" i="0" dirty="0">
                <a:solidFill>
                  <a:srgbClr val="00001A"/>
                </a:solidFill>
                <a:effectLst/>
                <a:latin typeface="Montserrat"/>
              </a:rPr>
              <a:t>受到眷属仆人的恭敬</a:t>
            </a:r>
          </a:p>
          <a:p>
            <a:pPr marL="457200" lvl="1" indent="0" algn="l" fontAlgn="base">
              <a:spcBef>
                <a:spcPts val="0"/>
              </a:spcBef>
              <a:buNone/>
            </a:pPr>
            <a:r>
              <a:rPr lang="zh-CN" altLang="en-US" sz="1800" b="0" i="0" dirty="0">
                <a:solidFill>
                  <a:srgbClr val="00001A"/>
                </a:solidFill>
                <a:effectLst/>
                <a:latin typeface="Montserrat"/>
              </a:rPr>
              <a:t>眷属和合、贤良</a:t>
            </a:r>
          </a:p>
          <a:p>
            <a:pPr marL="0" indent="0" algn="l" fontAlgn="base">
              <a:spcBef>
                <a:spcPts val="0"/>
              </a:spcBef>
              <a:buNone/>
            </a:pPr>
            <a:endParaRPr lang="en-CA" altLang="zh-CN" sz="1800" b="1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 algn="l" fontAlgn="base">
              <a:spcBef>
                <a:spcPts val="0"/>
              </a:spcBef>
              <a:buNone/>
            </a:pPr>
            <a:r>
              <a:rPr lang="zh-CN" altLang="en-US" sz="2000" b="1" i="0" dirty="0">
                <a:solidFill>
                  <a:srgbClr val="00001A"/>
                </a:solidFill>
                <a:effectLst/>
                <a:latin typeface="Montserrat"/>
              </a:rPr>
              <a:t>增上果</a:t>
            </a:r>
          </a:p>
          <a:p>
            <a:pPr marL="0" indent="0" algn="l" fontAlgn="base">
              <a:spcBef>
                <a:spcPts val="0"/>
              </a:spcBef>
              <a:buNone/>
            </a:pPr>
            <a:r>
              <a:rPr lang="zh-CN" altLang="en-US" sz="1800" b="0" i="0" dirty="0">
                <a:solidFill>
                  <a:srgbClr val="00001A"/>
                </a:solidFill>
                <a:effectLst/>
                <a:latin typeface="Montserrat"/>
              </a:rPr>
              <a:t>成熟在外境上，与前面十不善业的果报恰恰相反，具足圆满的功德。</a:t>
            </a:r>
          </a:p>
          <a:p>
            <a:pPr marL="0" indent="0" algn="l" fontAlgn="base">
              <a:spcBef>
                <a:spcPts val="0"/>
              </a:spcBef>
              <a:buNone/>
            </a:pPr>
            <a:endParaRPr lang="en-CA" altLang="zh-CN" sz="1800" b="1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 algn="l" fontAlgn="base">
              <a:spcBef>
                <a:spcPts val="0"/>
              </a:spcBef>
              <a:buNone/>
            </a:pPr>
            <a:r>
              <a:rPr lang="zh-CN" altLang="en-US" sz="2000" b="1" i="0" dirty="0">
                <a:solidFill>
                  <a:srgbClr val="00001A"/>
                </a:solidFill>
                <a:effectLst/>
                <a:latin typeface="Montserrat"/>
              </a:rPr>
              <a:t>士用果</a:t>
            </a:r>
          </a:p>
          <a:p>
            <a:pPr marL="0" indent="0" algn="l" fontAlgn="base">
              <a:spcBef>
                <a:spcPts val="0"/>
              </a:spcBef>
              <a:buNone/>
            </a:pPr>
            <a:r>
              <a:rPr lang="zh-CN" altLang="en-US" sz="1800" b="0" i="0" dirty="0">
                <a:solidFill>
                  <a:srgbClr val="00001A"/>
                </a:solidFill>
                <a:effectLst/>
                <a:latin typeface="Montserrat"/>
              </a:rPr>
              <a:t>所做的任何善业都会突飞猛进地增长，福德接连不断涌现。</a:t>
            </a:r>
          </a:p>
        </p:txBody>
      </p:sp>
    </p:spTree>
    <p:extLst>
      <p:ext uri="{BB962C8B-B14F-4D97-AF65-F5344CB8AC3E}">
        <p14:creationId xmlns:p14="http://schemas.microsoft.com/office/powerpoint/2010/main" val="37350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不贪心 当持舍心 功德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zh-CN" altLang="en-US" sz="1800" b="1" dirty="0">
                <a:effectLst/>
                <a:latin typeface="+mn-ea"/>
                <a:cs typeface="Times New Roman" panose="02020603050405020304" pitchFamily="18" charset="0"/>
              </a:rPr>
              <a:t>修身、口、意不退，诸根不乱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+mn-ea"/>
                <a:cs typeface="Times New Roman" panose="02020603050405020304" pitchFamily="18" charset="0"/>
              </a:rPr>
              <a:t>第一、如果前世远离了贪心，今生他的身语意不仅不会退转，而且还会获得一种自在，身体无论在哪里都好像特别容易受控制，语言和心也同样获得了这种自在，同时他的眼耳鼻舌等诸根都会具足，不会出现眼睛看不见或者耳朵听不见等诸根不具的情况。</a:t>
            </a:r>
            <a:endParaRPr lang="en-CA" altLang="zh-CN" sz="16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CA" altLang="zh-CN" sz="1800" dirty="0"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1800" b="1" dirty="0">
                <a:latin typeface="+mn-ea"/>
                <a:cs typeface="Times New Roman" panose="02020603050405020304" pitchFamily="18" charset="0"/>
              </a:rPr>
              <a:t>当得一切广大富贵圆满，得冤家降伏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dirty="0">
                <a:latin typeface="+mn-ea"/>
                <a:cs typeface="Times New Roman" panose="02020603050405020304" pitchFamily="18" charset="0"/>
              </a:rPr>
              <a:t>第二、前世远离了贪心的人，今生的财富就会非常圆满，所有的冤家也不会与他共用，也就是说，他的财富远离了所有冤家的损害。 一般来说，财富都是由五家共用的，所以我们经常会看到，有些人辛辛苦苦攒下的钱，突然间就全部没有了。就像现在很多地方出现的所谓高利息投资，有些人把自己所有的钱连同借的钱全部投了进去，结果有一天这些突然就全部消失了。这种打击令一些人的心智都有点不正常，但也没有办法。 如果一个人没有了福报，他的财产就会被亲人或非亲人全部夺走。尤其现在这个时代，财富消失得特别容易，很多原来特别有钱的人，在短短的几年甚至几个月之后，就变成了很贫穷的人，特别可怜。但是，那些以前远离了贪欲的人，今生就不会出现这样的情况。</a:t>
            </a:r>
            <a:endParaRPr lang="en-CA" altLang="zh-CN" sz="16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CA" altLang="zh-CN" sz="1800" dirty="0"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1800" b="1" dirty="0">
                <a:latin typeface="+mn-ea"/>
                <a:cs typeface="Times New Roman" panose="02020603050405020304" pitchFamily="18" charset="0"/>
              </a:rPr>
              <a:t>得一切广大福德圆满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dirty="0">
                <a:latin typeface="+mn-ea"/>
                <a:cs typeface="Times New Roman" panose="02020603050405020304" pitchFamily="18" charset="0"/>
              </a:rPr>
              <a:t>第三、前世远离了贪心的人，今生不但财富会特别稳固、圆满，一生都不会贫穷，而且其它各种福德也会非常圆满。</a:t>
            </a:r>
            <a:endParaRPr lang="en-CA" altLang="zh-CN" sz="16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CA" altLang="zh-CN" sz="1600" dirty="0"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1800" b="1" dirty="0">
                <a:latin typeface="+mn-ea"/>
                <a:cs typeface="Times New Roman" panose="02020603050405020304" pitchFamily="18" charset="0"/>
              </a:rPr>
              <a:t>得受人天最上供养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dirty="0">
                <a:latin typeface="+mn-ea"/>
                <a:cs typeface="Times New Roman" panose="02020603050405020304" pitchFamily="18" charset="0"/>
              </a:rPr>
              <a:t>第四、由于他远离了贪心，所以会受到人及天人最上的恭敬、赞叹以及供养，天人护法也会经常护持他。</a:t>
            </a:r>
          </a:p>
          <a:p>
            <a:pPr marL="0" indent="0">
              <a:spcBef>
                <a:spcPts val="0"/>
              </a:spcBef>
              <a:buNone/>
            </a:pPr>
            <a:endParaRPr lang="en-CA" altLang="zh-CN" sz="16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077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不贪心 当持舍心 功德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zh-CN" altLang="en-US" sz="1800" b="1" dirty="0">
                <a:latin typeface="+mn-ea"/>
                <a:cs typeface="Times New Roman" panose="02020603050405020304" pitchFamily="18" charset="0"/>
              </a:rPr>
              <a:t>得一切广大功德圆满，于最上受用心所欲者皆得圆满，如为富贵发百千最上胜愿如愿圆满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第五、因为今生他的福德非常圆满，所以心里想的任何受用或财物，都会如愿以偿地得到，不仅如此，得到的还会千百万倍地增上。比如，他想挣一百万元，结果却能挣一千万，几千万甚至更多，自然而然就会得到，这也是他的福报所致。 我们有些人的福报也很不错，这个时候一定要珍惜。这些福报不仅是自己前世的善业产生的，也是三宝的加持带来的。在享受的同时，也应该在今世尽量积累一些善根，哪怕供一朵花，上一支香，这样一点一滴不断地积累非常重要，因为如果现在只是一味地使用而不积累，那么当福报全部耗尽之后，自己的来世就会非常悲惨。所以，每个人还是应该提前为自己的将来做一些准备。 </a:t>
            </a:r>
            <a:endParaRPr lang="en-CA" altLang="zh-CN" sz="14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CA" altLang="zh-CN" sz="14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正如佛经里所讲的一样，“欲知前世因，今生受者是，欲知后世果，今生作者是。”意思是，自己的前世做过什么，从今生自己的身相、福报等各方面就可以看出来。如果今生自己方方面面都很不错，就说明自己前世积累了善业。如果想知道自己的后世会怎么样，从今生自己做了什么就可以推知。不需要去打卦、算命或者看相。 但是，我们很多人好像并不关心自己的后世，这一点和藏地人有点不同。藏地人一般都特别重视自己的后世，经常考虑自己死了以后怎么办，担心以后会不会堕入地狱。 可是在一些不信佛教的地方，人们根本就不在乎这些，只关心自己今生的事。</a:t>
            </a:r>
            <a:endParaRPr lang="en-CA" altLang="zh-CN" sz="14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CA" altLang="zh-CN" sz="14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我去这些地方的时候，他们经常会问我：“大师，您说我能不能赚到钱啊？”“您会不会看相啊？请看看我的运气怎么样？”“听说手上这根黑色的线对财运有点影响，我想把它磨掉，大师您看可不可以？”我每次去的时候，他们都觉得我是个看相大师。如果我真能看相的话，从暂时来讲，可能比给他们讲佛法还要成功。 （众笑） 其实我以前在读师范的时候，还是很会看相的。当时在笔记本上记了很多这方面的知识，已经过了三十多年了，现在这些本我还保存着。当时我在同学里面可能还算是比较不错的，背了很多这类书，对指纹等都会看。有些同学特别信，现在有时还会找我看手相。我告诉他们自从出家以后就没看过，全都忘了。很多人都是对看相很重视的。 那些人把我误认为是看相大师，可能也是因为看到我穿的这身衣服，觉得怪怪的，便认为这应该是个看相、算命之类的人。很多人都没见过藏传佛教的僧服，有个人甚至对我说：“你怎么穿了个印度女娃子穿的衣服？”（众笑）他可能是因为看到印度妇女穿的衣服比较长，并用布搭在身上，觉得好像与我的僧衣有点像。其实，她们是用一块布把身体全部裹起来，与我们的披单并不相同。</a:t>
            </a:r>
            <a:endParaRPr lang="en-CA" altLang="zh-CN" sz="14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990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</TotalTime>
  <Words>5495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等线</vt:lpstr>
      <vt:lpstr>Arial</vt:lpstr>
      <vt:lpstr>Calibri</vt:lpstr>
      <vt:lpstr>Calibri Light</vt:lpstr>
      <vt:lpstr>Montserrat</vt:lpstr>
      <vt:lpstr>Office Theme</vt:lpstr>
      <vt:lpstr>因果不虚   十善业 不贪心 当持舍心</vt:lpstr>
      <vt:lpstr>发菩提心</vt:lpstr>
      <vt:lpstr>不贪心 当持舍心 发心</vt:lpstr>
      <vt:lpstr>不贪心 当持舍心 发心</vt:lpstr>
      <vt:lpstr>不贪心 当持舍心 加行</vt:lpstr>
      <vt:lpstr>不贪心 当持舍心 究竟</vt:lpstr>
      <vt:lpstr>不贪心 当持舍心 果报</vt:lpstr>
      <vt:lpstr>不贪心 当持舍心 功德</vt:lpstr>
      <vt:lpstr>不贪心 当持舍心 功德</vt:lpstr>
      <vt:lpstr>不贪心 当持舍心 公案</vt:lpstr>
      <vt:lpstr>不贪心 当持舍心 公案</vt:lpstr>
      <vt:lpstr>不贪心 当持舍心 公案</vt:lpstr>
      <vt:lpstr>讨论题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佛教的物种起源说</dc:title>
  <dc:creator>che oscar</dc:creator>
  <cp:lastModifiedBy>che oscar</cp:lastModifiedBy>
  <cp:revision>145</cp:revision>
  <dcterms:created xsi:type="dcterms:W3CDTF">2019-09-09T22:11:19Z</dcterms:created>
  <dcterms:modified xsi:type="dcterms:W3CDTF">2021-09-19T07:38:05Z</dcterms:modified>
</cp:coreProperties>
</file>