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70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FE03-3D42-D3E7-6081-E2EA81705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949824"/>
            <a:ext cx="8915399" cy="2262781"/>
          </a:xfrm>
        </p:spPr>
        <p:txBody>
          <a:bodyPr/>
          <a:lstStyle/>
          <a:p>
            <a:r>
              <a:rPr lang="en-US" b="1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皈依</a:t>
            </a:r>
            <a:r>
              <a:rPr lang="zh-TW" altLang="en-US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3-2</a:t>
            </a:r>
            <a:endParaRPr lang="en-US" b="1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1673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349B-44F5-CFFB-2F87-61ECD8BC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83341"/>
            <a:ext cx="8915400" cy="47278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7. 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每個人都有心情非常低落的時候，特別不開心特別難過，這時不要去想其他的方法，不要去求人，也沒法解決問題，我們的內心的問題是解決不了，</a:t>
            </a:r>
            <a:r>
              <a:rPr lang="zh-TW" altLang="en-US" sz="20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這時要靜下來觀想皈依境，祈禱三寶，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我們把想解決自己問題的時候用這種方法來解決，有可能幾分鐘之內所有的失落、痛苦、傷心，都煙消雲散。</a:t>
            </a:r>
            <a:endParaRPr lang="en-CA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CA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8. 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我們幫助其他人時，像臨終的人、特別傷心絕望的人，</a:t>
            </a:r>
            <a:r>
              <a:rPr lang="zh-TW" altLang="en-US" sz="20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也就通過觀想皈依境，然後祈禱，強大的信心祈禱三寶來幫助這個眾生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。這時候我們一定會感受到加持的不可思議力量。</a:t>
            </a:r>
            <a:endParaRPr lang="en-CA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皈依可以做為我們一輩子的修法。</a:t>
            </a:r>
            <a:endParaRPr lang="en-CA" sz="2000" dirty="0">
              <a:solidFill>
                <a:srgbClr val="FF000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6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76B7-BEA7-500E-F7AF-21B0BA0B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五、上師的叮嚀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4F87-12ED-EC33-FD0B-78F6FB7F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這一生確實是有非常好的機會，這個機會不是無因無緣。是自己上一世再上一世，很長很長時間當中，累積福報的結果，這個結果千萬要珍惜。</a:t>
            </a:r>
            <a:endParaRPr lang="en-CA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修行一定要把他當作一回事，比生活當中的任何東西都重要。把修行當作現實生活當中的這些東西一樣的重要。要有一定的時間，要有一定的投入，對我們的生活，或更長遠的角度，沒有比修行更重要的。大家要努力。</a:t>
            </a:r>
            <a:endParaRPr lang="en-CA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1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3FFA-AD00-39C3-70B0-23DB1F0A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問題討論：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C213-4B2A-685E-EA62-88C4DA707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1.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 簡單說一下皈依修法，座上修行的步驟</a:t>
            </a:r>
            <a:endParaRPr lang="en-CA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2.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 舉例說明出座後皈依的修法</a:t>
            </a:r>
            <a:endParaRPr lang="en-CA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3.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 如何把痛苦當作是三寶的加持？</a:t>
            </a:r>
            <a:endParaRPr lang="en-CA" altLang="zh-TW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4.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 自由討論</a:t>
            </a:r>
            <a:endParaRPr lang="en-CA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4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932E-D5B5-FBF9-80D6-E2B376A5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一、發菩提心 </a:t>
            </a:r>
            <a:endParaRPr lang="en-US" sz="4000" b="1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A16D-757E-6272-6C3C-A58C7846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為了讓天下所有眾生離苦得樂，我發誓一定要成佛，為了得到佛的果位，今天來學習皈依的修法。</a:t>
            </a:r>
            <a:endParaRPr lang="en-CA" sz="24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0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1BB4-D0AB-BCB2-9DBF-85674622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二、先是眼睛看 </a:t>
            </a:r>
            <a:r>
              <a:rPr lang="en-CA" sz="4000" b="1" dirty="0">
                <a:latin typeface="PingFang TC" panose="020B0400000000000000" pitchFamily="34" charset="-120"/>
                <a:ea typeface="PingFang TC" panose="020B0400000000000000" pitchFamily="34" charset="-120"/>
                <a:sym typeface="Wingdings" pitchFamily="2" charset="2"/>
              </a:rPr>
              <a:t></a:t>
            </a:r>
            <a:r>
              <a:rPr lang="zh-TW" altLang="en-US" sz="4000" b="1" dirty="0">
                <a:latin typeface="PingFang TC" panose="020B0400000000000000" pitchFamily="34" charset="-120"/>
                <a:ea typeface="PingFang TC" panose="020B0400000000000000" pitchFamily="34" charset="-120"/>
                <a:sym typeface="Wingdings" pitchFamily="2" charset="2"/>
              </a:rPr>
              <a:t> </a:t>
            </a:r>
            <a:r>
              <a:rPr lang="zh-TW" altLang="en-US" sz="4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觀想在自己前面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33AD-DEB6-D792-34FF-D65D2139F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3988"/>
            <a:ext cx="8915400" cy="50695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本尊、護法不一定觀想得清楚，心裡想就可以了。把五個樹枝的，左右、前面、後面樹枝之間充滿了護法、本尊。主要的是蓮花生大師，左右的僧眾，後面的佛法、前面的佛，這個觀想得清楚點，其他的心裡就想有這麼多佛、菩薩、本尊都在我面前。</a:t>
            </a:r>
            <a:endParaRPr lang="en-CA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先是觀唐卡，觀比較清楚後，然後我們觀蓮花生大師和所有皈依境上面的佛菩薩，都面朝我們觀想。除了佛法僧，從密法的角度，上師、本尊、空行，都在皈依境當中。</a:t>
            </a:r>
            <a:r>
              <a:rPr lang="en-CA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首先是眼睛看清楚，然後我們把這個觀想在自己的前面。</a:t>
            </a:r>
            <a:r>
              <a:rPr lang="zh-TW" altLang="en-US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不要把他當作圖像，把它當作真實的佛菩薩，觀想在我們前面。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上面的每一尊佛，每一尊菩薩都是大慈大悲，有智悲力：</a:t>
            </a:r>
            <a:endParaRPr lang="en-CA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智</a:t>
            </a:r>
            <a:r>
              <a:rPr lang="en-CA" dirty="0">
                <a:latin typeface="PingFang TC" panose="020B0400000000000000" pitchFamily="34" charset="-120"/>
                <a:ea typeface="PingFang TC" panose="020B0400000000000000" pitchFamily="34" charset="-120"/>
              </a:rPr>
              <a:t>—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每一尊佛都具備佛的智慧</a:t>
            </a:r>
            <a:br>
              <a:rPr lang="en-CA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悲</a:t>
            </a:r>
            <a:r>
              <a:rPr lang="en-CA" dirty="0">
                <a:latin typeface="PingFang TC" panose="020B0400000000000000" pitchFamily="34" charset="-120"/>
                <a:ea typeface="PingFang TC" panose="020B0400000000000000" pitchFamily="34" charset="-120"/>
              </a:rPr>
              <a:t>—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每一尊佛都具備大悲心</a:t>
            </a:r>
            <a:br>
              <a:rPr lang="en-CA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力</a:t>
            </a:r>
            <a:r>
              <a:rPr lang="en-CA" dirty="0">
                <a:latin typeface="PingFang TC" panose="020B0400000000000000" pitchFamily="34" charset="-120"/>
                <a:ea typeface="PingFang TC" panose="020B0400000000000000" pitchFamily="34" charset="-120"/>
              </a:rPr>
              <a:t>—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每一尊佛都具備度化眾生的事物、能力、力量。</a:t>
            </a:r>
            <a:endParaRPr lang="en-CA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眼睛看</a:t>
            </a:r>
            <a:r>
              <a:rPr lang="en-CA" dirty="0">
                <a:latin typeface="PingFang TC" panose="020B0400000000000000" pitchFamily="34" charset="-120"/>
                <a:ea typeface="PingFang TC" panose="020B0400000000000000" pitchFamily="34" charset="-120"/>
                <a:sym typeface="Wingdings" pitchFamily="2" charset="2"/>
              </a:rPr>
              <a:t>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心裡想，真實的佛菩薩就在我們面前。如果我們有</a:t>
            </a:r>
            <a:r>
              <a:rPr lang="zh-TW" altLang="en-US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強大的信心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，我們的肉眼雖然看不見，去祈禱皈依，佛菩薩一定會在我們的前面。</a:t>
            </a:r>
            <a:endParaRPr lang="en-CA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136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DFCE-0791-FEEA-B866-3E26BFCD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0335"/>
            <a:ext cx="8911687" cy="1280890"/>
          </a:xfrm>
        </p:spPr>
        <p:txBody>
          <a:bodyPr/>
          <a:lstStyle/>
          <a:p>
            <a:r>
              <a:rPr lang="zh-TW" altLang="en-US" sz="4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三、座上修行方法</a:t>
            </a:r>
            <a:r>
              <a:rPr lang="en-CA" sz="4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/</a:t>
            </a:r>
            <a:r>
              <a:rPr lang="zh-TW" altLang="en-US" sz="4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步驟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E938-1FD2-A421-F7B4-D9EF9682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9176"/>
            <a:ext cx="9405564" cy="537882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觀想</a:t>
            </a:r>
            <a:r>
              <a:rPr lang="en-CA" sz="24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  <a:sym typeface="Wingdings" pitchFamily="2" charset="2"/>
              </a:rPr>
              <a:t></a:t>
            </a:r>
            <a:r>
              <a:rPr lang="zh-TW" altLang="en-US" sz="24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  <a:sym typeface="Wingdings" pitchFamily="2" charset="2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修皈依</a:t>
            </a:r>
            <a:r>
              <a:rPr lang="en-CA" sz="24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/</a:t>
            </a:r>
            <a:r>
              <a:rPr lang="zh-TW" altLang="en-US" sz="24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下決心（核心、關鍵）</a:t>
            </a:r>
            <a:r>
              <a:rPr lang="en-CA" sz="24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  <a:sym typeface="Wingdings" pitchFamily="2" charset="2"/>
              </a:rPr>
              <a:t></a:t>
            </a:r>
            <a:r>
              <a:rPr lang="zh-TW" altLang="en-US" sz="24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念皈依偈</a:t>
            </a:r>
            <a:endParaRPr lang="en-CA" altLang="zh-TW" sz="2400" dirty="0">
              <a:solidFill>
                <a:srgbClr val="FF000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CA" sz="1900" dirty="0">
                <a:latin typeface="PingFang TC" panose="020B0400000000000000" pitchFamily="34" charset="-120"/>
                <a:ea typeface="PingFang TC" panose="020B0400000000000000" pitchFamily="34" charset="-120"/>
              </a:rPr>
              <a:t>1.</a:t>
            </a:r>
            <a:r>
              <a:rPr lang="zh-TW" altLang="en-US" sz="1900" dirty="0">
                <a:latin typeface="PingFang TC" panose="020B0400000000000000" pitchFamily="34" charset="-120"/>
                <a:ea typeface="PingFang TC" panose="020B0400000000000000" pitchFamily="34" charset="-120"/>
              </a:rPr>
              <a:t> 觀想部分：我們以現在這個形式，就坐在前面，右邊觀想現世的父親，左邊觀想現世的母親，我們的前面觀想這一生當中自己不太喜歡的人、曾經傷害過我的、現在對我不太好的人，週邊就觀想所有六道輪迴的眾生，就像成千上萬的人聚在一起，皈依境裡的佛菩薩觀想在六道眾生的前面，我們就坐在這裡然後開始做皈依。</a:t>
            </a:r>
            <a:endParaRPr lang="en-CA" altLang="zh-TW" sz="19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900" dirty="0">
                <a:latin typeface="PingFang TC" panose="020B0400000000000000" pitchFamily="34" charset="-120"/>
                <a:ea typeface="PingFang TC" panose="020B0400000000000000" pitchFamily="34" charset="-120"/>
              </a:rPr>
              <a:t>2.</a:t>
            </a:r>
            <a:r>
              <a:rPr lang="zh-TW" altLang="en-US" sz="1900" dirty="0">
                <a:latin typeface="PingFang TC" panose="020B0400000000000000" pitchFamily="34" charset="-120"/>
                <a:ea typeface="PingFang TC" panose="020B0400000000000000" pitchFamily="34" charset="-120"/>
              </a:rPr>
              <a:t> 修皈依：</a:t>
            </a:r>
            <a:r>
              <a:rPr lang="zh-TW" altLang="en-US" sz="19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以非常虔誠的強大信心，發自內心，堅定不移下決心：</a:t>
            </a:r>
            <a:br>
              <a:rPr lang="en-CA" sz="19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TW" altLang="en-US" sz="1900" u="sng" dirty="0">
                <a:latin typeface="PingFang TC" panose="020B0400000000000000" pitchFamily="34" charset="-120"/>
                <a:ea typeface="PingFang TC" panose="020B0400000000000000" pitchFamily="34" charset="-120"/>
              </a:rPr>
              <a:t>皈依佛：</a:t>
            </a:r>
            <a:r>
              <a:rPr lang="zh-TW" altLang="en-US" sz="1900" dirty="0">
                <a:latin typeface="PingFang TC" panose="020B0400000000000000" pitchFamily="34" charset="-120"/>
                <a:ea typeface="PingFang TC" panose="020B0400000000000000" pitchFamily="34" charset="-120"/>
              </a:rPr>
              <a:t>這裡面的佛就做為我生生世世從現在起乃至成佛之間的，作為我唯一的導師，釋迦牟尼佛就是我的唯一導師。除了這些佛以外，再不去尋找其他的導師。反覆地強化這個決心。</a:t>
            </a:r>
            <a:br>
              <a:rPr lang="en-CA" altLang="zh-TW" sz="1900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br>
              <a:rPr lang="en-CA" altLang="zh-TW" sz="1900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TW" altLang="en-US" sz="1900" u="sng" dirty="0">
                <a:latin typeface="PingFang TC" panose="020B0400000000000000" pitchFamily="34" charset="-120"/>
                <a:ea typeface="PingFang TC" panose="020B0400000000000000" pitchFamily="34" charset="-120"/>
              </a:rPr>
              <a:t>皈依法：</a:t>
            </a:r>
            <a:r>
              <a:rPr lang="zh-TW" altLang="en-US" sz="1900" dirty="0">
                <a:latin typeface="PingFang TC" panose="020B0400000000000000" pitchFamily="34" charset="-120"/>
                <a:ea typeface="PingFang TC" panose="020B0400000000000000" pitchFamily="34" charset="-120"/>
              </a:rPr>
              <a:t>後面樹枝上的法寶就做為我生生世世從現在起乃至成佛之間，作為我所學習所修行的法。除了這些法，我不修邪門外道的法。這種決心，從沒有到有，從有到堅定不移，就是要達到這樣子的層次標準。</a:t>
            </a:r>
            <a:br>
              <a:rPr lang="en-CA" altLang="zh-TW" sz="1900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br>
              <a:rPr lang="en-CA" altLang="zh-TW" sz="1900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TW" altLang="en-US" sz="1900" u="sng" dirty="0">
                <a:latin typeface="PingFang TC" panose="020B0400000000000000" pitchFamily="34" charset="-120"/>
                <a:ea typeface="PingFang TC" panose="020B0400000000000000" pitchFamily="34" charset="-120"/>
              </a:rPr>
              <a:t>皈依僧：</a:t>
            </a:r>
            <a:r>
              <a:rPr lang="zh-TW" altLang="en-US" sz="1900" dirty="0">
                <a:latin typeface="PingFang TC" panose="020B0400000000000000" pitchFamily="34" charset="-120"/>
                <a:ea typeface="PingFang TC" panose="020B0400000000000000" pitchFamily="34" charset="-120"/>
              </a:rPr>
              <a:t>下決心，我從現在起乃至成佛之間的生生世世，大乘和小乘佛教的僧眾才是我的唯一道友。除了學佛大乘和小乘的僧眾外，修邪門外道的人就不作為我的道友。</a:t>
            </a:r>
            <a:endParaRPr lang="en-CA" sz="1900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3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1A16-E3C5-122F-2D0E-A2657CAD9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12693"/>
            <a:ext cx="8915400" cy="590325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下決心，發自內心，堅定不移的決心，從今以後在修行的道路上投奔三寶，投靠三寶。除了佛法僧外，再也不去尋找其他的投靠處。一方面下定決心，另一方面念皈依偈。首先觀想，觀想好了以後，在觀想的皈依境前面，我們下決心，立誓或者宣誓。再念誦皈依偈。</a:t>
            </a:r>
            <a:endParaRPr lang="en-CA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觀想皈依境，發出這樣的信心，</a:t>
            </a:r>
            <a:r>
              <a:rPr lang="zh-TW" altLang="en-US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誠心實意地祈禱，主要是下決心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，投奔投靠，佛菩薩作為我們的導師。在這個同時可以念咒。有時感覺疲憊，不念咒也不觀想，停下來可以修寂止，可以達到一個非常平靜的狀態。這個平靜的狀態就是禪定，就是進入阿賴耶識的狀態。同時可以留意，到底是誰進入這個狀態？狀態和進入，所進入的狀態和進入者，這兩者是可以分還是不可以分？是一個？還是兩個？證悟了，沒有什麼東西進入什麼狀態，實際上是沒有這個狀態，所進入的狀態和進入狀態者，這兩個都是我自己的分別念分出來的，實際上這裡沒有這樣的東西，這裡都是一片寧靜，一片像虛空一樣。有可能深深的體會到，體會到有可能是一種初步的証悟。</a:t>
            </a:r>
            <a:endParaRPr lang="en-CA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PingFang TC" panose="020B0400000000000000" pitchFamily="34" charset="-120"/>
                <a:ea typeface="PingFang TC" panose="020B0400000000000000" pitchFamily="34" charset="-120"/>
              </a:rPr>
              <a:t> 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反覆地以虔誠的心皈依，反覆地去思考。文字裡的內容，我們要去感受，然後要去延申，要深入地去思考，展開地思考。</a:t>
            </a:r>
            <a:endParaRPr lang="en-CA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89B9-E56B-343C-1746-887A9633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447" y="524434"/>
            <a:ext cx="9205165" cy="61856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3. </a:t>
            </a:r>
            <a:r>
              <a:rPr lang="zh-TW" altLang="en-US" sz="2000" u="sng" dirty="0">
                <a:latin typeface="PingFang TC" panose="020B0400000000000000" pitchFamily="34" charset="-120"/>
                <a:ea typeface="PingFang TC" panose="020B0400000000000000" pitchFamily="34" charset="-120"/>
              </a:rPr>
              <a:t>起座時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，再一次對皈依境的三寶發起強烈的強大的信心。這時我們觀想皈依境的每一尊佛菩薩身上發光，發紅色的光，或者身體的顏色是什麼樣子發什麼樣的光也可以。觀想紅色的光，光照射我們六道輪迴的眾生，我們所有六道眾生因為這個光的照射，所有眾生都飛入蓮花生大師的心間。把我們融入到皈依境的心間，意思就是我們投奔投靠了皈依境，最後我們融入佛菩薩。最終，佛和我們是無二無別。</a:t>
            </a:r>
            <a:endParaRPr lang="en-CA" altLang="zh-TW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CA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4. </a:t>
            </a:r>
            <a:r>
              <a:rPr lang="zh-TW" altLang="en-US" sz="2000" u="sng" dirty="0">
                <a:latin typeface="PingFang TC" panose="020B0400000000000000" pitchFamily="34" charset="-120"/>
                <a:ea typeface="PingFang TC" panose="020B0400000000000000" pitchFamily="34" charset="-120"/>
              </a:rPr>
              <a:t>上面的傳承上師就往下化光，都融入蓮師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。週邊的僧和佛全部化光，變成光，融入蓮師。蓮師從邊緣開始變成光，最後蓮師變成一個很小很小的一個亮點，這個光就地消失，就在空中消失了。空中消失後，現在像我們六道輪迴的眾生，還有對面皈依境上面的佛菩薩最後融入消失，現在沒有剩下任何的東西，全部是一片虛空，這就是法界。我們的心就專注到這個法界當中，這個就是空性，在空性當中停下來，安住下來，安住一、二分鐘，三、五分鐘都可以。這時觀想，所有的一切都融入在這個法界當中，最後都是佛，都是變成了空性。</a:t>
            </a:r>
            <a:endParaRPr lang="en-CA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28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3A63-8FD9-0052-67DE-883CB175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四、出座後的皈依修法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4794-E7CC-8D22-2B4E-3007D8FA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8835"/>
            <a:ext cx="8915400" cy="5419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1.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 迴向，起座。起座後，</a:t>
            </a:r>
            <a:r>
              <a:rPr lang="zh-TW" altLang="en-US" sz="2000" u="sng" dirty="0">
                <a:latin typeface="PingFang TC" panose="020B0400000000000000" pitchFamily="34" charset="-120"/>
                <a:ea typeface="PingFang TC" panose="020B0400000000000000" pitchFamily="34" charset="-120"/>
              </a:rPr>
              <a:t>我們隨時隨地都要觀想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：</a:t>
            </a:r>
            <a:endParaRPr lang="en-CA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u="sng" dirty="0">
                <a:latin typeface="PingFang TC" panose="020B0400000000000000" pitchFamily="34" charset="-120"/>
                <a:ea typeface="PingFang TC" panose="020B0400000000000000" pitchFamily="34" charset="-120"/>
              </a:rPr>
              <a:t>走路時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，把皈依境觀想在我們的右肩上空。</a:t>
            </a:r>
            <a:br>
              <a:rPr lang="en-CA" altLang="zh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TW" altLang="en-US" sz="2000" u="sng" dirty="0">
                <a:latin typeface="PingFang TC" panose="020B0400000000000000" pitchFamily="34" charset="-120"/>
                <a:ea typeface="PingFang TC" panose="020B0400000000000000" pitchFamily="34" charset="-120"/>
              </a:rPr>
              <a:t>坐著的時候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，把皈依境觀想在我們的頭頂上。</a:t>
            </a:r>
            <a:br>
              <a:rPr lang="en-CA" altLang="zh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TW" altLang="en-US" sz="2000" u="sng" dirty="0">
                <a:latin typeface="PingFang TC" panose="020B0400000000000000" pitchFamily="34" charset="-120"/>
                <a:ea typeface="PingFang TC" panose="020B0400000000000000" pitchFamily="34" charset="-120"/>
              </a:rPr>
              <a:t>睡覺時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，把皈依境觀想在心臟裡面。把心臟觀想為一朵蓮花這樣子，然後觀想把佛、皈依境觀想在心臟裡面。坐著觀想。如果躺下去，觀想皈依境在床頭。</a:t>
            </a:r>
            <a:br>
              <a:rPr lang="en-CA" altLang="zh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TW" altLang="en-US" sz="2000" u="sng" dirty="0">
                <a:latin typeface="PingFang TC" panose="020B0400000000000000" pitchFamily="34" charset="-120"/>
                <a:ea typeface="PingFang TC" panose="020B0400000000000000" pitchFamily="34" charset="-120"/>
              </a:rPr>
              <a:t>吃飯時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，觀想在喉間，用美食來供養。</a:t>
            </a:r>
            <a:endParaRPr lang="en-CA" altLang="zh-TW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行住坐臥，都不離開皈依境，等於不離開上師三寶。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隨時隨地在觀想，</a:t>
            </a:r>
            <a:r>
              <a:rPr lang="zh-TW" altLang="en-US" sz="20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做任何事情盡量地提醒自己皈依境在我們前面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。隨時隨地得到三寶加持，任何時候都不離開三寶。平時我們很認真地去觀想，夢裡面就可以看出來了，夢裡面我們會夢到皈依境。如果在夢裡，夢到我吃飯、走路在觀想皈依境，達到這個地步，中陰身時就一定會看得到的。</a:t>
            </a:r>
            <a:endParaRPr lang="en-CA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5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88F2-9E41-9B10-810D-1B5A6F0E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506" y="470647"/>
            <a:ext cx="9977718" cy="63873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latin typeface="PingFang TC" panose="020B0400000000000000" pitchFamily="34" charset="-120"/>
                <a:ea typeface="PingFang TC" panose="020B0400000000000000" pitchFamily="34" charset="-120"/>
              </a:rPr>
              <a:t>2. </a:t>
            </a:r>
            <a:r>
              <a:rPr lang="en-CA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修行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順利或遇到違緣時，工作生活無論成功失敗，心情失落痛苦，特別開心時，都要想到上師三寶，</a:t>
            </a:r>
            <a:r>
              <a:rPr lang="zh-TW" altLang="en-US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任何一個時候都要想要想到三寶，祈禱三寶，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如果我們有信心，我們隨時隨地都可以感受到三寶的加持。一個人有一個虔誠的心，內心是非常陽光溫暖。</a:t>
            </a:r>
            <a:r>
              <a:rPr lang="zh-TW" altLang="en-US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這個力量來自於信心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。信心必須是智信。</a:t>
            </a:r>
            <a:endParaRPr lang="en-CA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PingFang TC" panose="020B0400000000000000" pitchFamily="34" charset="-120"/>
                <a:ea typeface="PingFang TC" panose="020B0400000000000000" pitchFamily="34" charset="-120"/>
              </a:rPr>
              <a:t>3. 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佛法不是用來讓我們不生病、不衰老、不死亡，這些都是自然規律。學佛後生老病死仍然發生，但不會因為生就痛苦，不會因為死而痛苦，不會因為衰老而痛苦。這些痛苦都會解決。但一樣會衰老，一樣會死亡，一樣會生病，心靈上不痛苦，但肉體上修行的境界沒有達到比較高的境界之前，肉體上的痛苦是暫時解決不了的。生老病死的痛苦可以解決。生活上發生不順心的事情，這些事情不會給我們帶來痛苦打擊，這就是佛法的力量。</a:t>
            </a:r>
            <a:endParaRPr lang="en-CA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70000"/>
              </a:lnSpc>
            </a:pPr>
            <a:r>
              <a:rPr lang="en-CA" dirty="0">
                <a:latin typeface="PingFang TC" panose="020B0400000000000000" pitchFamily="34" charset="-120"/>
                <a:ea typeface="PingFang TC" panose="020B0400000000000000" pitchFamily="34" charset="-120"/>
              </a:rPr>
              <a:t>4. </a:t>
            </a:r>
            <a:r>
              <a:rPr lang="zh-TW" altLang="en-US" u="sng" dirty="0">
                <a:latin typeface="PingFang TC" panose="020B0400000000000000" pitchFamily="34" charset="-120"/>
                <a:ea typeface="PingFang TC" panose="020B0400000000000000" pitchFamily="34" charset="-120"/>
              </a:rPr>
              <a:t>開心當成三寶的加持</a:t>
            </a:r>
            <a:endParaRPr lang="en-CA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現實生活中遇到任何事情，如特別幸福、開心，也要把這個當作三寶的加持。今天現實生活中任何一個幸福和快樂，不是無因無緣的，是我們自己在上一世行善，行善的果報今天我們在享受。上一次我們行的善，善就是三寶裡面的法，法的加持。</a:t>
            </a:r>
            <a:endParaRPr lang="en-CA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066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B966-DB59-2043-2980-B91726BD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8941"/>
            <a:ext cx="8915400" cy="637390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CA" dirty="0">
                <a:latin typeface="PingFang TC" panose="020B0400000000000000" pitchFamily="34" charset="-120"/>
                <a:ea typeface="PingFang TC" panose="020B0400000000000000" pitchFamily="34" charset="-120"/>
              </a:rPr>
              <a:t>5. </a:t>
            </a:r>
            <a:r>
              <a:rPr lang="zh-TW" altLang="en-US" u="sng" dirty="0">
                <a:latin typeface="PingFang TC" panose="020B0400000000000000" pitchFamily="34" charset="-120"/>
                <a:ea typeface="PingFang TC" panose="020B0400000000000000" pitchFamily="34" charset="-120"/>
              </a:rPr>
              <a:t>痛苦當成三寶的加持</a:t>
            </a:r>
            <a:endParaRPr lang="en-CA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不開心、不順利、痛苦、面臨困難時，我們同樣把這當作三寶的加持。</a:t>
            </a:r>
            <a:endParaRPr lang="en-CA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u="sng" dirty="0">
                <a:latin typeface="PingFang TC" panose="020B0400000000000000" pitchFamily="34" charset="-120"/>
                <a:ea typeface="PingFang TC" panose="020B0400000000000000" pitchFamily="34" charset="-120"/>
              </a:rPr>
              <a:t>一方面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：因為我這一生當中都是順順利利，初學者很有可能沉迷於眼前的一點點幸福快樂，把出離心、菩提心全部忘掉。走到頭時什麼都來不及了。這個面臨的痛苦當作三寶來提醒我，警告我的一種方法，通過這個方法來鼓勵我們修行，提醒我們修行，警告我們不要沉迷於眼前的快樂當中。</a:t>
            </a:r>
            <a:r>
              <a:rPr lang="en-CA" dirty="0">
                <a:latin typeface="PingFang TC" panose="020B0400000000000000" pitchFamily="34" charset="-120"/>
                <a:ea typeface="PingFang TC" panose="020B0400000000000000" pitchFamily="34" charset="-12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u="sng" dirty="0">
                <a:latin typeface="PingFang TC" panose="020B0400000000000000" pitchFamily="34" charset="-120"/>
                <a:ea typeface="PingFang TC" panose="020B0400000000000000" pitchFamily="34" charset="-120"/>
              </a:rPr>
              <a:t>另一方面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：尤其是學大乘佛教，般若空性，學三轉法輪的佛性如來藏，尤其是發菩提心學菩提心的人，在這一生當中會遇到一些不順心的事情，是因為我們多世累劫所造的罪過，如果這次我們沒有學大乘佛教，以後可能長時間就墮地獄、墮餓鬼，這樣子的罪過重罪輕罰，就把它代替了。通個這一點，如生病，來消除多世累劫所造的罪過，把後面的業障消除。</a:t>
            </a:r>
            <a:endParaRPr lang="en-CA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PingFang TC" panose="020B0400000000000000" pitchFamily="34" charset="-120"/>
                <a:ea typeface="PingFang TC" panose="020B0400000000000000" pitchFamily="34" charset="-120"/>
              </a:rPr>
              <a:t>6. 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心態改變了以後，這些坎坷是不會帶來痛苦。自他相換，把痛苦轉為道用的方法。在皈依當中要經常用這樣的心態來面對現實的問題。自己感覺到皈依對我們的幫助，然後對三寶的信心給我們的幫助，經歷了感受了，親身經歷了以後，把這個分享給週邊的人，鼓勵大家皈依、修皈依法。</a:t>
            </a:r>
            <a:r>
              <a:rPr lang="zh-TW" altLang="en-US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皈依的修法是我們一輩子的修行。</a:t>
            </a:r>
            <a:endParaRPr lang="en-CA" dirty="0">
              <a:solidFill>
                <a:srgbClr val="FF000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10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1078</TotalTime>
  <Words>3458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PingFang TC</vt:lpstr>
      <vt:lpstr>Arial</vt:lpstr>
      <vt:lpstr>Century Gothic</vt:lpstr>
      <vt:lpstr>Wingdings 3</vt:lpstr>
      <vt:lpstr>Wisp</vt:lpstr>
      <vt:lpstr>皈依 3-2</vt:lpstr>
      <vt:lpstr>一、發菩提心 </vt:lpstr>
      <vt:lpstr>二、先是眼睛看  觀想在自己前面 </vt:lpstr>
      <vt:lpstr>三、座上修行方法/步驟 </vt:lpstr>
      <vt:lpstr>PowerPoint Presentation</vt:lpstr>
      <vt:lpstr>PowerPoint Presentation</vt:lpstr>
      <vt:lpstr>四、出座後的皈依修法 </vt:lpstr>
      <vt:lpstr>PowerPoint Presentation</vt:lpstr>
      <vt:lpstr>PowerPoint Presentation</vt:lpstr>
      <vt:lpstr>PowerPoint Presentation</vt:lpstr>
      <vt:lpstr>五、上師的叮嚀 </vt:lpstr>
      <vt:lpstr>問題討論：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皈依 3-2</dc:title>
  <dc:creator>Vicky Huang</dc:creator>
  <cp:lastModifiedBy>che oscar</cp:lastModifiedBy>
  <cp:revision>20</cp:revision>
  <dcterms:created xsi:type="dcterms:W3CDTF">2022-06-19T00:43:02Z</dcterms:created>
  <dcterms:modified xsi:type="dcterms:W3CDTF">2022-06-20T19:19:33Z</dcterms:modified>
</cp:coreProperties>
</file>