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8" r:id="rId3"/>
    <p:sldId id="268" r:id="rId4"/>
    <p:sldId id="275" r:id="rId5"/>
    <p:sldId id="277" r:id="rId6"/>
    <p:sldId id="278" r:id="rId7"/>
    <p:sldId id="279" r:id="rId8"/>
    <p:sldId id="280" r:id="rId9"/>
    <p:sldId id="287" r:id="rId10"/>
    <p:sldId id="276" r:id="rId11"/>
    <p:sldId id="286" r:id="rId12"/>
    <p:sldId id="284" r:id="rId13"/>
    <p:sldId id="281" r:id="rId14"/>
    <p:sldId id="282" r:id="rId15"/>
    <p:sldId id="283" r:id="rId16"/>
    <p:sldId id="270" r:id="rId17"/>
    <p:sldId id="285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14" y="-5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B4C2D-1A66-4D6D-9A6A-A13AF736077F}" type="datetimeFigureOut">
              <a:rPr lang="en-US" smtClean="0"/>
              <a:pPr/>
              <a:t>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ED01-1831-4FC2-BFE6-5272896FC26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897731"/>
          </a:xfrm>
        </p:spPr>
        <p:txBody>
          <a:bodyPr/>
          <a:lstStyle/>
          <a:p>
            <a:r>
              <a:rPr lang="zh-CN" altLang="en-US" b="1" dirty="0" smtClean="0"/>
              <a:t>因果不虚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24150"/>
            <a:ext cx="6400800" cy="1504950"/>
          </a:xfrm>
        </p:spPr>
        <p:txBody>
          <a:bodyPr/>
          <a:lstStyle/>
          <a:p>
            <a:pPr algn="l"/>
            <a:r>
              <a:rPr lang="zh-CN" altLang="en-US" dirty="0" smtClean="0"/>
              <a:t>                          </a:t>
            </a:r>
            <a:r>
              <a:rPr lang="zh-CN" altLang="en-US" b="1" dirty="0" smtClean="0"/>
              <a:t>视频</a:t>
            </a:r>
            <a:r>
              <a:rPr lang="en-US" altLang="zh-CN" b="1" dirty="0" smtClean="0"/>
              <a:t>16</a:t>
            </a:r>
            <a:endParaRPr lang="en-US" b="1" dirty="0"/>
          </a:p>
        </p:txBody>
      </p:sp>
      <p:pic>
        <p:nvPicPr>
          <p:cNvPr id="4" name="Picture 3" descr="LOGO LUMINOUS WISD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209550"/>
            <a:ext cx="6858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514350"/>
            <a:ext cx="6934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/>
            <a:r>
              <a:rPr lang="zh-CN" altLang="en-US" sz="2800" b="1" dirty="0" smtClean="0">
                <a:solidFill>
                  <a:srgbClr val="FF0000"/>
                </a:solidFill>
              </a:rPr>
              <a:t>问题：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恶的种类有很多，主要分为哪三大类？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十不善和十善分别是哪些？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十不善和十善两个思维各得到两个结果，那么得到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个结论是什么？</a:t>
            </a:r>
            <a:endParaRPr lang="en-US" altLang="zh-CN" sz="2000" b="1" dirty="0" smtClean="0"/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u="sng" dirty="0" smtClean="0"/>
              <a:t>什么是</a:t>
            </a:r>
            <a:r>
              <a:rPr lang="en-GB" sz="2000" b="1" u="sng" dirty="0" smtClean="0"/>
              <a:t>有功德</a:t>
            </a:r>
            <a:r>
              <a:rPr lang="zh-CN" altLang="en-GB" sz="2000" b="1" u="sng" dirty="0" smtClean="0">
                <a:sym typeface="+mn-ea"/>
              </a:rPr>
              <a:t>的杀生</a:t>
            </a:r>
            <a:r>
              <a:rPr lang="zh-CN" altLang="en-US" sz="2000" b="1" u="sng" dirty="0" smtClean="0">
                <a:sym typeface="+mn-ea"/>
              </a:rPr>
              <a:t>？</a:t>
            </a:r>
            <a:r>
              <a:rPr lang="zh-CN" altLang="en-US" sz="2000" b="1" dirty="0" smtClean="0"/>
              <a:t>什么是无记的杀生？</a:t>
            </a:r>
            <a:endParaRPr lang="en-US" altLang="zh-CN" sz="2000" b="1" u="sng" dirty="0" smtClean="0">
              <a:sym typeface="+mn-ea"/>
            </a:endParaRPr>
          </a:p>
          <a:p>
            <a:pPr marL="342900" lvl="0" indent="-342900">
              <a:buAutoNum type="arabicPeriod"/>
            </a:pPr>
            <a:endParaRPr lang="en-US" altLang="zh-CN" sz="2000" b="1" dirty="0" smtClean="0"/>
          </a:p>
          <a:p>
            <a:pPr marL="342900" lvl="0" indent="-342900">
              <a:buAutoNum type="arabicPeriod"/>
            </a:pPr>
            <a:r>
              <a:rPr lang="zh-CN" altLang="en-US" sz="2000" b="1" dirty="0" smtClean="0"/>
              <a:t>身不善业成立的</a:t>
            </a:r>
            <a:r>
              <a:rPr lang="en-US" altLang="zh-CN" sz="2000" b="1" dirty="0" smtClean="0"/>
              <a:t>4</a:t>
            </a:r>
            <a:r>
              <a:rPr lang="zh-CN" altLang="en-US" sz="2000" b="1" dirty="0" smtClean="0"/>
              <a:t>个条件是什么？语不善业和意不善业也需要这四个条件吗？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200" dirty="0" smtClean="0"/>
              <a:t>因果不虚“视频”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（上）回顾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/>
              <a:t>概述：基础：首先我们对善恶因果有了一些基本的概念，接受因果的关系；</a:t>
            </a:r>
            <a:endParaRPr lang="en-US" altLang="zh-CN" sz="1600" dirty="0" smtClean="0"/>
          </a:p>
          <a:p>
            <a:pPr>
              <a:lnSpc>
                <a:spcPct val="150000"/>
              </a:lnSpc>
            </a:pP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zh-CN" altLang="en-US" sz="1600" dirty="0" smtClean="0"/>
              <a:t>介绍十不善和十善的六十个思维内容</a:t>
            </a:r>
            <a:r>
              <a:rPr lang="zh-CN" altLang="en-US" sz="1600" dirty="0" smtClean="0"/>
              <a:t>；</a:t>
            </a:r>
            <a:r>
              <a:rPr lang="zh-CN" altLang="en-US" sz="1600" b="1" dirty="0" smtClean="0"/>
              <a:t>十善和十不善每个分三个阶段，一共六十个不同阶段思维，十不善和十善两个思维各得到两个结果</a:t>
            </a:r>
            <a:r>
              <a:rPr lang="en-US" altLang="zh-CN" sz="1600" b="1" dirty="0" smtClean="0"/>
              <a:t>:   </a:t>
            </a:r>
            <a:r>
              <a:rPr lang="en-US" altLang="zh-CN" sz="1600" dirty="0" smtClean="0"/>
              <a:t>A. 1.</a:t>
            </a:r>
            <a:r>
              <a:rPr lang="zh-CN" altLang="en-US" sz="1600" dirty="0" smtClean="0"/>
              <a:t>这样的罪就会得到同样的果报， </a:t>
            </a:r>
            <a:r>
              <a:rPr lang="en-US" altLang="zh-CN" sz="1600" dirty="0" smtClean="0"/>
              <a:t>2. </a:t>
            </a:r>
            <a:r>
              <a:rPr lang="zh-CN" altLang="en-US" sz="1600" dirty="0" smtClean="0"/>
              <a:t>曾经犯过这样的罪，所以一定要忏悔，坚定不移地相信因果关系，然后是行善</a:t>
            </a:r>
            <a:r>
              <a:rPr lang="en-US" altLang="zh-CN" sz="1600" dirty="0" smtClean="0"/>
              <a:t>;      B. 1</a:t>
            </a:r>
            <a:r>
              <a:rPr lang="zh-CN" altLang="en-US" sz="1600" dirty="0" smtClean="0"/>
              <a:t>，有善的因就有善的果，</a:t>
            </a:r>
            <a:r>
              <a:rPr lang="en-US" altLang="zh-CN" sz="1600" dirty="0" smtClean="0"/>
              <a:t>2. </a:t>
            </a:r>
            <a:r>
              <a:rPr lang="zh-CN" altLang="en-US" sz="1600" dirty="0" smtClean="0"/>
              <a:t>善有这么好的果报，以前有没有行善， 如果发现没有没有。现在一定要行善，不能忽略任何一个善业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个结</a:t>
            </a:r>
            <a:r>
              <a:rPr lang="zh-CN" altLang="en-US" sz="1600" dirty="0" smtClean="0"/>
              <a:t>论</a:t>
            </a:r>
            <a:endParaRPr lang="en-GB" sz="1600" dirty="0" smtClean="0"/>
          </a:p>
          <a:p>
            <a:pPr>
              <a:lnSpc>
                <a:spcPct val="150000"/>
              </a:lnSpc>
              <a:buNone/>
            </a:pPr>
            <a:endParaRPr lang="zh-CN" altLang="en-US" sz="1600" dirty="0" smtClean="0"/>
          </a:p>
          <a:p>
            <a:pPr>
              <a:lnSpc>
                <a:spcPct val="150000"/>
              </a:lnSpc>
            </a:pPr>
            <a:r>
              <a:rPr lang="zh-CN" altLang="en-US" sz="1600" dirty="0" smtClean="0"/>
              <a:t>以杀生为例，讲解了具体的思维方式（一）；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1581150"/>
            <a:ext cx="7620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异熟果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：众生所造的业力，在异时而成熟并发生在自己身上的果报。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等流果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1.作等流果：是指前生的業力習氣，帶到今生。</a:t>
            </a:r>
          </a:p>
          <a:p>
            <a:pPr lvl="3" indent="0">
              <a:spcBef>
                <a:spcPts val="0"/>
              </a:spcBef>
              <a:buNone/>
            </a:pP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2.受等流果：是指今生感受到相應於前世所造的業。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3" indent="0">
              <a:spcBef>
                <a:spcPts val="0"/>
              </a:spcBef>
              <a:buNone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增上果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：果报在外缘上的成熟。</a:t>
            </a:r>
            <a:endParaRPr lang="en-US" altLang="zh-CN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  <a:sym typeface="+mn-ea"/>
            </a:endParaRP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>
                <a:sym typeface="+mn-ea"/>
              </a:rPr>
              <a:t>士用果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：所造的恶业与日俱增，在无尽的轮回中，生生世世延续无边的痛苦。</a:t>
            </a:r>
            <a:endParaRPr lang="zh-CN" altLang="en-GB" dirty="0"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895350"/>
            <a:ext cx="228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GB" sz="2400" dirty="0" smtClean="0">
                <a:solidFill>
                  <a:srgbClr val="FF0000"/>
                </a:solidFill>
                <a:sym typeface="Lato" panose="020F0502020204030203"/>
              </a:rPr>
              <a:t>果报的</a:t>
            </a:r>
            <a:r>
              <a:rPr lang="en-GB" sz="2400" dirty="0" smtClean="0">
                <a:solidFill>
                  <a:srgbClr val="FF0000"/>
                </a:solidFill>
                <a:sym typeface="Lato" panose="020F0502020204030203"/>
              </a:rPr>
              <a:t>4个结论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33600" y="285750"/>
            <a:ext cx="51155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因果不虚“视频”</a:t>
            </a:r>
            <a:r>
              <a:rPr lang="en-US" altLang="zh-CN" sz="3200" dirty="0" smtClean="0"/>
              <a:t>16</a:t>
            </a:r>
            <a:r>
              <a:rPr lang="zh-CN" altLang="en-US" sz="3200" dirty="0" smtClean="0"/>
              <a:t>（下）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590551"/>
            <a:ext cx="845820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altLang="zh-CN" dirty="0" smtClean="0"/>
          </a:p>
          <a:p>
            <a:pPr lvl="0">
              <a:spcBef>
                <a:spcPts val="0"/>
              </a:spcBef>
              <a:buNone/>
            </a:pPr>
            <a:r>
              <a:rPr lang="zh-CN" altLang="en-GB" dirty="0" smtClean="0"/>
              <a:t>二，</a:t>
            </a:r>
            <a:r>
              <a:rPr lang="en-GB" dirty="0" smtClean="0"/>
              <a:t>杀生的果报：</a:t>
            </a:r>
          </a:p>
          <a:p>
            <a:pPr lvl="0">
              <a:spcBef>
                <a:spcPts val="0"/>
              </a:spcBef>
              <a:buNone/>
            </a:pPr>
            <a:endParaRPr lang="en-GB" dirty="0" smtClean="0"/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sz="2000" dirty="0" err="1" smtClean="0"/>
              <a:t>异熟果：</a:t>
            </a:r>
            <a:r>
              <a:rPr lang="en-GB" sz="2000" b="1" dirty="0" err="1" smtClean="0"/>
              <a:t>原因是</a:t>
            </a:r>
            <a:r>
              <a:rPr lang="zh-CN" altLang="en-GB" sz="2000" b="1" dirty="0" smtClean="0"/>
              <a:t>让</a:t>
            </a:r>
            <a:r>
              <a:rPr lang="en-GB" sz="2000" b="1" dirty="0" err="1" smtClean="0"/>
              <a:t>被杀的生命感受到极大的痛苦，</a:t>
            </a:r>
            <a:r>
              <a:rPr lang="en-GB" sz="2000" dirty="0" err="1" smtClean="0"/>
              <a:t>这种痛苦将成熟在我们自己身上</a:t>
            </a:r>
            <a:r>
              <a:rPr lang="zh-CN" altLang="en-US" sz="2000" dirty="0" smtClean="0"/>
              <a:t>或者精神上</a:t>
            </a:r>
            <a:r>
              <a:rPr lang="en-GB" sz="2000" dirty="0" smtClean="0"/>
              <a:t>。</a:t>
            </a:r>
          </a:p>
          <a:p>
            <a:pPr lvl="0">
              <a:spcBef>
                <a:spcPts val="0"/>
              </a:spcBef>
              <a:buFont typeface="Wingdings" panose="05000000000000000000" charset="0"/>
              <a:buChar char=""/>
            </a:pPr>
            <a:endParaRPr lang="en-GB" sz="2000" dirty="0" smtClean="0"/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sz="2000" dirty="0" smtClean="0"/>
              <a:t>长期/</a:t>
            </a:r>
            <a:r>
              <a:rPr lang="en-GB" sz="2000" dirty="0" err="1" smtClean="0"/>
              <a:t>强大的烦恼</a:t>
            </a:r>
            <a:r>
              <a:rPr lang="zh-CN" altLang="en-US" sz="2000" dirty="0" smtClean="0">
                <a:sym typeface="+mn-ea"/>
              </a:rPr>
              <a:t>推动（嗔恨，欲望）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地狱</a:t>
            </a:r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000" dirty="0" smtClean="0">
                <a:sym typeface="+mn-ea"/>
              </a:rPr>
              <a:t>	</a:t>
            </a:r>
            <a:r>
              <a:rPr lang="zh-CN" altLang="en-US" sz="2000" dirty="0" smtClean="0">
                <a:sym typeface="+mn-ea"/>
              </a:rPr>
              <a:t>持续不长</a:t>
            </a:r>
            <a:r>
              <a:rPr lang="en-US" altLang="zh-CN" sz="2000" dirty="0" smtClean="0">
                <a:sym typeface="+mn-ea"/>
              </a:rPr>
              <a:t>/</a:t>
            </a:r>
            <a:r>
              <a:rPr lang="en-GB" sz="2000" dirty="0" smtClean="0"/>
              <a:t>中</a:t>
            </a:r>
            <a:r>
              <a:rPr lang="zh-CN" altLang="en-GB" sz="2000" dirty="0" smtClean="0"/>
              <a:t>等强度</a:t>
            </a:r>
            <a:r>
              <a:rPr lang="en-GB" sz="2000" dirty="0" err="1" smtClean="0"/>
              <a:t>的烦恼</a:t>
            </a:r>
            <a:r>
              <a:rPr lang="zh-CN" altLang="en-GB" sz="2000" dirty="0" smtClean="0"/>
              <a:t>推动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饿鬼</a:t>
            </a:r>
            <a:endParaRPr lang="en-GB" sz="2000" dirty="0" smtClean="0"/>
          </a:p>
          <a:p>
            <a:pPr lvl="0" indent="0"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sz="2000" dirty="0" smtClean="0"/>
              <a:t>	</a:t>
            </a:r>
            <a:r>
              <a:rPr lang="zh-CN" altLang="en-US" sz="2000" dirty="0" smtClean="0"/>
              <a:t>短暂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轻微</a:t>
            </a:r>
            <a:r>
              <a:rPr lang="en-GB" sz="2000" dirty="0" err="1" smtClean="0"/>
              <a:t>的烦恼推动</a:t>
            </a:r>
            <a:r>
              <a:rPr lang="en-US" altLang="en-GB" sz="2000" dirty="0" smtClean="0"/>
              <a:t>——</a:t>
            </a:r>
            <a:r>
              <a:rPr lang="en-GB" sz="2000" dirty="0" smtClean="0">
                <a:sym typeface="+mn-ea"/>
              </a:rPr>
              <a:t>旁生</a:t>
            </a:r>
            <a:endParaRPr lang="en-US" altLang="en-GB" sz="2000" dirty="0" smtClean="0"/>
          </a:p>
          <a:p>
            <a:pPr lvl="0">
              <a:spcBef>
                <a:spcPts val="0"/>
              </a:spcBef>
              <a:buNone/>
            </a:pPr>
            <a:endParaRPr lang="en-GB" dirty="0" smtClean="0"/>
          </a:p>
          <a:p>
            <a:pPr lvl="0">
              <a:spcBef>
                <a:spcPts val="0"/>
              </a:spcBef>
              <a:buNone/>
            </a:pPr>
            <a:r>
              <a:rPr lang="en-GB" sz="2000" dirty="0" smtClean="0"/>
              <a:t>反观自己以前的杀生动机的的强度和时间属于哪一种。</a:t>
            </a:r>
            <a:endParaRPr lang="en-GB" sz="2000" dirty="0"/>
          </a:p>
        </p:txBody>
      </p:sp>
      <p:sp>
        <p:nvSpPr>
          <p:cNvPr id="3" name="Rectangle 2"/>
          <p:cNvSpPr/>
          <p:nvPr/>
        </p:nvSpPr>
        <p:spPr>
          <a:xfrm flipH="1">
            <a:off x="152400" y="209550"/>
            <a:ext cx="2715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51435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200150"/>
            <a:ext cx="784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/>
              <a:t>等流果：</a:t>
            </a:r>
            <a:r>
              <a:rPr lang="en-GB" dirty="0" smtClean="0">
                <a:sym typeface="+mn-ea"/>
              </a:rPr>
              <a:t>因和果具有相似性。善有善报，恶有恶报。</a:t>
            </a:r>
            <a:endParaRPr lang="en-GB" dirty="0" smtClean="0"/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GB" b="1" dirty="0" err="1" smtClean="0"/>
              <a:t>因为提前结束了其他众生的生命，</a:t>
            </a:r>
            <a:r>
              <a:rPr lang="en-GB" dirty="0" err="1" smtClean="0"/>
              <a:t>成熟于个人的身体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US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err="1" smtClean="0"/>
              <a:t>受等流果：地狱受苦</a:t>
            </a:r>
            <a:r>
              <a:rPr lang="zh-CN" altLang="en-GB" dirty="0" smtClean="0">
                <a:ea typeface="宋体" panose="02010600030101010101" pitchFamily="2" charset="-122"/>
              </a:rPr>
              <a:t>，或，</a:t>
            </a:r>
            <a:r>
              <a:rPr lang="en-GB" dirty="0" smtClean="0">
                <a:latin typeface="+mj-lt"/>
              </a:rPr>
              <a:t>旁生</a:t>
            </a:r>
            <a:r>
              <a:rPr lang="en-GB" dirty="0" smtClean="0"/>
              <a:t>/</a:t>
            </a:r>
            <a:r>
              <a:rPr lang="en-GB" dirty="0" err="1" smtClean="0"/>
              <a:t>人：命短多病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smtClean="0"/>
              <a:t>行等流果：旁生/</a:t>
            </a:r>
            <a:r>
              <a:rPr lang="en-GB" dirty="0" err="1" smtClean="0"/>
              <a:t>人：天生喜欢杀生</a:t>
            </a:r>
            <a:r>
              <a:rPr lang="zh-CN" altLang="en-GB" dirty="0" smtClean="0">
                <a:ea typeface="宋体" panose="02010600030101010101" pitchFamily="2" charset="-122"/>
              </a:rPr>
              <a:t>。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r>
              <a:rPr lang="en-GB" dirty="0" smtClean="0"/>
              <a:t>增上果：</a:t>
            </a:r>
            <a:r>
              <a:rPr lang="en-GB" b="1" dirty="0" smtClean="0"/>
              <a:t>因为毁掉了一个生命的光辉，</a:t>
            </a:r>
            <a:r>
              <a:rPr lang="zh-CN" altLang="en-GB" dirty="0" smtClean="0"/>
              <a:t>果报将</a:t>
            </a:r>
            <a:r>
              <a:rPr lang="en-GB" dirty="0" err="1" smtClean="0"/>
              <a:t>成熟于环境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Char char=""/>
            </a:pPr>
            <a:endParaRPr lang="zh-CN" altLang="en-GB" dirty="0" smtClean="0">
              <a:ea typeface="宋体" panose="02010600030101010101" pitchFamily="2" charset="-122"/>
            </a:endParaRP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r>
              <a:rPr lang="en-US" altLang="en-GB" dirty="0" smtClean="0"/>
              <a:t>	</a:t>
            </a:r>
            <a:r>
              <a:rPr lang="en-GB" dirty="0" err="1" smtClean="0"/>
              <a:t>投生到自然灾害频繁的地方，经常生命受威胁</a:t>
            </a:r>
            <a:r>
              <a:rPr lang="zh-CN" altLang="en-GB" dirty="0" smtClean="0">
                <a:ea typeface="宋体" panose="02010600030101010101" pitchFamily="2" charset="-122"/>
              </a:rPr>
              <a:t>，</a:t>
            </a:r>
            <a:r>
              <a:rPr lang="en-GB" dirty="0" smtClean="0"/>
              <a:t>没有安全感。</a:t>
            </a:r>
          </a:p>
          <a:p>
            <a:pPr lvl="0" indent="0">
              <a:lnSpc>
                <a:spcPct val="75000"/>
              </a:lnSpc>
              <a:spcBef>
                <a:spcPts val="0"/>
              </a:spcBef>
              <a:buFont typeface="Wingdings" panose="05000000000000000000" charset="0"/>
              <a:buNone/>
            </a:pPr>
            <a:endParaRPr lang="en-GB" dirty="0" smtClean="0"/>
          </a:p>
          <a:p>
            <a:pPr lvl="0">
              <a:buFont typeface="Wingdings" panose="05000000000000000000" charset="0"/>
              <a:buChar char=""/>
            </a:pPr>
            <a:r>
              <a:rPr lang="en-GB" dirty="0" smtClean="0"/>
              <a:t>士用果：</a:t>
            </a:r>
            <a:r>
              <a:rPr lang="zh-CN" altLang="en-GB" dirty="0" smtClean="0"/>
              <a:t>杀生</a:t>
            </a:r>
            <a:r>
              <a:rPr lang="en-GB" dirty="0" smtClean="0"/>
              <a:t>的</a:t>
            </a:r>
            <a:r>
              <a:rPr lang="zh-CN" altLang="en-GB" dirty="0" smtClean="0"/>
              <a:t>业</a:t>
            </a:r>
            <a:r>
              <a:rPr lang="en-GB" dirty="0" err="1" smtClean="0"/>
              <a:t>如果不忏悔</a:t>
            </a:r>
            <a:r>
              <a:rPr lang="zh-CN" altLang="en-GB" dirty="0" smtClean="0">
                <a:ea typeface="宋体" panose="02010600030101010101" pitchFamily="2" charset="-122"/>
              </a:rPr>
              <a:t>，业果</a:t>
            </a:r>
            <a:r>
              <a:rPr lang="en-GB" dirty="0" err="1" smtClean="0"/>
              <a:t>会不断增长</a:t>
            </a:r>
            <a:r>
              <a:rPr lang="zh-CN" altLang="en-GB" dirty="0" smtClean="0">
                <a:ea typeface="宋体" panose="02010600030101010101" pitchFamily="2" charset="-122"/>
              </a:rPr>
              <a:t>，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在无尽的轮回中，</a:t>
            </a:r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生生世世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延续无边的痛苦。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28600" y="285750"/>
            <a:ext cx="2662908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200150"/>
            <a:ext cx="8077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GB" sz="2400" dirty="0" smtClean="0">
                <a:latin typeface="+mj-lt"/>
                <a:sym typeface="+mn-ea"/>
              </a:rPr>
              <a:t>三，</a:t>
            </a:r>
            <a:r>
              <a:rPr lang="en-GB" sz="2400" dirty="0" smtClean="0">
                <a:latin typeface="+mj-lt"/>
                <a:sym typeface="+mn-ea"/>
              </a:rPr>
              <a:t>我</a:t>
            </a:r>
            <a:r>
              <a:rPr lang="zh-CN" altLang="en-GB" sz="2400" dirty="0" smtClean="0">
                <a:latin typeface="+mj-lt"/>
                <a:sym typeface="+mn-ea"/>
              </a:rPr>
              <a:t>应该</a:t>
            </a:r>
            <a:r>
              <a:rPr lang="en-GB" sz="2400" dirty="0" smtClean="0">
                <a:latin typeface="+mj-lt"/>
                <a:sym typeface="+mn-ea"/>
              </a:rPr>
              <a:t>怎么办：</a:t>
            </a:r>
          </a:p>
          <a:p>
            <a:pPr lvl="0"/>
            <a:endParaRPr lang="en-GB" sz="2400" dirty="0" smtClean="0">
              <a:latin typeface="+mj-lt"/>
              <a:sym typeface="+mn-ea"/>
            </a:endParaRPr>
          </a:p>
          <a:p>
            <a:pPr lvl="1">
              <a:buFont typeface="Wingdings" panose="05000000000000000000" charset="0"/>
              <a:buChar char=""/>
            </a:pPr>
            <a:r>
              <a:rPr lang="zh-CN" altLang="en-GB" sz="2400" dirty="0" smtClean="0">
                <a:latin typeface="+mj-lt"/>
                <a:sym typeface="+mn-ea"/>
              </a:rPr>
              <a:t>发誓不再杀生；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zh-CN" altLang="en-GB" sz="2400" dirty="0" smtClean="0">
                <a:latin typeface="+mj-lt"/>
                <a:sym typeface="+mn-ea"/>
              </a:rPr>
              <a:t>至心</a:t>
            </a:r>
            <a:r>
              <a:rPr lang="en-GB" sz="2400" dirty="0" err="1" smtClean="0">
                <a:latin typeface="+mj-lt"/>
                <a:sym typeface="+mn-ea"/>
              </a:rPr>
              <a:t>忏悔</a:t>
            </a:r>
            <a:r>
              <a:rPr lang="zh-CN" altLang="en-GB" sz="2400" dirty="0" smtClean="0">
                <a:latin typeface="+mj-lt"/>
                <a:sym typeface="+mn-ea"/>
              </a:rPr>
              <a:t>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GB" sz="2400" dirty="0" err="1" smtClean="0">
                <a:latin typeface="+mj-lt"/>
                <a:sym typeface="+mn-ea"/>
              </a:rPr>
              <a:t>小因生大果，果报成熟的时候是没有办法</a:t>
            </a:r>
            <a:r>
              <a:rPr lang="zh-CN" altLang="en-GB" sz="2400" dirty="0" smtClean="0">
                <a:latin typeface="+mj-lt"/>
                <a:sym typeface="+mn-ea"/>
              </a:rPr>
              <a:t>补救</a:t>
            </a:r>
            <a:r>
              <a:rPr lang="en-GB" sz="2400" dirty="0" smtClean="0">
                <a:latin typeface="+mj-lt"/>
                <a:sym typeface="+mn-ea"/>
              </a:rPr>
              <a:t>的</a:t>
            </a:r>
            <a:r>
              <a:rPr lang="zh-CN" altLang="en-GB" sz="2400" dirty="0" smtClean="0">
                <a:latin typeface="+mj-lt"/>
                <a:sym typeface="+mn-ea"/>
              </a:rPr>
              <a:t>；</a:t>
            </a:r>
          </a:p>
          <a:p>
            <a:pPr lvl="1">
              <a:buFont typeface="Wingdings" panose="05000000000000000000" charset="0"/>
              <a:buChar char=""/>
            </a:pPr>
            <a:r>
              <a:rPr lang="en-GB" sz="2400" dirty="0" smtClean="0">
                <a:latin typeface="+mj-lt"/>
                <a:sym typeface="+mn-ea"/>
              </a:rPr>
              <a:t>在果报起现行之前，我们现在都来得及忏悔</a:t>
            </a:r>
            <a:r>
              <a:rPr lang="en-GB" sz="1600" dirty="0" smtClean="0">
                <a:sym typeface="+mn-ea"/>
              </a:rPr>
              <a:t>。</a:t>
            </a:r>
          </a:p>
          <a:p>
            <a:pPr lvl="1">
              <a:buFont typeface="Wingdings" panose="05000000000000000000" charset="0"/>
              <a:buChar char=""/>
            </a:pPr>
            <a:r>
              <a:rPr lang="zh-CN" altLang="en-US" sz="2400" dirty="0" smtClean="0">
                <a:sym typeface="+mn-ea"/>
              </a:rPr>
              <a:t>没有办法回忆的，从无始以来所造的所有的杀生，全部忏悔</a:t>
            </a:r>
            <a:endParaRPr lang="en-GB" sz="2400" dirty="0">
              <a:sym typeface="+mn-e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90550"/>
            <a:ext cx="3278462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2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28575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1352550"/>
            <a:ext cx="7467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dirty="0" smtClean="0"/>
              <a:t>这里以杀生为例，详细讲解了具体的思维方法，分三个阶段：</a:t>
            </a:r>
            <a:endParaRPr lang="en-US" altLang="zh-CN" dirty="0" smtClean="0"/>
          </a:p>
          <a:p>
            <a:pPr lvl="0"/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什么叫作杀生，我是否做过；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杀生的果报（异熟果、等流果、增上果、士用果）；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zh-CN" altLang="en-US" dirty="0" smtClean="0"/>
              <a:t>我将来面临承受果报，怎么办？应该怎么做</a:t>
            </a:r>
            <a:endParaRPr lang="en-US" altLang="zh-CN" dirty="0" smtClean="0"/>
          </a:p>
          <a:p>
            <a:pPr marL="342900" lvl="0" indent="-342900">
              <a:buFont typeface="+mj-lt"/>
              <a:buAutoNum type="arabicPeriod"/>
            </a:pPr>
            <a:endParaRPr lang="zh-CN" altLang="en-US" dirty="0" smtClean="0"/>
          </a:p>
          <a:p>
            <a:pPr lvl="0"/>
            <a:r>
              <a:rPr lang="zh-CN" altLang="en-US" dirty="0" smtClean="0"/>
              <a:t>接下来就用这种思维方法，对十不善业，十善业逐个进行思维。思维到位了，才能产生出离心并走上解脱道。</a:t>
            </a:r>
            <a:endParaRPr lang="zh-CN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361950"/>
            <a:ext cx="3278462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5000"/>
              </a:lnSpc>
            </a:pP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24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24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0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90" y="-18415"/>
            <a:ext cx="8423910" cy="516191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8600" y="1047750"/>
            <a:ext cx="8686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anose="05000000000000000000" charset="0"/>
              <a:buChar char=""/>
            </a:pPr>
            <a:r>
              <a:rPr lang="zh-CN" altLang="en-GB" dirty="0" smtClean="0"/>
              <a:t>不以恶小而为之，</a:t>
            </a:r>
            <a:r>
              <a:rPr lang="en-GB" dirty="0" smtClean="0"/>
              <a:t>避免恶行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GB" dirty="0" smtClean="0"/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zh-CN" altLang="en-GB" dirty="0" smtClean="0">
                <a:sym typeface="+mn-ea"/>
              </a:rPr>
              <a:t>不以善小而不为，行善的时候不要轻视它很小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，</a:t>
            </a:r>
            <a:r>
              <a:rPr lang="en-GB" dirty="0" smtClean="0">
                <a:sym typeface="+mn-ea"/>
              </a:rPr>
              <a:t>具备三殊胜</a:t>
            </a:r>
            <a:r>
              <a:rPr lang="zh-CN" altLang="en-GB" dirty="0" smtClean="0">
                <a:sym typeface="+mn-ea"/>
              </a:rPr>
              <a:t>摄持；</a:t>
            </a:r>
            <a:endParaRPr lang="en-GB" dirty="0" smtClean="0"/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GB" dirty="0" smtClean="0"/>
              <a:t>四前行都修好以后，就会</a:t>
            </a:r>
            <a:r>
              <a:rPr lang="zh-CN" altLang="en-GB" dirty="0" smtClean="0"/>
              <a:t>对轮回</a:t>
            </a:r>
            <a:r>
              <a:rPr lang="en-GB" dirty="0" err="1" smtClean="0">
                <a:latin typeface="+mj-lt"/>
              </a:rPr>
              <a:t>产生强大的出离心</a:t>
            </a:r>
            <a:r>
              <a:rPr lang="en-GB" dirty="0" smtClean="0"/>
              <a:t>。</a:t>
            </a:r>
            <a:r>
              <a:rPr lang="en-GB" dirty="0" err="1" smtClean="0"/>
              <a:t>接下来</a:t>
            </a:r>
            <a:r>
              <a:rPr lang="zh-CN" altLang="en-GB" dirty="0" smtClean="0"/>
              <a:t>学习</a:t>
            </a:r>
            <a:r>
              <a:rPr lang="zh-CN" altLang="en-GB" dirty="0" smtClean="0">
                <a:ea typeface="宋体" panose="02010600030101010101" pitchFamily="2" charset="-122"/>
              </a:rPr>
              <a:t>《</a:t>
            </a:r>
            <a:r>
              <a:rPr lang="en-GB" dirty="0" err="1" smtClean="0"/>
              <a:t>解脱的</a:t>
            </a:r>
            <a:r>
              <a:rPr lang="zh-CN" altLang="en-GB" dirty="0" smtClean="0"/>
              <a:t>功德》，以</a:t>
            </a:r>
            <a:r>
              <a:rPr lang="en-GB" dirty="0" err="1" smtClean="0"/>
              <a:t>积极的心态，追求更高的</a:t>
            </a:r>
            <a:r>
              <a:rPr lang="zh-CN" altLang="en-GB" dirty="0" smtClean="0"/>
              <a:t>理想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解脱，这就是出离心</a:t>
            </a:r>
            <a:r>
              <a:rPr lang="zh-CN" altLang="en-GB" dirty="0" smtClean="0"/>
              <a:t>；</a:t>
            </a:r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GB" dirty="0" err="1" smtClean="0"/>
              <a:t>四前行修行不到位：没有深入思考</a:t>
            </a:r>
            <a:r>
              <a:rPr lang="en-GB" dirty="0" smtClean="0"/>
              <a:t>，</a:t>
            </a:r>
            <a:r>
              <a:rPr lang="zh-CN" altLang="en-GB" dirty="0" smtClean="0"/>
              <a:t>就没有</a:t>
            </a:r>
            <a:r>
              <a:rPr lang="en-GB" dirty="0" err="1" smtClean="0"/>
              <a:t>产生出离</a:t>
            </a:r>
            <a:r>
              <a:rPr lang="zh-CN" altLang="en-GB" dirty="0" smtClean="0"/>
              <a:t>心</a:t>
            </a:r>
            <a:r>
              <a:rPr lang="zh-CN" altLang="en-GB" dirty="0" smtClean="0">
                <a:ea typeface="宋体" panose="02010600030101010101" pitchFamily="2" charset="-122"/>
              </a:rPr>
              <a:t>，就无法</a:t>
            </a:r>
            <a:r>
              <a:rPr lang="en-GB" dirty="0" err="1" smtClean="0"/>
              <a:t>精进</a:t>
            </a:r>
            <a:r>
              <a:rPr lang="zh-CN" altLang="en-GB" dirty="0" smtClean="0">
                <a:ea typeface="宋体" panose="02010600030101010101" pitchFamily="2" charset="-122"/>
              </a:rPr>
              <a:t>。</a:t>
            </a:r>
            <a:r>
              <a:rPr lang="en-GB" dirty="0" err="1" smtClean="0"/>
              <a:t>没有出离心没法走上解脱道</a:t>
            </a:r>
            <a:r>
              <a:rPr lang="en-GB" dirty="0" smtClean="0"/>
              <a:t>。</a:t>
            </a:r>
          </a:p>
          <a:p>
            <a:pPr lvl="0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GB" dirty="0" err="1" smtClean="0"/>
              <a:t>如果希望证悟</a:t>
            </a:r>
            <a:r>
              <a:rPr lang="en-GB" dirty="0" smtClean="0"/>
              <a:t>，</a:t>
            </a:r>
            <a:r>
              <a:rPr lang="zh-CN" altLang="en-GB" dirty="0" smtClean="0"/>
              <a:t>就要先</a:t>
            </a:r>
            <a:r>
              <a:rPr lang="en-GB" dirty="0" err="1" smtClean="0">
                <a:sym typeface="+mn-ea"/>
              </a:rPr>
              <a:t>老老实实把四加行，五加行基础打好</a:t>
            </a:r>
            <a:r>
              <a:rPr lang="zh-CN" altLang="en-GB" dirty="0" smtClean="0">
                <a:ea typeface="宋体" panose="02010600030101010101" pitchFamily="2" charset="-122"/>
                <a:sym typeface="+mn-ea"/>
              </a:rPr>
              <a:t>。</a:t>
            </a:r>
            <a:r>
              <a:rPr lang="en-GB" dirty="0" err="1" smtClean="0"/>
              <a:t>如果不按次第进行</a:t>
            </a:r>
            <a:r>
              <a:rPr lang="en-GB" dirty="0" smtClean="0"/>
              <a:t>，</a:t>
            </a:r>
            <a:r>
              <a:rPr lang="zh-CN" altLang="en-GB" dirty="0" smtClean="0"/>
              <a:t>最</a:t>
            </a:r>
            <a:r>
              <a:rPr lang="en-GB" dirty="0" err="1" smtClean="0"/>
              <a:t>后只会一无所获</a:t>
            </a:r>
            <a:r>
              <a:rPr lang="zh-CN" altLang="en-GB" dirty="0" smtClean="0">
                <a:ea typeface="宋体" panose="02010600030101010101" pitchFamily="2" charset="-122"/>
              </a:rPr>
              <a:t>；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057400" y="3943350"/>
            <a:ext cx="426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ym typeface="+mn-ea"/>
              </a:rPr>
              <a:t/>
            </a:r>
            <a:br>
              <a:rPr lang="en-GB" dirty="0" smtClean="0">
                <a:sym typeface="+mn-ea"/>
              </a:rPr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H="1">
            <a:off x="152400" y="209550"/>
            <a:ext cx="335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err="1" smtClean="0">
                <a:solidFill>
                  <a:srgbClr val="FF0000"/>
                </a:solidFill>
                <a:sym typeface="+mn-ea"/>
              </a:rPr>
              <a:t>观修之后的效果</a:t>
            </a:r>
            <a:r>
              <a:rPr lang="en-GB" sz="2800" dirty="0" smtClean="0">
                <a:solidFill>
                  <a:srgbClr val="FF0000"/>
                </a:solidFill>
                <a:sym typeface="+mn-ea"/>
              </a:rPr>
              <a:t>：</a:t>
            </a:r>
            <a:br>
              <a:rPr lang="en-GB" sz="2800" dirty="0" smtClean="0">
                <a:solidFill>
                  <a:srgbClr val="FF0000"/>
                </a:solidFill>
                <a:sym typeface="+mn-ea"/>
              </a:rPr>
            </a:b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6195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438150"/>
            <a:ext cx="8077200" cy="424731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FF0000"/>
                </a:solidFill>
              </a:rPr>
              <a:t>问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题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: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什么是异熟果，等流果，增上果和士用果？以杀生为例，描述它会产生的几种果</a:t>
            </a:r>
            <a:r>
              <a:rPr lang="en-US" altLang="zh-CN" sz="1600" dirty="0" smtClean="0"/>
              <a:t>?</a:t>
            </a: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为什么忏悔很重要？是否是只要忏悔就可以，用心忏悔和不用心忏结果会一样吗？</a:t>
            </a: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r>
              <a:rPr lang="zh-CN" altLang="en-US" sz="1600" dirty="0" smtClean="0"/>
              <a:t>您</a:t>
            </a:r>
            <a:r>
              <a:rPr lang="en-GB" sz="1600" dirty="0" err="1" smtClean="0"/>
              <a:t>怎么理解上师在问答时所说的</a:t>
            </a:r>
            <a:r>
              <a:rPr lang="en-GB" sz="1600" dirty="0" smtClean="0"/>
              <a:t>，“因果对我们的影响来自于我们对因果的执着” ？</a:t>
            </a:r>
          </a:p>
          <a:p>
            <a:pPr marL="342900" indent="-342900">
              <a:lnSpc>
                <a:spcPct val="150000"/>
              </a:lnSpc>
              <a:buFont typeface="Lato" panose="020F0502020204030203"/>
              <a:buAutoNum type="arabicPeriod"/>
            </a:pP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r>
              <a:rPr lang="zh-CN" altLang="en-US" sz="1600" dirty="0" smtClean="0"/>
              <a:t>十善业可以成为脱离轮回的因吗？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US" sz="1600" dirty="0" smtClean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CN" altLang="en-US" sz="1600" dirty="0" smtClean="0"/>
              <a:t>请您谈谈到目前为止修因果不虚的体会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AutoNum type="arabicPeriod"/>
            </a:pPr>
            <a:endParaRPr lang="en-GB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666749"/>
          </a:xfrm>
        </p:spPr>
        <p:txBody>
          <a:bodyPr>
            <a:normAutofit/>
          </a:bodyPr>
          <a:lstStyle/>
          <a:p>
            <a:r>
              <a:rPr lang="zh-CN" altLang="en-US" sz="2400" b="1" dirty="0" smtClean="0"/>
              <a:t>因果不虚”视频</a:t>
            </a:r>
            <a:r>
              <a:rPr lang="en-US" altLang="zh-CN" sz="2400" b="1" dirty="0" smtClean="0"/>
              <a:t>15</a:t>
            </a:r>
            <a:r>
              <a:rPr lang="zh-CN" altLang="en-US" sz="2400" b="1" dirty="0" smtClean="0"/>
              <a:t>（下）回顾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66750"/>
            <a:ext cx="8229600" cy="42672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迷信和智信：现代人有很多的偏见。认为佛教是封建迷信；认为看不见、摸不着的就不相信；认为意识是大脑的产物等等。佛教徒要多学习和思考。要智信，不要迷信。闻思修是获得智信的途径，特别是“思”。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佛就是有超凡的智慧。特别是对微观世界的描述。对宏观世界的描述有时候为了随顺一些众生故意说不了义的话。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轮回比较好证明。有太多的公案。因果不容易证明。不要直接去观察因果，你肯定得不到结果，而且会导致不相信。因为自己的感官得不到结论。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因果是超越神通的。神通是没办法改变已经发生的因果的。因果和神通发生在一个人身上时，因果会超越神通，这时神通不起作用。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佛的境界不受因果限制。一地以上菩萨没有真实的痛苦。阿罗汉有肉体上的痛苦，没有精神上的痛苦。</a:t>
            </a: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endParaRPr lang="en-US" altLang="zh-CN" sz="1600" dirty="0" smtClean="0"/>
          </a:p>
          <a:p>
            <a:pPr marL="0" indent="0">
              <a:lnSpc>
                <a:spcPct val="110000"/>
              </a:lnSpc>
            </a:pPr>
            <a:r>
              <a:rPr lang="zh-CN" altLang="en-US" sz="1600" dirty="0" smtClean="0"/>
              <a:t>因果很可怕。小因生大果。因果是自然规律</a:t>
            </a:r>
            <a:endParaRPr lang="en-US" altLang="zh-CN" sz="1600" dirty="0" smtClean="0"/>
          </a:p>
          <a:p>
            <a:pPr marL="0" indent="0"/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28600" y="819150"/>
            <a:ext cx="86868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/>
              <a:t>概述：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基础：首先我们对善恶因果有了一些基本的概念，接受因果的关系；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本课主要内容：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介绍十不善和十善的六十个思维内容；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果报的四个结论（异熟果、等流果、增上果、士用果）；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以杀生为例，讲解了具体的思维方式；</a:t>
            </a:r>
          </a:p>
          <a:p>
            <a:endParaRPr lang="zh-CN" altLang="en-US" sz="1600" dirty="0" smtClean="0"/>
          </a:p>
          <a:p>
            <a:r>
              <a:rPr lang="zh-CN" altLang="en-US" sz="1600" dirty="0" smtClean="0"/>
              <a:t>思维到位后产生的效果：产生出离心，走上解脱道。</a:t>
            </a:r>
            <a:endParaRPr lang="en-US" altLang="zh-CN" sz="1600" dirty="0" smtClean="0"/>
          </a:p>
          <a:p>
            <a:endParaRPr lang="en-US" altLang="zh-CN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90800" y="209550"/>
            <a:ext cx="3422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因果不虚“视频”</a:t>
            </a:r>
            <a:r>
              <a:rPr lang="en-US" altLang="zh-CN" sz="2800" dirty="0" smtClean="0"/>
              <a:t>16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33350"/>
            <a:ext cx="8915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十不善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三个身造罪，四个口造罪， 三个意造罪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Picture 0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97" y="982981"/>
            <a:ext cx="7102194" cy="3780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209550"/>
            <a:ext cx="86106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b="1" dirty="0" smtClean="0"/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以杀生为例，详细讲解了具体的思维方法，分三个阶段</a:t>
            </a:r>
            <a:r>
              <a:rPr lang="zh-CN" altLang="en-US" sz="1600" dirty="0" smtClean="0"/>
              <a:t>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什么叫作杀生，我是否做过；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杀生的果报（异熟果、等流果、增上果、士用果）；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我将来面临承受果报，怎么办？应该怎么做</a:t>
            </a:r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思维每一个杀盗淫妄都要和自己连接起来</a:t>
            </a:r>
            <a:endParaRPr lang="en-US" altLang="zh-CN" sz="1600" b="1" dirty="0" smtClean="0"/>
          </a:p>
          <a:p>
            <a:pPr lvl="0">
              <a:lnSpc>
                <a:spcPct val="150000"/>
              </a:lnSpc>
            </a:pPr>
            <a:endParaRPr lang="en-US" altLang="zh-CN" sz="1600" b="1" dirty="0" smtClean="0"/>
          </a:p>
          <a:p>
            <a:pPr lvl="0">
              <a:lnSpc>
                <a:spcPct val="150000"/>
              </a:lnSpc>
            </a:pPr>
            <a:r>
              <a:rPr lang="zh-CN" altLang="en-US" sz="1600" b="1" dirty="0" smtClean="0"/>
              <a:t>偷盗为例， 思维也分为三个阶段</a:t>
            </a:r>
            <a:r>
              <a:rPr lang="zh-CN" altLang="en-US" sz="1600" dirty="0" smtClean="0"/>
              <a:t>：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1.</a:t>
            </a:r>
            <a:r>
              <a:rPr lang="zh-CN" altLang="en-US" sz="1600" dirty="0" smtClean="0"/>
              <a:t>什么是偷盗，什么是有罪过的偷盗， 什么是十不善当中的偷盗，是否做过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2.</a:t>
            </a:r>
            <a:r>
              <a:rPr lang="zh-CN" altLang="en-US" sz="1600" dirty="0" smtClean="0"/>
              <a:t>果报成熟的时候，要面临痛苦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en-US" altLang="zh-CN" sz="1600" dirty="0" smtClean="0"/>
              <a:t>3.</a:t>
            </a:r>
            <a:r>
              <a:rPr lang="zh-CN" altLang="en-US" sz="1600" dirty="0" smtClean="0"/>
              <a:t>我应该怎么办，应该去做什么？</a:t>
            </a: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zh-CN" altLang="en-US" sz="1600" dirty="0" smtClean="0"/>
              <a:t>前提条件是要坚信因果，在这个基础上再去思考</a:t>
            </a: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" y="438150"/>
            <a:ext cx="8001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en-US" altLang="zh-CN" dirty="0" smtClean="0"/>
          </a:p>
          <a:p>
            <a:pPr lvl="0"/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>
            <a:off x="381000" y="43815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CN" altLang="en-US" dirty="0" smtClean="0">
                <a:sym typeface="+mn-ea"/>
              </a:rPr>
              <a:t>比如不杀生不偷盗，实际上不是善，怎么变成善，就是发心，</a:t>
            </a:r>
            <a:r>
              <a:rPr lang="en-GB" dirty="0" err="1" smtClean="0">
                <a:sym typeface="+mn-ea"/>
              </a:rPr>
              <a:t>一般的十善业</a:t>
            </a:r>
            <a:r>
              <a:rPr lang="en-GB" dirty="0" smtClean="0">
                <a:sym typeface="+mn-ea"/>
              </a:rPr>
              <a:t>：</a:t>
            </a:r>
          </a:p>
          <a:p>
            <a:pPr lvl="0">
              <a:spcBef>
                <a:spcPts val="0"/>
              </a:spcBef>
              <a:buNone/>
            </a:pPr>
            <a:r>
              <a:rPr lang="en-GB" dirty="0" smtClean="0">
                <a:sym typeface="+mn-ea"/>
              </a:rPr>
              <a:t>下决心不行十恶。特殊的十善业：不仅不杀生，还要去放生。</a:t>
            </a:r>
            <a:r>
              <a:rPr lang="en-GB" dirty="0" err="1" smtClean="0">
                <a:sym typeface="+mn-ea"/>
              </a:rPr>
              <a:t>救护生命</a:t>
            </a:r>
            <a:r>
              <a:rPr lang="en-GB" dirty="0" smtClean="0">
                <a:sym typeface="+mn-ea"/>
              </a:rPr>
              <a:t>。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0"/>
            <a:ext cx="110799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GB" sz="2400" b="1" dirty="0" err="1" smtClean="0">
                <a:solidFill>
                  <a:srgbClr val="FF0000"/>
                </a:solidFill>
              </a:rPr>
              <a:t>十善业</a:t>
            </a:r>
            <a:endParaRPr lang="en-US" sz="24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23950"/>
            <a:ext cx="82296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endParaRPr lang="en-US" altLang="zh-CN" sz="1600" dirty="0" smtClean="0"/>
          </a:p>
          <a:p>
            <a:pPr lvl="0">
              <a:lnSpc>
                <a:spcPct val="150000"/>
              </a:lnSpc>
            </a:pPr>
            <a:r>
              <a:rPr lang="zh-CN" altLang="en-US" sz="1600" dirty="0" smtClean="0"/>
              <a:t>十善</a:t>
            </a:r>
            <a:r>
              <a:rPr lang="zh-CN" altLang="en-US" sz="1600" dirty="0" smtClean="0"/>
              <a:t>具体的思维方法，分三个阶段：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什么叫</a:t>
            </a:r>
            <a:r>
              <a:rPr lang="zh-CN" altLang="en-US" sz="1600" dirty="0" smtClean="0"/>
              <a:t>十善</a:t>
            </a:r>
            <a:r>
              <a:rPr lang="zh-CN" altLang="en-US" sz="1600" dirty="0" smtClean="0"/>
              <a:t>，我是否有行过善，有没有积累过这样的福报；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比如不杀生的果报（异熟果、等流果、增上果、士用果）；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 smtClean="0"/>
              <a:t>我之前没有这么做，那应该怎么做， 如有应该继续行善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r>
              <a:rPr lang="zh-CN" altLang="en-US" sz="1600" b="1" dirty="0" smtClean="0"/>
              <a:t>十善和十不善每个分三个阶段，一共六十个不同阶段思维</a:t>
            </a:r>
            <a:r>
              <a:rPr lang="zh-CN" altLang="en-US" sz="1600" b="1" dirty="0" smtClean="0"/>
              <a:t>，</a:t>
            </a:r>
            <a:r>
              <a:rPr lang="zh-CN" altLang="en-US" sz="1600" b="1" dirty="0" smtClean="0"/>
              <a:t>十不善</a:t>
            </a:r>
            <a:r>
              <a:rPr lang="zh-CN" altLang="en-US" sz="1600" b="1" dirty="0" smtClean="0"/>
              <a:t>和</a:t>
            </a:r>
            <a:r>
              <a:rPr lang="zh-CN" altLang="en-US" sz="1600" b="1" dirty="0" smtClean="0"/>
              <a:t>十善</a:t>
            </a:r>
            <a:r>
              <a:rPr lang="zh-CN" altLang="en-US" sz="1600" b="1" dirty="0" smtClean="0"/>
              <a:t>两</a:t>
            </a:r>
            <a:r>
              <a:rPr lang="zh-CN" altLang="en-US" sz="1600" b="1" dirty="0" smtClean="0"/>
              <a:t>个思</a:t>
            </a:r>
            <a:r>
              <a:rPr lang="zh-CN" altLang="en-US" sz="1600" b="1" dirty="0" smtClean="0"/>
              <a:t>维</a:t>
            </a:r>
            <a:r>
              <a:rPr lang="zh-CN" altLang="en-US" sz="1600" b="1" dirty="0" smtClean="0"/>
              <a:t>各</a:t>
            </a:r>
            <a:r>
              <a:rPr lang="zh-CN" altLang="en-US" sz="1600" b="1" dirty="0" smtClean="0"/>
              <a:t>得</a:t>
            </a:r>
            <a:r>
              <a:rPr lang="zh-CN" altLang="en-US" sz="1600" b="1" dirty="0" smtClean="0"/>
              <a:t>到两个结</a:t>
            </a:r>
            <a:r>
              <a:rPr lang="zh-CN" altLang="en-US" sz="1600" b="1" dirty="0" smtClean="0"/>
              <a:t>果</a:t>
            </a:r>
            <a:r>
              <a:rPr lang="en-US" altLang="zh-CN" sz="1600" b="1" dirty="0" smtClean="0"/>
              <a:t>:   </a:t>
            </a:r>
            <a:r>
              <a:rPr lang="en-US" altLang="zh-CN" sz="1600" dirty="0" smtClean="0"/>
              <a:t>A. </a:t>
            </a:r>
            <a:r>
              <a:rPr lang="en-US" altLang="zh-CN" sz="1600" dirty="0" smtClean="0"/>
              <a:t>1</a:t>
            </a:r>
            <a:r>
              <a:rPr lang="en-US" altLang="zh-CN" sz="1600" dirty="0" smtClean="0"/>
              <a:t>.</a:t>
            </a:r>
            <a:r>
              <a:rPr lang="zh-CN" altLang="en-US" sz="1600" dirty="0" smtClean="0"/>
              <a:t>这样的罪就会得到同样的果报</a:t>
            </a:r>
            <a:r>
              <a:rPr lang="zh-CN" altLang="en-US" sz="1600" dirty="0" smtClean="0"/>
              <a:t>，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2. </a:t>
            </a:r>
            <a:r>
              <a:rPr lang="zh-CN" altLang="en-US" sz="1600" dirty="0" smtClean="0"/>
              <a:t>曾</a:t>
            </a:r>
            <a:r>
              <a:rPr lang="zh-CN" altLang="en-US" sz="1600" dirty="0" smtClean="0"/>
              <a:t>经犯过这样的罪，所以一定要忏悔，坚定不移地相信因果关系，然后是行</a:t>
            </a:r>
            <a:r>
              <a:rPr lang="zh-CN" altLang="en-US" sz="1600" dirty="0" smtClean="0"/>
              <a:t>善</a:t>
            </a:r>
            <a:r>
              <a:rPr lang="en-US" altLang="zh-CN" sz="1600" dirty="0" smtClean="0"/>
              <a:t>;      </a:t>
            </a:r>
            <a:r>
              <a:rPr lang="en-US" altLang="zh-CN" sz="1600" dirty="0" smtClean="0"/>
              <a:t>B. 1</a:t>
            </a:r>
            <a:r>
              <a:rPr lang="zh-CN" altLang="en-US" sz="1600" dirty="0" smtClean="0"/>
              <a:t>，有善的因就有善的果，</a:t>
            </a:r>
            <a:r>
              <a:rPr lang="en-US" altLang="zh-CN" sz="1600" dirty="0" smtClean="0"/>
              <a:t>2</a:t>
            </a:r>
            <a:r>
              <a:rPr lang="en-US" altLang="zh-CN" sz="1600" dirty="0" smtClean="0"/>
              <a:t>. </a:t>
            </a:r>
            <a:r>
              <a:rPr lang="zh-CN" altLang="en-US" sz="1600" dirty="0" smtClean="0"/>
              <a:t>善</a:t>
            </a:r>
            <a:r>
              <a:rPr lang="zh-CN" altLang="en-US" sz="1600" dirty="0" smtClean="0"/>
              <a:t>有这么好的果报，以前有没有行善， 如果发现没有没有。现在一定要行善，不能忽略任何一个善业</a:t>
            </a:r>
            <a:r>
              <a:rPr lang="en-US" altLang="zh-CN" sz="1600" dirty="0" smtClean="0"/>
              <a:t>,</a:t>
            </a:r>
            <a:r>
              <a:rPr lang="zh-CN" altLang="en-US" sz="1600" dirty="0" smtClean="0"/>
              <a:t> </a:t>
            </a:r>
            <a:r>
              <a:rPr lang="zh-CN" altLang="en-US" sz="1600" dirty="0" smtClean="0"/>
              <a:t>  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个结论</a:t>
            </a:r>
            <a:endParaRPr lang="en-US" altLang="zh-CN" sz="1600" dirty="0" smtClean="0"/>
          </a:p>
          <a:p>
            <a:pPr marL="342900" lvl="0" indent="-342900">
              <a:lnSpc>
                <a:spcPct val="150000"/>
              </a:lnSpc>
            </a:pPr>
            <a:endParaRPr lang="en-US" sz="1600" dirty="0" smtClean="0"/>
          </a:p>
          <a:p>
            <a:pPr marL="342900" lvl="0" indent="-342900"/>
            <a:endParaRPr lang="zh-CN" alt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" y="0"/>
            <a:ext cx="2743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err="1" smtClean="0">
                <a:solidFill>
                  <a:srgbClr val="FF0000"/>
                </a:solidFill>
              </a:rPr>
              <a:t>十善业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209550"/>
            <a:ext cx="8686800" cy="478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 smtClean="0">
                <a:solidFill>
                  <a:srgbClr val="FF0000"/>
                </a:solidFill>
                <a:sym typeface="+mn-ea"/>
              </a:rPr>
              <a:t>具体的思维方式</a:t>
            </a:r>
            <a:r>
              <a:rPr lang="zh-CN" altLang="en-GB" sz="1600" b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：</a:t>
            </a:r>
            <a:r>
              <a:rPr lang="en-GB" sz="1600" b="1" dirty="0" smtClean="0">
                <a:solidFill>
                  <a:srgbClr val="FF0000"/>
                </a:solidFill>
                <a:sym typeface="+mn-ea"/>
              </a:rPr>
              <a:t>杀生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GB" sz="1600" b="1" dirty="0" smtClean="0"/>
              <a:t>一，什么是</a:t>
            </a:r>
            <a:r>
              <a:rPr lang="en-GB" sz="1600" b="1" dirty="0" err="1" smtClean="0"/>
              <a:t>杀生</a:t>
            </a:r>
            <a:r>
              <a:rPr lang="zh-CN" altLang="en-GB" sz="16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1600" b="1" dirty="0" smtClean="0">
                <a:ea typeface="宋体" panose="02010600030101010101" pitchFamily="2" charset="-122"/>
              </a:rPr>
              <a:t>4</a:t>
            </a:r>
            <a:r>
              <a:rPr lang="zh-CN" altLang="en-US" sz="1600" b="1" dirty="0" smtClean="0">
                <a:ea typeface="宋体" panose="02010600030101010101" pitchFamily="2" charset="-122"/>
              </a:rPr>
              <a:t>个条件）</a:t>
            </a:r>
            <a:r>
              <a:rPr lang="en-GB" sz="1600" b="1" dirty="0" smtClean="0"/>
              <a:t>：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确认对方是一个生命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想杀死对方的动机</a:t>
            </a:r>
          </a:p>
          <a:p>
            <a:pPr marL="457200" lvl="0" indent="-228600">
              <a:lnSpc>
                <a:spcPct val="150000"/>
              </a:lnSpc>
              <a:buAutoNum type="arabicPeriod"/>
            </a:pPr>
            <a:r>
              <a:rPr lang="en-GB" sz="1600" dirty="0" smtClean="0"/>
              <a:t>杀生的行为</a:t>
            </a:r>
          </a:p>
          <a:p>
            <a:pPr marL="457200" lvl="0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GB" sz="1600" dirty="0" err="1" smtClean="0"/>
              <a:t>导致</a:t>
            </a:r>
            <a:r>
              <a:rPr lang="zh-CN" altLang="en-GB" sz="1600" dirty="0" smtClean="0"/>
              <a:t>对方</a:t>
            </a:r>
            <a:r>
              <a:rPr lang="en-GB" sz="1600" dirty="0" smtClean="0"/>
              <a:t>生命的结束</a:t>
            </a:r>
            <a:endParaRPr lang="en-US" altLang="zh-CN" sz="1600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endParaRPr lang="en-GB" sz="1600" b="1" u="sng" dirty="0" smtClean="0"/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b="1" u="sng" dirty="0" smtClean="0"/>
              <a:t>有罪过</a:t>
            </a:r>
            <a:r>
              <a:rPr lang="zh-CN" altLang="en-GB" sz="1600" b="1" u="sng" dirty="0" smtClean="0"/>
              <a:t>的杀生</a:t>
            </a:r>
            <a:r>
              <a:rPr lang="en-GB" sz="1600" dirty="0" smtClean="0"/>
              <a:t>：贪嗔痴烦恼推动。（嗔：战争。贪：杀动物。愚昧：宗教祭祀/没有信仰，不信因果。）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1600" b="1" u="sng" dirty="0" err="1" smtClean="0"/>
              <a:t>有功德</a:t>
            </a:r>
            <a:r>
              <a:rPr lang="zh-CN" altLang="en-GB" sz="1600" b="1" u="sng" dirty="0" smtClean="0">
                <a:sym typeface="+mn-ea"/>
              </a:rPr>
              <a:t>的杀生</a:t>
            </a:r>
            <a:r>
              <a:rPr lang="en-GB" sz="1600" dirty="0" smtClean="0"/>
              <a:t>：</a:t>
            </a:r>
            <a:r>
              <a:rPr lang="en-GB" sz="1600" dirty="0" err="1" smtClean="0"/>
              <a:t>没有自私成分，</a:t>
            </a:r>
            <a:r>
              <a:rPr lang="en-GB" sz="1600" dirty="0" err="1" smtClean="0">
                <a:sym typeface="+mn-ea"/>
              </a:rPr>
              <a:t>不是因为贪嗔痴烦恼推动</a:t>
            </a:r>
            <a:r>
              <a:rPr lang="zh-CN" altLang="en-GB" sz="1600" dirty="0" smtClean="0">
                <a:ea typeface="宋体" panose="02010600030101010101" pitchFamily="2" charset="-122"/>
                <a:sym typeface="+mn-ea"/>
              </a:rPr>
              <a:t>，</a:t>
            </a:r>
            <a:r>
              <a:rPr lang="en-GB" sz="1600" dirty="0" smtClean="0"/>
              <a:t>为了帮助更多人</a:t>
            </a:r>
            <a:r>
              <a:rPr lang="zh-CN" altLang="en-GB" sz="1600" dirty="0" smtClean="0">
                <a:ea typeface="宋体" panose="02010600030101010101" pitchFamily="2" charset="-122"/>
              </a:rPr>
              <a:t>，</a:t>
            </a:r>
            <a:r>
              <a:rPr lang="en-GB" sz="1600" dirty="0" err="1" smtClean="0"/>
              <a:t>有自我承担</a:t>
            </a:r>
            <a:r>
              <a:rPr lang="zh-CN" altLang="en-GB" sz="1600" dirty="0" smtClean="0"/>
              <a:t>果报</a:t>
            </a:r>
            <a:r>
              <a:rPr lang="en-GB" sz="1600" dirty="0" err="1" smtClean="0"/>
              <a:t>的勇气</a:t>
            </a:r>
            <a:r>
              <a:rPr lang="zh-CN" altLang="en-GB" sz="1600" dirty="0" smtClean="0"/>
              <a:t>和</a:t>
            </a:r>
            <a:r>
              <a:rPr lang="en-GB" sz="1600" dirty="0" smtClean="0">
                <a:sym typeface="+mn-ea"/>
              </a:rPr>
              <a:t>决心</a:t>
            </a:r>
            <a:r>
              <a:rPr lang="en-GB" sz="1600" dirty="0" smtClean="0"/>
              <a:t>。</a:t>
            </a:r>
            <a:r>
              <a:rPr lang="zh-CN" altLang="en-GB" sz="1600" dirty="0" smtClean="0">
                <a:ea typeface="宋体" panose="02010600030101010101" pitchFamily="2" charset="-122"/>
              </a:rPr>
              <a:t>（</a:t>
            </a:r>
            <a:r>
              <a:rPr lang="en-GB" sz="1600" dirty="0" smtClean="0">
                <a:sym typeface="+mn-ea"/>
              </a:rPr>
              <a:t>小乘佛教不承认</a:t>
            </a:r>
            <a:r>
              <a:rPr lang="zh-CN" altLang="en-GB" sz="1600" dirty="0" smtClean="0">
                <a:ea typeface="宋体" panose="02010600030101010101" pitchFamily="2" charset="-122"/>
                <a:sym typeface="+mn-ea"/>
              </a:rPr>
              <a:t>）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GB" sz="1600" b="1" u="sng" dirty="0" smtClean="0"/>
              <a:t>无记的</a:t>
            </a:r>
            <a:r>
              <a:rPr lang="zh-CN" altLang="en-GB" sz="1600" b="1" u="sng" dirty="0" smtClean="0">
                <a:sym typeface="+mn-ea"/>
              </a:rPr>
              <a:t>杀生</a:t>
            </a:r>
            <a:r>
              <a:rPr lang="en-GB" sz="1600" dirty="0" smtClean="0"/>
              <a:t>：</a:t>
            </a:r>
            <a:r>
              <a:rPr lang="en-GB" sz="1600" dirty="0" err="1" smtClean="0"/>
              <a:t>走了</a:t>
            </a:r>
            <a:r>
              <a:rPr lang="zh-CN" altLang="en-GB" sz="1600" dirty="0" smtClean="0"/>
              <a:t>不小心</a:t>
            </a:r>
            <a:r>
              <a:rPr lang="en-GB" sz="1600" dirty="0" smtClean="0"/>
              <a:t>踩死小虫。</a:t>
            </a:r>
          </a:p>
          <a:p>
            <a:pPr lvl="0">
              <a:lnSpc>
                <a:spcPct val="95000"/>
              </a:lnSpc>
              <a:spcBef>
                <a:spcPts val="0"/>
              </a:spcBef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1950"/>
            <a:ext cx="8229600" cy="423267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None/>
            </a:pPr>
            <a:r>
              <a:rPr lang="en-GB" sz="2100" dirty="0" smtClean="0"/>
              <a:t>观察自己有没有做过：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err="1" smtClean="0"/>
              <a:t>比如杀蚊子，餐厅点杀活物</a:t>
            </a:r>
            <a:r>
              <a:rPr lang="zh-CN" altLang="en-GB" sz="2100" dirty="0" smtClean="0">
                <a:ea typeface="宋体" panose="02010600030101010101" pitchFamily="2" charset="-122"/>
              </a:rPr>
              <a:t>，</a:t>
            </a:r>
            <a:r>
              <a:rPr lang="en-GB" sz="2100" dirty="0" err="1" smtClean="0"/>
              <a:t>堕胎</a:t>
            </a:r>
            <a:r>
              <a:rPr lang="zh-CN" altLang="en-GB" sz="2100" dirty="0" smtClean="0"/>
              <a:t>等</a:t>
            </a:r>
            <a:r>
              <a:rPr lang="en-GB" sz="2100" dirty="0" smtClean="0"/>
              <a:t>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smtClean="0"/>
              <a:t>参与杀生的每一个人都有罪过。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GB" sz="2100" dirty="0" smtClean="0"/>
              <a:t>我曾经做过多少，自己去想想。就会发现我们每一个人都造了很多很多罪过。如果不忏悔将来的果报是非常可怕的。忏悔之后变成不定业。</a:t>
            </a:r>
            <a:r>
              <a:rPr lang="en-GB" sz="2100" dirty="0" err="1" smtClean="0"/>
              <a:t>对我们无始以来所有的杀生，发愿忏悔</a:t>
            </a:r>
            <a:r>
              <a:rPr lang="zh-CN" altLang="en-GB" sz="2100" dirty="0" smtClean="0">
                <a:ea typeface="宋体" panose="02010600030101010101" pitchFamily="2" charset="-122"/>
              </a:rPr>
              <a:t>，</a:t>
            </a:r>
            <a:r>
              <a:rPr lang="en-GB" sz="2100" dirty="0" smtClean="0"/>
              <a:t>这样就会非常有用</a:t>
            </a:r>
          </a:p>
          <a:p>
            <a:pPr lvl="0" algn="r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100" dirty="0" smtClean="0"/>
              <a:t>                                                                                                                                                     视频</a:t>
            </a:r>
            <a:r>
              <a:rPr lang="en-US" altLang="zh-CN" sz="2100" dirty="0" smtClean="0"/>
              <a:t>53”</a:t>
            </a: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7468</TotalTime>
  <Words>1945</Words>
  <Application>Microsoft Office PowerPoint</Application>
  <PresentationFormat>On-screen Show (16:9)</PresentationFormat>
  <Paragraphs>164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因果不虚</vt:lpstr>
      <vt:lpstr>因果不虚”视频15（下）回顾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因果不虚“视频”16（上）回顾 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佛说稻杆经</dc:title>
  <dc:creator>Arduino</dc:creator>
  <cp:lastModifiedBy>Main</cp:lastModifiedBy>
  <cp:revision>221</cp:revision>
  <dcterms:created xsi:type="dcterms:W3CDTF">2019-09-02T07:29:23Z</dcterms:created>
  <dcterms:modified xsi:type="dcterms:W3CDTF">2020-01-23T09:17:34Z</dcterms:modified>
</cp:coreProperties>
</file>