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69" r:id="rId6"/>
    <p:sldId id="270" r:id="rId7"/>
    <p:sldId id="271" r:id="rId8"/>
    <p:sldId id="272" r:id="rId9"/>
    <p:sldId id="276" r:id="rId10"/>
    <p:sldId id="273" r:id="rId11"/>
    <p:sldId id="275" r:id="rId12"/>
    <p:sldId id="277"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353"/>
  </p:normalViewPr>
  <p:slideViewPr>
    <p:cSldViewPr snapToGrid="0" snapToObjects="1">
      <p:cViewPr varScale="1">
        <p:scale>
          <a:sx n="100" d="100"/>
          <a:sy n="100" d="100"/>
        </p:scale>
        <p:origin x="46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p.weixin.qq.com/s/PKerALGQxp92195wRXpUvQ"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F0102-EA34-C44E-8012-87F9AB3872FF}"/>
              </a:ext>
            </a:extLst>
          </p:cNvPr>
          <p:cNvSpPr>
            <a:spLocks noGrp="1"/>
          </p:cNvSpPr>
          <p:nvPr>
            <p:ph type="ctrTitle"/>
          </p:nvPr>
        </p:nvSpPr>
        <p:spPr/>
        <p:txBody>
          <a:bodyPr>
            <a:normAutofit fontScale="90000"/>
          </a:bodyPr>
          <a:lstStyle/>
          <a:p>
            <a:pPr algn="ctr"/>
            <a:r>
              <a:rPr lang="zh-TW" altLang="en-US" sz="9800" dirty="0">
                <a:latin typeface="KaiTi" panose="02010609060101010101" pitchFamily="49" charset="-122"/>
                <a:ea typeface="KaiTi" panose="02010609060101010101" pitchFamily="49" charset="-122"/>
              </a:rPr>
              <a:t>寿命无常</a:t>
            </a:r>
            <a:r>
              <a:rPr lang="en-CA" sz="9800" dirty="0">
                <a:latin typeface="KaiTi" panose="02010609060101010101" pitchFamily="49" charset="-122"/>
                <a:ea typeface="KaiTi" panose="02010609060101010101" pitchFamily="49" charset="-122"/>
              </a:rPr>
              <a:t> </a:t>
            </a:r>
            <a:br>
              <a:rPr lang="en-CA" dirty="0"/>
            </a:br>
            <a:br>
              <a:rPr lang="en-CA" dirty="0"/>
            </a:br>
            <a:endParaRPr lang="en-US" dirty="0"/>
          </a:p>
        </p:txBody>
      </p:sp>
      <p:sp>
        <p:nvSpPr>
          <p:cNvPr id="3" name="Subtitle 2">
            <a:extLst>
              <a:ext uri="{FF2B5EF4-FFF2-40B4-BE49-F238E27FC236}">
                <a16:creationId xmlns:a16="http://schemas.microsoft.com/office/drawing/2014/main" id="{9704BDD7-6CBC-CE41-8163-012512A7E8FF}"/>
              </a:ext>
            </a:extLst>
          </p:cNvPr>
          <p:cNvSpPr>
            <a:spLocks noGrp="1"/>
          </p:cNvSpPr>
          <p:nvPr>
            <p:ph type="subTitle" idx="1"/>
          </p:nvPr>
        </p:nvSpPr>
        <p:spPr>
          <a:xfrm>
            <a:off x="2589213" y="4114799"/>
            <a:ext cx="8915399" cy="1788863"/>
          </a:xfrm>
        </p:spPr>
        <p:txBody>
          <a:bodyPr>
            <a:normAutofit/>
          </a:bodyPr>
          <a:lstStyle/>
          <a:p>
            <a:pPr algn="ctr"/>
            <a:r>
              <a:rPr lang="zh-TW" altLang="en-US" sz="3600" b="1" dirty="0">
                <a:latin typeface="KaiTi" panose="02010609060101010101" pitchFamily="49" charset="-122"/>
                <a:ea typeface="KaiTi" panose="02010609060101010101" pitchFamily="49" charset="-122"/>
              </a:rPr>
              <a:t>一種特殊的休息法</a:t>
            </a:r>
            <a:endParaRPr lang="en-US" sz="3600" dirty="0"/>
          </a:p>
        </p:txBody>
      </p:sp>
    </p:spTree>
    <p:extLst>
      <p:ext uri="{BB962C8B-B14F-4D97-AF65-F5344CB8AC3E}">
        <p14:creationId xmlns:p14="http://schemas.microsoft.com/office/powerpoint/2010/main" val="44484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1FCE-ACFB-134E-B1DD-83B6A9CA6CE7}"/>
              </a:ext>
            </a:extLst>
          </p:cNvPr>
          <p:cNvSpPr>
            <a:spLocks noGrp="1"/>
          </p:cNvSpPr>
          <p:nvPr>
            <p:ph type="title"/>
          </p:nvPr>
        </p:nvSpPr>
        <p:spPr/>
        <p:txBody>
          <a:bodyPr>
            <a:normAutofit fontScale="90000"/>
          </a:bodyPr>
          <a:lstStyle/>
          <a:p>
            <a:pPr algn="ctr"/>
            <a:br>
              <a:rPr lang="en-CA" dirty="0"/>
            </a:br>
            <a:br>
              <a:rPr lang="en-CA" dirty="0"/>
            </a:br>
            <a:endParaRPr lang="en-US" dirty="0"/>
          </a:p>
        </p:txBody>
      </p:sp>
      <p:sp>
        <p:nvSpPr>
          <p:cNvPr id="3" name="Content Placeholder 2">
            <a:extLst>
              <a:ext uri="{FF2B5EF4-FFF2-40B4-BE49-F238E27FC236}">
                <a16:creationId xmlns:a16="http://schemas.microsoft.com/office/drawing/2014/main" id="{6FC9A563-7D5E-174C-98AE-CC5B1AAFD971}"/>
              </a:ext>
            </a:extLst>
          </p:cNvPr>
          <p:cNvSpPr>
            <a:spLocks noGrp="1"/>
          </p:cNvSpPr>
          <p:nvPr>
            <p:ph idx="1"/>
          </p:nvPr>
        </p:nvSpPr>
        <p:spPr>
          <a:xfrm>
            <a:off x="2311400" y="624110"/>
            <a:ext cx="9575800" cy="6030690"/>
          </a:xfrm>
        </p:spPr>
        <p:txBody>
          <a:bodyPr>
            <a:normAutofit/>
          </a:bodyPr>
          <a:lstStyle/>
          <a:p>
            <a:pPr>
              <a:lnSpc>
                <a:spcPct val="150000"/>
              </a:lnSpc>
            </a:pPr>
            <a:r>
              <a:rPr lang="en-US" altLang="zh-TW" sz="2200" dirty="0">
                <a:latin typeface="KaiTi" panose="02010609060101010101" pitchFamily="49" charset="-122"/>
                <a:ea typeface="KaiTi" panose="02010609060101010101" pitchFamily="49" charset="-122"/>
              </a:rPr>
              <a:t>2.</a:t>
            </a:r>
            <a:r>
              <a:rPr lang="zh-TW" altLang="en-US" sz="2200" dirty="0">
                <a:latin typeface="KaiTi" panose="02010609060101010101" pitchFamily="49" charset="-122"/>
                <a:ea typeface="KaiTi" panose="02010609060101010101" pitchFamily="49" charset="-122"/>
              </a:rPr>
              <a:t> </a:t>
            </a:r>
            <a:r>
              <a:rPr lang="zh-CN" altLang="en-US" sz="2200" dirty="0">
                <a:latin typeface="KaiTi" panose="02010609060101010101" pitchFamily="49" charset="-122"/>
                <a:ea typeface="KaiTi" panose="02010609060101010101" pitchFamily="49" charset="-122"/>
              </a:rPr>
              <a:t>一位居士曾问博朵瓦格西：“如果想专门修行一法，修什么法最为重要？”</a:t>
            </a:r>
            <a:endParaRPr lang="en-CA" sz="2200" dirty="0">
              <a:latin typeface="KaiTi" panose="02010609060101010101" pitchFamily="49" charset="-122"/>
              <a:ea typeface="KaiTi" panose="02010609060101010101" pitchFamily="49" charset="-122"/>
            </a:endParaRPr>
          </a:p>
          <a:p>
            <a:pPr marL="0" indent="0">
              <a:lnSpc>
                <a:spcPct val="150000"/>
              </a:lnSpc>
              <a:buNone/>
            </a:pPr>
            <a:r>
              <a:rPr lang="zh-CN" altLang="en-US" sz="2200" dirty="0">
                <a:latin typeface="KaiTi" panose="02010609060101010101" pitchFamily="49" charset="-122"/>
                <a:ea typeface="KaiTi" panose="02010609060101010101" pitchFamily="49" charset="-122"/>
              </a:rPr>
              <a:t>现在也有很多人提倡专修一法，其他什么都不用修，那最好是修什么法呢？有人可能回答念阿弥陀佛，有人说要修禅宗以明心见性，有人觉得修光明大圆满最好，有人坚持钻研因明极有必要</a:t>
            </a:r>
            <a:r>
              <a:rPr lang="en-US" altLang="zh-CN" sz="2200" dirty="0">
                <a:latin typeface="KaiTi" panose="02010609060101010101" pitchFamily="49" charset="-122"/>
                <a:ea typeface="KaiTi" panose="02010609060101010101" pitchFamily="49" charset="-122"/>
              </a:rPr>
              <a:t>……</a:t>
            </a:r>
            <a:r>
              <a:rPr lang="zh-CN" altLang="en-US" sz="2200" dirty="0">
                <a:latin typeface="KaiTi" panose="02010609060101010101" pitchFamily="49" charset="-122"/>
                <a:ea typeface="KaiTi" panose="02010609060101010101" pitchFamily="49" charset="-122"/>
              </a:rPr>
              <a:t>世间上有许许多多说法，每个人也喜欢不同的窍诀，但博朵瓦格西是如何回答的呢？</a:t>
            </a:r>
            <a:endParaRPr lang="en-CA" sz="2200" dirty="0">
              <a:latin typeface="KaiTi" panose="02010609060101010101" pitchFamily="49" charset="-122"/>
              <a:ea typeface="KaiTi" panose="02010609060101010101" pitchFamily="49" charset="-122"/>
            </a:endParaRPr>
          </a:p>
          <a:p>
            <a:pPr marL="0" indent="0">
              <a:lnSpc>
                <a:spcPct val="150000"/>
              </a:lnSpc>
              <a:buNone/>
            </a:pPr>
            <a:r>
              <a:rPr lang="zh-CN" altLang="en-US" sz="2200" dirty="0">
                <a:latin typeface="KaiTi" panose="02010609060101010101" pitchFamily="49" charset="-122"/>
                <a:ea typeface="KaiTi" panose="02010609060101010101" pitchFamily="49" charset="-122"/>
              </a:rPr>
              <a:t>格西答道：“</a:t>
            </a:r>
            <a:r>
              <a:rPr lang="zh-CN" altLang="en-US" sz="2200" dirty="0">
                <a:solidFill>
                  <a:srgbClr val="FF0000"/>
                </a:solidFill>
                <a:latin typeface="KaiTi" panose="02010609060101010101" pitchFamily="49" charset="-122"/>
                <a:ea typeface="KaiTi" panose="02010609060101010101" pitchFamily="49" charset="-122"/>
              </a:rPr>
              <a:t>如果想专修一法，无常最为重要</a:t>
            </a:r>
            <a:r>
              <a:rPr lang="zh-CN" altLang="en-US" sz="2200" dirty="0">
                <a:latin typeface="KaiTi" panose="02010609060101010101" pitchFamily="49" charset="-122"/>
                <a:ea typeface="KaiTi" panose="02010609060101010101" pitchFamily="49" charset="-122"/>
              </a:rPr>
              <a:t>。为什么这样讲呢？倘若修行死亡无常，首先可作为进入佛法之因，中间可作为勤修善法之缘，最后作为证悟诸法等性之助伴。</a:t>
            </a:r>
            <a:r>
              <a:rPr lang="zh-TW" altLang="en-US" sz="2200" dirty="0">
                <a:latin typeface="KaiTi" panose="02010609060101010101" pitchFamily="49" charset="-122"/>
                <a:ea typeface="KaiTi" panose="02010609060101010101" pitchFamily="49" charset="-122"/>
              </a:rPr>
              <a:t>”</a:t>
            </a:r>
            <a:endParaRPr lang="en-CA" altLang="zh-TW" sz="2200" dirty="0">
              <a:latin typeface="KaiTi" panose="02010609060101010101" pitchFamily="49" charset="-122"/>
              <a:ea typeface="KaiTi" panose="02010609060101010101" pitchFamily="49" charset="-122"/>
            </a:endParaRPr>
          </a:p>
          <a:p>
            <a:pPr>
              <a:lnSpc>
                <a:spcPct val="150000"/>
              </a:lnSpc>
            </a:pPr>
            <a:r>
              <a:rPr lang="en-US" altLang="zh-TW" sz="2200" dirty="0">
                <a:latin typeface="KaiTi" panose="02010609060101010101" pitchFamily="49" charset="-122"/>
                <a:ea typeface="KaiTi" panose="02010609060101010101" pitchFamily="49" charset="-122"/>
              </a:rPr>
              <a:t>3.</a:t>
            </a:r>
            <a:r>
              <a:rPr lang="zh-TW" altLang="en-US" sz="2200" dirty="0">
                <a:latin typeface="KaiTi" panose="02010609060101010101" pitchFamily="49" charset="-122"/>
                <a:ea typeface="KaiTi" panose="02010609060101010101" pitchFamily="49" charset="-122"/>
              </a:rPr>
              <a:t>博朵瓦格西又云：“倘若修行无常，最初可作为断除此生绳索之因，中间可作为舍弃贪诸轮回之缘，最后可作为趣入涅槃圣道的助伴。”</a:t>
            </a:r>
            <a:endParaRPr lang="en-CA" sz="2200" dirty="0">
              <a:latin typeface="KaiTi" panose="02010609060101010101" pitchFamily="49" charset="-122"/>
              <a:ea typeface="KaiTi" panose="02010609060101010101" pitchFamily="49" charset="-122"/>
            </a:endParaRPr>
          </a:p>
          <a:p>
            <a:pPr>
              <a:lnSpc>
                <a:spcPct val="150000"/>
              </a:lnSpc>
            </a:pPr>
            <a:endParaRPr lang="en-CA" altLang="zh-CN" sz="2200" dirty="0">
              <a:latin typeface="KaiTi" panose="02010609060101010101" pitchFamily="49" charset="-122"/>
              <a:ea typeface="KaiTi" panose="02010609060101010101" pitchFamily="49" charset="-122"/>
            </a:endParaRPr>
          </a:p>
          <a:p>
            <a:endParaRPr lang="en-CA" altLang="zh-CN" dirty="0"/>
          </a:p>
          <a:p>
            <a:endParaRPr lang="en-CA" dirty="0"/>
          </a:p>
          <a:p>
            <a:pPr>
              <a:lnSpc>
                <a:spcPct val="150000"/>
              </a:lnSpc>
            </a:pPr>
            <a:endParaRPr lang="en-CA" sz="2200" dirty="0">
              <a:latin typeface="KaiTi" panose="02010609060101010101" pitchFamily="49" charset="-122"/>
              <a:ea typeface="KaiTi" panose="02010609060101010101" pitchFamily="49" charset="-122"/>
            </a:endParaRPr>
          </a:p>
          <a:p>
            <a:endParaRPr lang="en-CA" sz="2200" dirty="0">
              <a:latin typeface="KaiTi" panose="02010609060101010101" pitchFamily="49" charset="-122"/>
              <a:ea typeface="KaiTi" panose="02010609060101010101" pitchFamily="49" charset="-122"/>
            </a:endParaRPr>
          </a:p>
          <a:p>
            <a:endParaRPr lang="en-US" dirty="0"/>
          </a:p>
        </p:txBody>
      </p:sp>
    </p:spTree>
    <p:extLst>
      <p:ext uri="{BB962C8B-B14F-4D97-AF65-F5344CB8AC3E}">
        <p14:creationId xmlns:p14="http://schemas.microsoft.com/office/powerpoint/2010/main" val="4206336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1FCE-ACFB-134E-B1DD-83B6A9CA6CE7}"/>
              </a:ext>
            </a:extLst>
          </p:cNvPr>
          <p:cNvSpPr>
            <a:spLocks noGrp="1"/>
          </p:cNvSpPr>
          <p:nvPr>
            <p:ph type="title"/>
          </p:nvPr>
        </p:nvSpPr>
        <p:spPr/>
        <p:txBody>
          <a:bodyPr>
            <a:normAutofit fontScale="90000"/>
          </a:bodyPr>
          <a:lstStyle/>
          <a:p>
            <a:pPr algn="ctr"/>
            <a:br>
              <a:rPr lang="en-CA" dirty="0"/>
            </a:br>
            <a:br>
              <a:rPr lang="en-CA" dirty="0"/>
            </a:br>
            <a:endParaRPr lang="en-US" dirty="0"/>
          </a:p>
        </p:txBody>
      </p:sp>
      <p:sp>
        <p:nvSpPr>
          <p:cNvPr id="3" name="Content Placeholder 2">
            <a:extLst>
              <a:ext uri="{FF2B5EF4-FFF2-40B4-BE49-F238E27FC236}">
                <a16:creationId xmlns:a16="http://schemas.microsoft.com/office/drawing/2014/main" id="{6FC9A563-7D5E-174C-98AE-CC5B1AAFD971}"/>
              </a:ext>
            </a:extLst>
          </p:cNvPr>
          <p:cNvSpPr>
            <a:spLocks noGrp="1"/>
          </p:cNvSpPr>
          <p:nvPr>
            <p:ph idx="1"/>
          </p:nvPr>
        </p:nvSpPr>
        <p:spPr>
          <a:xfrm>
            <a:off x="2311400" y="228600"/>
            <a:ext cx="9575800" cy="6426200"/>
          </a:xfrm>
        </p:spPr>
        <p:txBody>
          <a:bodyPr>
            <a:normAutofit fontScale="92500" lnSpcReduction="10000"/>
          </a:bodyPr>
          <a:lstStyle/>
          <a:p>
            <a:pPr marL="0" indent="0">
              <a:lnSpc>
                <a:spcPct val="150000"/>
              </a:lnSpc>
              <a:buNone/>
            </a:pPr>
            <a:endParaRPr lang="en-CA" altLang="zh-CN" sz="2400" dirty="0">
              <a:latin typeface="KaiTi" panose="02010609060101010101" pitchFamily="49" charset="-122"/>
              <a:ea typeface="KaiTi" panose="02010609060101010101" pitchFamily="49" charset="-122"/>
            </a:endParaRPr>
          </a:p>
          <a:p>
            <a:pPr>
              <a:lnSpc>
                <a:spcPct val="150000"/>
              </a:lnSpc>
            </a:pPr>
            <a:r>
              <a:rPr lang="en-US" altLang="zh-TW" sz="2400" dirty="0">
                <a:latin typeface="KaiTi" panose="02010609060101010101" pitchFamily="49" charset="-122"/>
                <a:ea typeface="KaiTi" panose="02010609060101010101" pitchFamily="49" charset="-122"/>
              </a:rPr>
              <a:t>5.</a:t>
            </a:r>
            <a:r>
              <a:rPr lang="zh-CN" altLang="en-US" sz="2400" dirty="0">
                <a:latin typeface="KaiTi" panose="02010609060101010101" pitchFamily="49" charset="-122"/>
                <a:ea typeface="KaiTi" panose="02010609060101010101" pitchFamily="49" charset="-122"/>
              </a:rPr>
              <a:t>如果无常修到了一定境界，你必定会淡泊名利，正如世人所说“</a:t>
            </a:r>
            <a:r>
              <a:rPr lang="zh-CN" altLang="en-US" sz="2400" dirty="0">
                <a:solidFill>
                  <a:srgbClr val="FF0000"/>
                </a:solidFill>
                <a:latin typeface="KaiTi" panose="02010609060101010101" pitchFamily="49" charset="-122"/>
                <a:ea typeface="KaiTi" panose="02010609060101010101" pitchFamily="49" charset="-122"/>
              </a:rPr>
              <a:t>宠辱不惊”、“去留无意”</a:t>
            </a:r>
            <a:r>
              <a:rPr lang="zh-CN" altLang="en-US" sz="2400" dirty="0">
                <a:latin typeface="KaiTi" panose="02010609060101010101" pitchFamily="49" charset="-122"/>
                <a:ea typeface="KaiTi" panose="02010609060101010101" pitchFamily="49" charset="-122"/>
              </a:rPr>
              <a:t>，对一切都不会特别贪著。</a:t>
            </a:r>
            <a:endParaRPr lang="en-CA" sz="2400" dirty="0">
              <a:latin typeface="KaiTi" panose="02010609060101010101" pitchFamily="49" charset="-122"/>
              <a:ea typeface="KaiTi" panose="02010609060101010101" pitchFamily="49" charset="-122"/>
            </a:endParaRPr>
          </a:p>
          <a:p>
            <a:pPr>
              <a:lnSpc>
                <a:spcPct val="150000"/>
              </a:lnSpc>
            </a:pPr>
            <a:r>
              <a:rPr lang="en-US" altLang="zh-TW" sz="2400" dirty="0">
                <a:latin typeface="KaiTi" panose="02010609060101010101" pitchFamily="49" charset="-122"/>
                <a:ea typeface="KaiTi" panose="02010609060101010101" pitchFamily="49" charset="-122"/>
              </a:rPr>
              <a:t>6.</a:t>
            </a:r>
            <a:r>
              <a:rPr lang="zh-TW" altLang="en-US" sz="2400" dirty="0">
                <a:latin typeface="KaiTi" panose="02010609060101010101" pitchFamily="49" charset="-122"/>
                <a:ea typeface="KaiTi" panose="02010609060101010101" pitchFamily="49" charset="-122"/>
              </a:rPr>
              <a:t>佛陀曾这样赞叹观修无常：“多修无常，已供诸佛；多修无常，得佛安慰；多修无常，得佛授记；多修无常，得佛加持。如众迹中，象迹为最，佛教之内，所有修行，观修无常，堪为之最。”</a:t>
            </a:r>
            <a:endParaRPr lang="en-CA" altLang="zh-TW" sz="2400" dirty="0">
              <a:latin typeface="KaiTi" panose="02010609060101010101" pitchFamily="49" charset="-122"/>
              <a:ea typeface="KaiTi" panose="02010609060101010101" pitchFamily="49" charset="-122"/>
            </a:endParaRPr>
          </a:p>
          <a:p>
            <a:pPr>
              <a:lnSpc>
                <a:spcPct val="150000"/>
              </a:lnSpc>
            </a:pPr>
            <a:r>
              <a:rPr lang="en-US" altLang="zh-TW" sz="2200" dirty="0">
                <a:latin typeface="KaiTi" panose="02010609060101010101" pitchFamily="49" charset="-122"/>
                <a:ea typeface="KaiTi" panose="02010609060101010101" pitchFamily="49" charset="-122"/>
              </a:rPr>
              <a:t>7.</a:t>
            </a:r>
            <a:r>
              <a:rPr lang="en-US" altLang="zh-TW" sz="2400" dirty="0">
                <a:latin typeface="KaiTi" panose="02010609060101010101" pitchFamily="49" charset="-122"/>
                <a:ea typeface="KaiTi" panose="02010609060101010101" pitchFamily="49" charset="-122"/>
              </a:rPr>
              <a:t> 《</a:t>
            </a:r>
            <a:r>
              <a:rPr lang="zh-TW" altLang="en-US" sz="2400" dirty="0">
                <a:latin typeface="KaiTi" panose="02010609060101010101" pitchFamily="49" charset="-122"/>
                <a:ea typeface="KaiTi" panose="02010609060101010101" pitchFamily="49" charset="-122"/>
              </a:rPr>
              <a:t>涅槃经</a:t>
            </a:r>
            <a:r>
              <a:rPr lang="en-US" altLang="zh-TW" sz="2400" dirty="0">
                <a:latin typeface="KaiTi" panose="02010609060101010101" pitchFamily="49" charset="-122"/>
                <a:ea typeface="KaiTi" panose="02010609060101010101" pitchFamily="49" charset="-122"/>
              </a:rPr>
              <a:t>》</a:t>
            </a:r>
            <a:r>
              <a:rPr lang="zh-TW" altLang="en-US" sz="2400" dirty="0">
                <a:latin typeface="KaiTi" panose="02010609060101010101" pitchFamily="49" charset="-122"/>
                <a:ea typeface="KaiTi" panose="02010609060101010101" pitchFamily="49" charset="-122"/>
              </a:rPr>
              <a:t>中也说：“一切众生迹中，象迹为上，是无常想亦复如是，于诸想中最为第一。”在一切众生的脚印中，大象的脚印最好，为什么呢？有些上师解释说它圆圆的，特别庄严，而其它动物的脚印不完整；也有上师说大象走路极具智慧，能绕开一切险处，唯一选择安稳之道，若遵行大象足迹，则可避免任何损害，故大象的脚印最为第一。同样，在一切思维观想中，</a:t>
            </a:r>
            <a:r>
              <a:rPr lang="zh-TW" altLang="en-US" sz="2400" dirty="0">
                <a:solidFill>
                  <a:srgbClr val="FF0000"/>
                </a:solidFill>
                <a:latin typeface="KaiTi" panose="02010609060101010101" pitchFamily="49" charset="-122"/>
                <a:ea typeface="KaiTi" panose="02010609060101010101" pitchFamily="49" charset="-122"/>
              </a:rPr>
              <a:t>观无常是最殊胜的</a:t>
            </a:r>
            <a:r>
              <a:rPr lang="zh-TW" altLang="en-US" sz="2400" dirty="0">
                <a:latin typeface="KaiTi" panose="02010609060101010101" pitchFamily="49" charset="-122"/>
                <a:ea typeface="KaiTi" panose="02010609060101010101" pitchFamily="49" charset="-122"/>
              </a:rPr>
              <a:t>。 </a:t>
            </a:r>
            <a:endParaRPr lang="en-CA" sz="2200" dirty="0">
              <a:latin typeface="KaiTi" panose="02010609060101010101" pitchFamily="49" charset="-122"/>
              <a:ea typeface="KaiTi" panose="02010609060101010101" pitchFamily="49" charset="-122"/>
            </a:endParaRPr>
          </a:p>
          <a:p>
            <a:endParaRPr lang="en-CA" dirty="0">
              <a:latin typeface="KaiTi" panose="02010609060101010101" pitchFamily="49" charset="-122"/>
              <a:ea typeface="KaiTi" panose="02010609060101010101" pitchFamily="49" charset="-122"/>
            </a:endParaRPr>
          </a:p>
          <a:p>
            <a:pPr>
              <a:lnSpc>
                <a:spcPct val="150000"/>
              </a:lnSpc>
            </a:pPr>
            <a:endParaRPr lang="en-CA" sz="2200" dirty="0">
              <a:latin typeface="KaiTi" panose="02010609060101010101" pitchFamily="49" charset="-122"/>
              <a:ea typeface="KaiTi" panose="02010609060101010101" pitchFamily="49" charset="-122"/>
            </a:endParaRPr>
          </a:p>
          <a:p>
            <a:pPr>
              <a:lnSpc>
                <a:spcPct val="150000"/>
              </a:lnSpc>
            </a:pPr>
            <a:endParaRPr lang="en-CA" altLang="zh-CN" sz="2200" dirty="0">
              <a:latin typeface="KaiTi" panose="02010609060101010101" pitchFamily="49" charset="-122"/>
              <a:ea typeface="KaiTi" panose="02010609060101010101" pitchFamily="49" charset="-122"/>
            </a:endParaRPr>
          </a:p>
          <a:p>
            <a:endParaRPr lang="en-CA" altLang="zh-CN" dirty="0"/>
          </a:p>
          <a:p>
            <a:endParaRPr lang="en-CA" dirty="0"/>
          </a:p>
          <a:p>
            <a:pPr>
              <a:lnSpc>
                <a:spcPct val="150000"/>
              </a:lnSpc>
            </a:pPr>
            <a:endParaRPr lang="en-CA" sz="2200" dirty="0">
              <a:latin typeface="KaiTi" panose="02010609060101010101" pitchFamily="49" charset="-122"/>
              <a:ea typeface="KaiTi" panose="02010609060101010101" pitchFamily="49" charset="-122"/>
            </a:endParaRPr>
          </a:p>
          <a:p>
            <a:endParaRPr lang="en-CA" sz="2200" dirty="0">
              <a:latin typeface="KaiTi" panose="02010609060101010101" pitchFamily="49" charset="-122"/>
              <a:ea typeface="KaiTi" panose="02010609060101010101" pitchFamily="49" charset="-122"/>
            </a:endParaRPr>
          </a:p>
          <a:p>
            <a:endParaRPr lang="en-US" dirty="0"/>
          </a:p>
        </p:txBody>
      </p:sp>
    </p:spTree>
    <p:extLst>
      <p:ext uri="{BB962C8B-B14F-4D97-AF65-F5344CB8AC3E}">
        <p14:creationId xmlns:p14="http://schemas.microsoft.com/office/powerpoint/2010/main" val="2260785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1FCE-ACFB-134E-B1DD-83B6A9CA6CE7}"/>
              </a:ext>
            </a:extLst>
          </p:cNvPr>
          <p:cNvSpPr>
            <a:spLocks noGrp="1"/>
          </p:cNvSpPr>
          <p:nvPr>
            <p:ph type="title"/>
          </p:nvPr>
        </p:nvSpPr>
        <p:spPr/>
        <p:txBody>
          <a:bodyPr>
            <a:normAutofit fontScale="90000"/>
          </a:bodyPr>
          <a:lstStyle/>
          <a:p>
            <a:pPr algn="ctr"/>
            <a:br>
              <a:rPr lang="en-CA" dirty="0"/>
            </a:br>
            <a:br>
              <a:rPr lang="en-CA" dirty="0"/>
            </a:br>
            <a:endParaRPr lang="en-US" dirty="0"/>
          </a:p>
        </p:txBody>
      </p:sp>
      <p:sp>
        <p:nvSpPr>
          <p:cNvPr id="3" name="Content Placeholder 2">
            <a:extLst>
              <a:ext uri="{FF2B5EF4-FFF2-40B4-BE49-F238E27FC236}">
                <a16:creationId xmlns:a16="http://schemas.microsoft.com/office/drawing/2014/main" id="{6FC9A563-7D5E-174C-98AE-CC5B1AAFD971}"/>
              </a:ext>
            </a:extLst>
          </p:cNvPr>
          <p:cNvSpPr>
            <a:spLocks noGrp="1"/>
          </p:cNvSpPr>
          <p:nvPr>
            <p:ph idx="1"/>
          </p:nvPr>
        </p:nvSpPr>
        <p:spPr>
          <a:xfrm>
            <a:off x="2311400" y="228600"/>
            <a:ext cx="9575800" cy="6426200"/>
          </a:xfrm>
        </p:spPr>
        <p:txBody>
          <a:bodyPr>
            <a:normAutofit/>
          </a:bodyPr>
          <a:lstStyle/>
          <a:p>
            <a:pPr marL="0" indent="0" algn="ctr">
              <a:lnSpc>
                <a:spcPct val="150000"/>
              </a:lnSpc>
              <a:buNone/>
            </a:pPr>
            <a:r>
              <a:rPr lang="zh-TW" altLang="en-US" sz="8000" dirty="0">
                <a:latin typeface="KaiTi" panose="02010609060101010101" pitchFamily="49" charset="-122"/>
                <a:ea typeface="KaiTi" panose="02010609060101010101" pitchFamily="49" charset="-122"/>
              </a:rPr>
              <a:t>師兄們加油！</a:t>
            </a:r>
            <a:endParaRPr lang="en-CA" sz="8000" dirty="0">
              <a:latin typeface="KaiTi" panose="02010609060101010101" pitchFamily="49" charset="-122"/>
              <a:ea typeface="KaiTi" panose="02010609060101010101" pitchFamily="49" charset="-122"/>
            </a:endParaRPr>
          </a:p>
          <a:p>
            <a:endParaRPr lang="en-CA" dirty="0">
              <a:latin typeface="KaiTi" panose="02010609060101010101" pitchFamily="49" charset="-122"/>
              <a:ea typeface="KaiTi" panose="02010609060101010101" pitchFamily="49" charset="-122"/>
            </a:endParaRPr>
          </a:p>
          <a:p>
            <a:pPr>
              <a:lnSpc>
                <a:spcPct val="150000"/>
              </a:lnSpc>
            </a:pPr>
            <a:endParaRPr lang="en-CA" sz="2200" dirty="0">
              <a:latin typeface="KaiTi" panose="02010609060101010101" pitchFamily="49" charset="-122"/>
              <a:ea typeface="KaiTi" panose="02010609060101010101" pitchFamily="49" charset="-122"/>
            </a:endParaRPr>
          </a:p>
          <a:p>
            <a:pPr marL="0" indent="0">
              <a:lnSpc>
                <a:spcPct val="150000"/>
              </a:lnSpc>
              <a:buNone/>
            </a:pPr>
            <a:endParaRPr lang="en-CA" altLang="zh-CN" sz="2200" dirty="0">
              <a:latin typeface="KaiTi" panose="02010609060101010101" pitchFamily="49" charset="-122"/>
              <a:ea typeface="KaiTi" panose="02010609060101010101" pitchFamily="49" charset="-122"/>
            </a:endParaRPr>
          </a:p>
          <a:p>
            <a:endParaRPr lang="en-CA" altLang="zh-CN" dirty="0"/>
          </a:p>
          <a:p>
            <a:endParaRPr lang="en-CA" dirty="0"/>
          </a:p>
          <a:p>
            <a:pPr>
              <a:lnSpc>
                <a:spcPct val="150000"/>
              </a:lnSpc>
            </a:pPr>
            <a:endParaRPr lang="en-CA" sz="2200" dirty="0">
              <a:latin typeface="KaiTi" panose="02010609060101010101" pitchFamily="49" charset="-122"/>
              <a:ea typeface="KaiTi" panose="02010609060101010101" pitchFamily="49" charset="-122"/>
            </a:endParaRPr>
          </a:p>
          <a:p>
            <a:endParaRPr lang="en-CA" sz="2200" dirty="0">
              <a:latin typeface="KaiTi" panose="02010609060101010101" pitchFamily="49" charset="-122"/>
              <a:ea typeface="KaiTi" panose="02010609060101010101" pitchFamily="49" charset="-122"/>
            </a:endParaRPr>
          </a:p>
          <a:p>
            <a:endParaRPr lang="en-US" dirty="0"/>
          </a:p>
        </p:txBody>
      </p:sp>
      <p:pic>
        <p:nvPicPr>
          <p:cNvPr id="5" name="Picture 4">
            <a:extLst>
              <a:ext uri="{FF2B5EF4-FFF2-40B4-BE49-F238E27FC236}">
                <a16:creationId xmlns:a16="http://schemas.microsoft.com/office/drawing/2014/main" id="{57187279-2551-3841-8990-CAEA3BEE9CBC}"/>
              </a:ext>
            </a:extLst>
          </p:cNvPr>
          <p:cNvPicPr>
            <a:picLocks noChangeAspect="1"/>
          </p:cNvPicPr>
          <p:nvPr/>
        </p:nvPicPr>
        <p:blipFill>
          <a:blip r:embed="rId2"/>
          <a:stretch>
            <a:fillRect/>
          </a:stretch>
        </p:blipFill>
        <p:spPr>
          <a:xfrm>
            <a:off x="4470400" y="2133600"/>
            <a:ext cx="4305300" cy="4305300"/>
          </a:xfrm>
          <a:prstGeom prst="rect">
            <a:avLst/>
          </a:prstGeom>
        </p:spPr>
      </p:pic>
    </p:spTree>
    <p:extLst>
      <p:ext uri="{BB962C8B-B14F-4D97-AF65-F5344CB8AC3E}">
        <p14:creationId xmlns:p14="http://schemas.microsoft.com/office/powerpoint/2010/main" val="2399491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8EC8-0B48-B44C-A723-1CDDA96EA254}"/>
              </a:ext>
            </a:extLst>
          </p:cNvPr>
          <p:cNvSpPr>
            <a:spLocks noGrp="1"/>
          </p:cNvSpPr>
          <p:nvPr>
            <p:ph type="title"/>
          </p:nvPr>
        </p:nvSpPr>
        <p:spPr/>
        <p:txBody>
          <a:bodyPr>
            <a:normAutofit/>
          </a:bodyPr>
          <a:lstStyle/>
          <a:p>
            <a:r>
              <a:rPr lang="zh-TW" altLang="en-US" sz="4400" b="1" dirty="0">
                <a:latin typeface="KaiTi" panose="02010609060101010101" pitchFamily="49" charset="-122"/>
                <a:ea typeface="KaiTi" panose="02010609060101010101" pitchFamily="49" charset="-122"/>
              </a:rPr>
              <a:t>思考題：</a:t>
            </a:r>
            <a:endParaRPr lang="en-US" sz="4400" b="1" dirty="0">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5E1E53A9-3777-3349-A998-3AAD3EE3AC0A}"/>
              </a:ext>
            </a:extLst>
          </p:cNvPr>
          <p:cNvSpPr>
            <a:spLocks noGrp="1"/>
          </p:cNvSpPr>
          <p:nvPr>
            <p:ph idx="1"/>
          </p:nvPr>
        </p:nvSpPr>
        <p:spPr>
          <a:xfrm>
            <a:off x="2589212" y="2133600"/>
            <a:ext cx="8915400" cy="4100290"/>
          </a:xfrm>
        </p:spPr>
        <p:txBody>
          <a:bodyPr>
            <a:normAutofit/>
          </a:bodyPr>
          <a:lstStyle/>
          <a:p>
            <a:pPr>
              <a:lnSpc>
                <a:spcPct val="150000"/>
              </a:lnSpc>
            </a:pPr>
            <a:r>
              <a:rPr lang="en-CA" sz="2200" dirty="0">
                <a:latin typeface="KaiTi" panose="02010609060101010101" pitchFamily="49" charset="-122"/>
                <a:ea typeface="KaiTi" panose="02010609060101010101" pitchFamily="49" charset="-122"/>
              </a:rPr>
              <a:t>1. </a:t>
            </a:r>
            <a:r>
              <a:rPr lang="zh-TW" altLang="en-US" sz="2200" dirty="0">
                <a:latin typeface="KaiTi" panose="02010609060101010101" pitchFamily="49" charset="-122"/>
                <a:ea typeface="KaiTi" panose="02010609060101010101" pitchFamily="49" charset="-122"/>
              </a:rPr>
              <a:t>很多人都知道修行好，修行才能夠解脫，不修只有在輪迴裡受苦，但還是無法控制自己。這是什麼原因？</a:t>
            </a:r>
            <a:endParaRPr lang="en-CA" sz="2200" dirty="0">
              <a:latin typeface="KaiTi" panose="02010609060101010101" pitchFamily="49" charset="-122"/>
              <a:ea typeface="KaiTi" panose="02010609060101010101" pitchFamily="49" charset="-122"/>
            </a:endParaRPr>
          </a:p>
          <a:p>
            <a:pPr>
              <a:lnSpc>
                <a:spcPct val="150000"/>
              </a:lnSpc>
            </a:pPr>
            <a:r>
              <a:rPr lang="en-CA" sz="2200" dirty="0">
                <a:latin typeface="KaiTi" panose="02010609060101010101" pitchFamily="49" charset="-122"/>
                <a:ea typeface="KaiTi" panose="02010609060101010101" pitchFamily="49" charset="-122"/>
              </a:rPr>
              <a:t>2.</a:t>
            </a:r>
            <a:r>
              <a:rPr lang="zh-TW" altLang="en-US" sz="2200" dirty="0">
                <a:latin typeface="KaiTi" panose="02010609060101010101" pitchFamily="49" charset="-122"/>
                <a:ea typeface="KaiTi" panose="02010609060101010101" pitchFamily="49" charset="-122"/>
              </a:rPr>
              <a:t>现在很多人特别执著感情、名利，得不到就万分痛苦，这是什么原因所致？你身边若有这样的人，你打算怎样劝导他？</a:t>
            </a:r>
            <a:endParaRPr lang="en-CA" altLang="zh-TW" sz="2200" dirty="0">
              <a:latin typeface="KaiTi" panose="02010609060101010101" pitchFamily="49" charset="-122"/>
              <a:ea typeface="KaiTi" panose="02010609060101010101" pitchFamily="49" charset="-122"/>
            </a:endParaRPr>
          </a:p>
          <a:p>
            <a:pPr>
              <a:lnSpc>
                <a:spcPct val="150000"/>
              </a:lnSpc>
            </a:pPr>
            <a:r>
              <a:rPr lang="en-US" altLang="zh-TW" sz="2200" dirty="0">
                <a:latin typeface="KaiTi" panose="02010609060101010101" pitchFamily="49" charset="-122"/>
                <a:ea typeface="KaiTi" panose="02010609060101010101" pitchFamily="49" charset="-122"/>
              </a:rPr>
              <a:t>3.</a:t>
            </a:r>
            <a:r>
              <a:rPr lang="zh-TW" altLang="en-US" sz="2200" dirty="0">
                <a:latin typeface="KaiTi" panose="02010609060101010101" pitchFamily="49" charset="-122"/>
                <a:ea typeface="KaiTi" panose="02010609060101010101" pitchFamily="49" charset="-122"/>
              </a:rPr>
              <a:t>通过学习“寿命无常”，你最大的收获是什么？</a:t>
            </a:r>
            <a:endParaRPr lang="en-CA" altLang="zh-TW" sz="2200" dirty="0">
              <a:latin typeface="KaiTi" panose="02010609060101010101" pitchFamily="49" charset="-122"/>
              <a:ea typeface="KaiTi" panose="02010609060101010101" pitchFamily="49" charset="-122"/>
            </a:endParaRPr>
          </a:p>
          <a:p>
            <a:pPr>
              <a:lnSpc>
                <a:spcPct val="150000"/>
              </a:lnSpc>
            </a:pPr>
            <a:r>
              <a:rPr lang="en-US" altLang="zh-TW" sz="2200">
                <a:latin typeface="KaiTi" panose="02010609060101010101" pitchFamily="49" charset="-122"/>
                <a:ea typeface="KaiTi" panose="02010609060101010101" pitchFamily="49" charset="-122"/>
              </a:rPr>
              <a:t>4.</a:t>
            </a:r>
            <a:r>
              <a:rPr lang="zh-TW" altLang="en-US" sz="2200">
                <a:latin typeface="KaiTi" panose="02010609060101010101" pitchFamily="49" charset="-122"/>
                <a:ea typeface="KaiTi" panose="02010609060101010101" pitchFamily="49" charset="-122"/>
              </a:rPr>
              <a:t>自由</a:t>
            </a:r>
            <a:r>
              <a:rPr lang="zh-TW" altLang="en-US" sz="2200" dirty="0">
                <a:latin typeface="KaiTi" panose="02010609060101010101" pitchFamily="49" charset="-122"/>
                <a:ea typeface="KaiTi" panose="02010609060101010101" pitchFamily="49" charset="-122"/>
              </a:rPr>
              <a:t>分享。</a:t>
            </a:r>
            <a:endParaRPr lang="en-CA" sz="2200" dirty="0">
              <a:latin typeface="KaiTi" panose="02010609060101010101" pitchFamily="49" charset="-122"/>
              <a:ea typeface="KaiTi" panose="02010609060101010101" pitchFamily="49" charset="-122"/>
            </a:endParaRPr>
          </a:p>
          <a:p>
            <a:pPr marL="0" indent="0">
              <a:buNone/>
            </a:pPr>
            <a:endParaRPr lang="en-CA" dirty="0"/>
          </a:p>
          <a:p>
            <a:pPr>
              <a:lnSpc>
                <a:spcPct val="150000"/>
              </a:lnSpc>
            </a:pPr>
            <a:endParaRPr lang="en-CA" sz="2400" dirty="0">
              <a:latin typeface="KaiTi" panose="02010609060101010101" pitchFamily="49" charset="-122"/>
              <a:ea typeface="KaiTi" panose="02010609060101010101" pitchFamily="49" charset="-122"/>
            </a:endParaRPr>
          </a:p>
          <a:p>
            <a:endParaRPr lang="en-US" dirty="0"/>
          </a:p>
        </p:txBody>
      </p:sp>
    </p:spTree>
    <p:extLst>
      <p:ext uri="{BB962C8B-B14F-4D97-AF65-F5344CB8AC3E}">
        <p14:creationId xmlns:p14="http://schemas.microsoft.com/office/powerpoint/2010/main" val="58112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94C5-3D15-BC4B-A7D2-057D324F130F}"/>
              </a:ext>
            </a:extLst>
          </p:cNvPr>
          <p:cNvSpPr>
            <a:spLocks noGrp="1"/>
          </p:cNvSpPr>
          <p:nvPr>
            <p:ph type="title"/>
          </p:nvPr>
        </p:nvSpPr>
        <p:spPr/>
        <p:txBody>
          <a:bodyPr>
            <a:normAutofit/>
          </a:bodyPr>
          <a:lstStyle/>
          <a:p>
            <a:r>
              <a:rPr lang="zh-TW" altLang="en-US" sz="4400" b="1" dirty="0">
                <a:latin typeface="KaiTi" panose="02010609060101010101" pitchFamily="49" charset="-122"/>
                <a:ea typeface="KaiTi" panose="02010609060101010101" pitchFamily="49" charset="-122"/>
              </a:rPr>
              <a:t>大網</a:t>
            </a:r>
            <a:endParaRPr lang="en-US" sz="4400" b="1" dirty="0">
              <a:latin typeface="KaiTi" panose="02010609060101010101" pitchFamily="49" charset="-122"/>
              <a:ea typeface="KaiTi" panose="02010609060101010101" pitchFamily="49" charset="-122"/>
            </a:endParaRPr>
          </a:p>
        </p:txBody>
      </p:sp>
      <p:sp>
        <p:nvSpPr>
          <p:cNvPr id="3" name="Content Placeholder 2">
            <a:extLst>
              <a:ext uri="{FF2B5EF4-FFF2-40B4-BE49-F238E27FC236}">
                <a16:creationId xmlns:a16="http://schemas.microsoft.com/office/drawing/2014/main" id="{983E9AB8-3FD6-0F4F-BB9B-D7A5935C9A3F}"/>
              </a:ext>
            </a:extLst>
          </p:cNvPr>
          <p:cNvSpPr>
            <a:spLocks noGrp="1"/>
          </p:cNvSpPr>
          <p:nvPr>
            <p:ph idx="1"/>
          </p:nvPr>
        </p:nvSpPr>
        <p:spPr>
          <a:xfrm>
            <a:off x="2589212" y="1905000"/>
            <a:ext cx="8915400" cy="4800600"/>
          </a:xfrm>
        </p:spPr>
        <p:txBody>
          <a:bodyPr>
            <a:normAutofit lnSpcReduction="10000"/>
          </a:bodyPr>
          <a:lstStyle/>
          <a:p>
            <a:r>
              <a:rPr lang="zh-TW" altLang="en-US" sz="2200" dirty="0">
                <a:latin typeface="KaiTi" panose="02010609060101010101" pitchFamily="49" charset="-122"/>
                <a:ea typeface="KaiTi" panose="02010609060101010101" pitchFamily="49" charset="-122"/>
              </a:rPr>
              <a:t>一、</a:t>
            </a:r>
            <a:r>
              <a:rPr lang="zh-TW" altLang="en-US" sz="2200" b="1" dirty="0">
                <a:latin typeface="KaiTi" panose="02010609060101010101" pitchFamily="49" charset="-122"/>
                <a:ea typeface="KaiTi" panose="02010609060101010101" pitchFamily="49" charset="-122"/>
              </a:rPr>
              <a:t>修習無常的重要性</a:t>
            </a:r>
            <a:endParaRPr lang="en-CA" altLang="zh-TW" sz="2200" b="1" dirty="0">
              <a:latin typeface="KaiTi" panose="02010609060101010101" pitchFamily="49" charset="-122"/>
              <a:ea typeface="KaiTi" panose="02010609060101010101" pitchFamily="49" charset="-122"/>
            </a:endParaRPr>
          </a:p>
          <a:p>
            <a:pPr>
              <a:lnSpc>
                <a:spcPct val="150000"/>
              </a:lnSpc>
            </a:pPr>
            <a:r>
              <a:rPr lang="zh-TW" altLang="en-US" sz="2200" dirty="0">
                <a:latin typeface="KaiTi" panose="02010609060101010101" pitchFamily="49" charset="-122"/>
                <a:ea typeface="KaiTi" panose="02010609060101010101" pitchFamily="49" charset="-122"/>
              </a:rPr>
              <a:t>二、</a:t>
            </a:r>
            <a:r>
              <a:rPr lang="zh-TW" altLang="en-US" sz="2200" b="1" dirty="0">
                <a:latin typeface="KaiTi" panose="02010609060101010101" pitchFamily="49" charset="-122"/>
                <a:ea typeface="KaiTi" panose="02010609060101010101" pitchFamily="49" charset="-122"/>
              </a:rPr>
              <a:t>壽命無常的具體修法</a:t>
            </a:r>
            <a:br>
              <a:rPr lang="en-CA" sz="2200" dirty="0">
                <a:latin typeface="KaiTi" panose="02010609060101010101" pitchFamily="49" charset="-122"/>
                <a:ea typeface="KaiTi" panose="02010609060101010101" pitchFamily="49" charset="-122"/>
              </a:rPr>
            </a:br>
            <a:r>
              <a:rPr lang="en-CA" sz="2200" dirty="0">
                <a:latin typeface="KaiTi" panose="02010609060101010101" pitchFamily="49" charset="-122"/>
                <a:ea typeface="KaiTi" panose="02010609060101010101" pitchFamily="49" charset="-122"/>
              </a:rPr>
              <a:t>   </a:t>
            </a:r>
            <a:r>
              <a:rPr lang="zh-TW" altLang="en-US" sz="2200" dirty="0">
                <a:latin typeface="KaiTi" panose="02010609060101010101" pitchFamily="49" charset="-122"/>
                <a:ea typeface="KaiTi" panose="02010609060101010101" pitchFamily="49" charset="-122"/>
              </a:rPr>
              <a:t>（一）思維外在器世界而修無常</a:t>
            </a:r>
            <a:br>
              <a:rPr lang="en-CA" sz="2200" dirty="0">
                <a:latin typeface="KaiTi" panose="02010609060101010101" pitchFamily="49" charset="-122"/>
                <a:ea typeface="KaiTi" panose="02010609060101010101" pitchFamily="49" charset="-122"/>
              </a:rPr>
            </a:br>
            <a:r>
              <a:rPr lang="en-CA" sz="2200" dirty="0">
                <a:latin typeface="KaiTi" panose="02010609060101010101" pitchFamily="49" charset="-122"/>
                <a:ea typeface="KaiTi" panose="02010609060101010101" pitchFamily="49" charset="-122"/>
              </a:rPr>
              <a:t>   </a:t>
            </a:r>
            <a:r>
              <a:rPr lang="zh-TW" altLang="en-US" sz="2200" dirty="0">
                <a:latin typeface="KaiTi" panose="02010609060101010101" pitchFamily="49" charset="-122"/>
                <a:ea typeface="KaiTi" panose="02010609060101010101" pitchFamily="49" charset="-122"/>
              </a:rPr>
              <a:t>（二）思維有情世界而修無常</a:t>
            </a:r>
            <a:br>
              <a:rPr lang="en-CA" sz="2200" dirty="0">
                <a:latin typeface="KaiTi" panose="02010609060101010101" pitchFamily="49" charset="-122"/>
                <a:ea typeface="KaiTi" panose="02010609060101010101" pitchFamily="49" charset="-122"/>
              </a:rPr>
            </a:br>
            <a:r>
              <a:rPr lang="en-CA" sz="2200" dirty="0">
                <a:latin typeface="KaiTi" panose="02010609060101010101" pitchFamily="49" charset="-122"/>
                <a:ea typeface="KaiTi" panose="02010609060101010101" pitchFamily="49" charset="-122"/>
              </a:rPr>
              <a:t>   </a:t>
            </a:r>
            <a:r>
              <a:rPr lang="zh-TW" altLang="en-US" sz="2200" dirty="0">
                <a:latin typeface="KaiTi" panose="02010609060101010101" pitchFamily="49" charset="-122"/>
                <a:ea typeface="KaiTi" panose="02010609060101010101" pitchFamily="49" charset="-122"/>
              </a:rPr>
              <a:t>（三）思維釋尊及高僧大德而修無常</a:t>
            </a:r>
            <a:br>
              <a:rPr lang="en-CA" sz="2200" dirty="0">
                <a:latin typeface="KaiTi" panose="02010609060101010101" pitchFamily="49" charset="-122"/>
                <a:ea typeface="KaiTi" panose="02010609060101010101" pitchFamily="49" charset="-122"/>
              </a:rPr>
            </a:br>
            <a:r>
              <a:rPr lang="en-CA" sz="2200" dirty="0">
                <a:latin typeface="KaiTi" panose="02010609060101010101" pitchFamily="49" charset="-122"/>
                <a:ea typeface="KaiTi" panose="02010609060101010101" pitchFamily="49" charset="-122"/>
              </a:rPr>
              <a:t>   </a:t>
            </a:r>
            <a:r>
              <a:rPr lang="zh-TW" altLang="en-US" sz="2200" dirty="0">
                <a:latin typeface="KaiTi" panose="02010609060101010101" pitchFamily="49" charset="-122"/>
                <a:ea typeface="KaiTi" panose="02010609060101010101" pitchFamily="49" charset="-122"/>
              </a:rPr>
              <a:t>（四）思維世間尊主而修無常</a:t>
            </a:r>
            <a:br>
              <a:rPr lang="en-CA" sz="2200" dirty="0">
                <a:latin typeface="KaiTi" panose="02010609060101010101" pitchFamily="49" charset="-122"/>
                <a:ea typeface="KaiTi" panose="02010609060101010101" pitchFamily="49" charset="-122"/>
              </a:rPr>
            </a:br>
            <a:r>
              <a:rPr lang="en-CA" sz="2200" dirty="0">
                <a:latin typeface="KaiTi" panose="02010609060101010101" pitchFamily="49" charset="-122"/>
                <a:ea typeface="KaiTi" panose="02010609060101010101" pitchFamily="49" charset="-122"/>
              </a:rPr>
              <a:t>   </a:t>
            </a:r>
            <a:r>
              <a:rPr lang="zh-TW" altLang="en-US" sz="2200" dirty="0">
                <a:latin typeface="KaiTi" panose="02010609060101010101" pitchFamily="49" charset="-122"/>
                <a:ea typeface="KaiTi" panose="02010609060101010101" pitchFamily="49" charset="-122"/>
              </a:rPr>
              <a:t>（五）思維各種比喻而修無常</a:t>
            </a:r>
            <a:br>
              <a:rPr lang="en-CA" sz="2200" dirty="0">
                <a:latin typeface="KaiTi" panose="02010609060101010101" pitchFamily="49" charset="-122"/>
                <a:ea typeface="KaiTi" panose="02010609060101010101" pitchFamily="49" charset="-122"/>
              </a:rPr>
            </a:br>
            <a:r>
              <a:rPr lang="en-CA" sz="2200" dirty="0">
                <a:latin typeface="KaiTi" panose="02010609060101010101" pitchFamily="49" charset="-122"/>
                <a:ea typeface="KaiTi" panose="02010609060101010101" pitchFamily="49" charset="-122"/>
              </a:rPr>
              <a:t>   </a:t>
            </a:r>
            <a:r>
              <a:rPr lang="zh-TW" altLang="en-US" sz="2200" dirty="0">
                <a:latin typeface="KaiTi" panose="02010609060101010101" pitchFamily="49" charset="-122"/>
                <a:ea typeface="KaiTi" panose="02010609060101010101" pitchFamily="49" charset="-122"/>
              </a:rPr>
              <a:t>（六）思維死因無定而修無常</a:t>
            </a:r>
            <a:br>
              <a:rPr lang="en-CA" sz="2200" dirty="0">
                <a:latin typeface="KaiTi" panose="02010609060101010101" pitchFamily="49" charset="-122"/>
                <a:ea typeface="KaiTi" panose="02010609060101010101" pitchFamily="49" charset="-122"/>
              </a:rPr>
            </a:br>
            <a:r>
              <a:rPr lang="en-CA" sz="2200" dirty="0">
                <a:latin typeface="KaiTi" panose="02010609060101010101" pitchFamily="49" charset="-122"/>
                <a:ea typeface="KaiTi" panose="02010609060101010101" pitchFamily="49" charset="-122"/>
              </a:rPr>
              <a:t>   </a:t>
            </a:r>
            <a:r>
              <a:rPr lang="zh-TW" altLang="en-US" sz="2200" dirty="0">
                <a:latin typeface="KaiTi" panose="02010609060101010101" pitchFamily="49" charset="-122"/>
                <a:ea typeface="KaiTi" panose="02010609060101010101" pitchFamily="49" charset="-122"/>
              </a:rPr>
              <a:t>（七）思維猛勵的希求而修無常</a:t>
            </a:r>
            <a:endParaRPr lang="en-CA" altLang="zh-TW" sz="2200" dirty="0">
              <a:latin typeface="KaiTi" panose="02010609060101010101" pitchFamily="49" charset="-122"/>
              <a:ea typeface="KaiTi" panose="02010609060101010101" pitchFamily="49" charset="-122"/>
            </a:endParaRPr>
          </a:p>
          <a:p>
            <a:r>
              <a:rPr lang="zh-TW" altLang="en-US" sz="2200" b="1" dirty="0">
                <a:solidFill>
                  <a:srgbClr val="FF0000"/>
                </a:solidFill>
                <a:latin typeface="KaiTi" panose="02010609060101010101" pitchFamily="49" charset="-122"/>
                <a:ea typeface="KaiTi" panose="02010609060101010101" pitchFamily="49" charset="-122"/>
              </a:rPr>
              <a:t>三、一種特殊的休息法</a:t>
            </a:r>
            <a:endParaRPr lang="en-CA" sz="2200" b="1" dirty="0">
              <a:solidFill>
                <a:srgbClr val="FF0000"/>
              </a:solidFill>
              <a:latin typeface="KaiTi" panose="02010609060101010101" pitchFamily="49" charset="-122"/>
              <a:ea typeface="KaiTi" panose="02010609060101010101" pitchFamily="49" charset="-122"/>
            </a:endParaRPr>
          </a:p>
          <a:p>
            <a:endParaRPr lang="en-US" dirty="0"/>
          </a:p>
        </p:txBody>
      </p:sp>
    </p:spTree>
    <p:extLst>
      <p:ext uri="{BB962C8B-B14F-4D97-AF65-F5344CB8AC3E}">
        <p14:creationId xmlns:p14="http://schemas.microsoft.com/office/powerpoint/2010/main" val="269424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42C6-4C2A-B74B-9120-7E191E381451}"/>
              </a:ext>
            </a:extLst>
          </p:cNvPr>
          <p:cNvSpPr>
            <a:spLocks noGrp="1"/>
          </p:cNvSpPr>
          <p:nvPr>
            <p:ph type="title"/>
          </p:nvPr>
        </p:nvSpPr>
        <p:spPr/>
        <p:txBody>
          <a:bodyPr>
            <a:normAutofit fontScale="90000"/>
          </a:bodyPr>
          <a:lstStyle/>
          <a:p>
            <a:r>
              <a:rPr lang="zh-TW" altLang="en-US" sz="4900" b="1" dirty="0">
                <a:latin typeface="KaiTi" panose="02010609060101010101" pitchFamily="49" charset="-122"/>
                <a:ea typeface="KaiTi" panose="02010609060101010101" pitchFamily="49" charset="-122"/>
              </a:rPr>
              <a:t>三、一種特殊的休息法</a:t>
            </a:r>
            <a:br>
              <a:rPr lang="en-CA" dirty="0"/>
            </a:br>
            <a:br>
              <a:rPr lang="en-CA" b="1" dirty="0"/>
            </a:br>
            <a:endParaRPr lang="en-US" dirty="0"/>
          </a:p>
        </p:txBody>
      </p:sp>
      <p:sp>
        <p:nvSpPr>
          <p:cNvPr id="3" name="Content Placeholder 2">
            <a:extLst>
              <a:ext uri="{FF2B5EF4-FFF2-40B4-BE49-F238E27FC236}">
                <a16:creationId xmlns:a16="http://schemas.microsoft.com/office/drawing/2014/main" id="{0E2DFD4B-10FA-844C-BDF6-94DF0BF1759A}"/>
              </a:ext>
            </a:extLst>
          </p:cNvPr>
          <p:cNvSpPr>
            <a:spLocks noGrp="1"/>
          </p:cNvSpPr>
          <p:nvPr>
            <p:ph idx="1"/>
          </p:nvPr>
        </p:nvSpPr>
        <p:spPr>
          <a:xfrm>
            <a:off x="2044700" y="1651000"/>
            <a:ext cx="9982200" cy="5118100"/>
          </a:xfrm>
        </p:spPr>
        <p:txBody>
          <a:bodyPr>
            <a:normAutofit fontScale="92500" lnSpcReduction="20000"/>
          </a:bodyPr>
          <a:lstStyle/>
          <a:p>
            <a:pPr>
              <a:lnSpc>
                <a:spcPct val="150000"/>
              </a:lnSpc>
            </a:pPr>
            <a:r>
              <a:rPr lang="en-CA" sz="2400" dirty="0">
                <a:latin typeface="KaiTi" panose="02010609060101010101" pitchFamily="49" charset="-122"/>
                <a:ea typeface="KaiTi" panose="02010609060101010101" pitchFamily="49" charset="-122"/>
              </a:rPr>
              <a:t>1.</a:t>
            </a:r>
            <a:r>
              <a:rPr lang="zh-TW" altLang="en-US" sz="2400" dirty="0">
                <a:latin typeface="KaiTi" panose="02010609060101010101" pitchFamily="49" charset="-122"/>
                <a:ea typeface="KaiTi" panose="02010609060101010101" pitchFamily="49" charset="-122"/>
              </a:rPr>
              <a:t>有些時候由於反覆的思維，覺得很疲勞，不想修了，這時可以休息。此處講一種特殊的休息方法。</a:t>
            </a:r>
            <a:endParaRPr lang="en-CA" sz="2400" dirty="0">
              <a:latin typeface="KaiTi" panose="02010609060101010101" pitchFamily="49" charset="-122"/>
              <a:ea typeface="KaiTi" panose="02010609060101010101" pitchFamily="49" charset="-122"/>
            </a:endParaRPr>
          </a:p>
          <a:p>
            <a:pPr>
              <a:lnSpc>
                <a:spcPct val="150000"/>
              </a:lnSpc>
            </a:pPr>
            <a:r>
              <a:rPr lang="en-CA" sz="2400" dirty="0">
                <a:latin typeface="KaiTi" panose="02010609060101010101" pitchFamily="49" charset="-122"/>
                <a:ea typeface="KaiTi" panose="02010609060101010101" pitchFamily="49" charset="-122"/>
              </a:rPr>
              <a:t>2.</a:t>
            </a:r>
            <a:r>
              <a:rPr lang="zh-TW" altLang="en-US" sz="2400" dirty="0">
                <a:latin typeface="KaiTi" panose="02010609060101010101" pitchFamily="49" charset="-122"/>
                <a:ea typeface="KaiTi" panose="02010609060101010101" pitchFamily="49" charset="-122"/>
              </a:rPr>
              <a:t>休息時，身體仍要做</a:t>
            </a:r>
            <a:r>
              <a:rPr lang="zh-TW" altLang="en-US" sz="2400" dirty="0">
                <a:solidFill>
                  <a:srgbClr val="FF0000"/>
                </a:solidFill>
                <a:latin typeface="KaiTi" panose="02010609060101010101" pitchFamily="49" charset="-122"/>
                <a:ea typeface="KaiTi" panose="02010609060101010101" pitchFamily="49" charset="-122"/>
              </a:rPr>
              <a:t>毗盧七法，內心什麼也不想</a:t>
            </a:r>
            <a:r>
              <a:rPr lang="zh-TW" altLang="en-US" sz="2400" dirty="0">
                <a:latin typeface="KaiTi" panose="02010609060101010101" pitchFamily="49" charset="-122"/>
                <a:ea typeface="KaiTi" panose="02010609060101010101" pitchFamily="49" charset="-122"/>
              </a:rPr>
              <a:t>。既不想無常，也不想別的修法，即不起任何念頭，心這這樣平靜下來，這時會有非常舒服的感覺，非常寧靜。</a:t>
            </a:r>
            <a:endParaRPr lang="en-CA" sz="2400" dirty="0">
              <a:latin typeface="KaiTi" panose="02010609060101010101" pitchFamily="49" charset="-122"/>
              <a:ea typeface="KaiTi" panose="02010609060101010101" pitchFamily="49" charset="-122"/>
            </a:endParaRPr>
          </a:p>
          <a:p>
            <a:pPr>
              <a:lnSpc>
                <a:spcPct val="150000"/>
              </a:lnSpc>
            </a:pPr>
            <a:r>
              <a:rPr lang="en-CA" sz="2400" dirty="0">
                <a:latin typeface="KaiTi" panose="02010609060101010101" pitchFamily="49" charset="-122"/>
                <a:ea typeface="KaiTi" panose="02010609060101010101" pitchFamily="49" charset="-122"/>
              </a:rPr>
              <a:t>3.</a:t>
            </a:r>
            <a:r>
              <a:rPr lang="zh-TW" altLang="en-US" sz="2400" dirty="0">
                <a:latin typeface="KaiTi" panose="02010609060101010101" pitchFamily="49" charset="-122"/>
                <a:ea typeface="KaiTi" panose="02010609060101010101" pitchFamily="49" charset="-122"/>
              </a:rPr>
              <a:t>也有可能在此寧靜狀態中找到自己的</a:t>
            </a:r>
            <a:r>
              <a:rPr lang="zh-TW" altLang="en-US" sz="2400" dirty="0">
                <a:solidFill>
                  <a:srgbClr val="FF0000"/>
                </a:solidFill>
                <a:latin typeface="KaiTi" panose="02010609060101010101" pitchFamily="49" charset="-122"/>
                <a:ea typeface="KaiTi" panose="02010609060101010101" pitchFamily="49" charset="-122"/>
              </a:rPr>
              <a:t>本來面目</a:t>
            </a:r>
            <a:r>
              <a:rPr lang="zh-TW" altLang="en-US" sz="2400" dirty="0">
                <a:latin typeface="KaiTi" panose="02010609060101010101" pitchFamily="49" charset="-122"/>
                <a:ea typeface="KaiTi" panose="02010609060101010101" pitchFamily="49" charset="-122"/>
              </a:rPr>
              <a:t>、自然智慧、如來藏、大空性。也即</a:t>
            </a:r>
            <a:r>
              <a:rPr lang="zh-TW" altLang="en-US" sz="2400" dirty="0">
                <a:solidFill>
                  <a:srgbClr val="FF0000"/>
                </a:solidFill>
                <a:latin typeface="KaiTi" panose="02010609060101010101" pitchFamily="49" charset="-122"/>
                <a:ea typeface="KaiTi" panose="02010609060101010101" pitchFamily="49" charset="-122"/>
              </a:rPr>
              <a:t>心的本性</a:t>
            </a:r>
            <a:r>
              <a:rPr lang="zh-TW" altLang="en-US" sz="2400" dirty="0">
                <a:latin typeface="KaiTi" panose="02010609060101010101" pitchFamily="49" charset="-122"/>
                <a:ea typeface="KaiTi" panose="02010609060101010101" pitchFamily="49" charset="-122"/>
              </a:rPr>
              <a:t>。</a:t>
            </a:r>
            <a:endParaRPr lang="en-CA" altLang="zh-TW" sz="2400" dirty="0">
              <a:latin typeface="KaiTi" panose="02010609060101010101" pitchFamily="49" charset="-122"/>
              <a:ea typeface="KaiTi" panose="02010609060101010101" pitchFamily="49" charset="-122"/>
            </a:endParaRPr>
          </a:p>
          <a:p>
            <a:pPr>
              <a:lnSpc>
                <a:spcPct val="150000"/>
              </a:lnSpc>
            </a:pPr>
            <a:r>
              <a:rPr lang="en-CA" sz="2400" dirty="0"/>
              <a:t>4. </a:t>
            </a:r>
            <a:r>
              <a:rPr lang="zh-TW" altLang="en-US" sz="2400" dirty="0">
                <a:latin typeface="KaiTi" panose="02010609060101010101" pitchFamily="49" charset="-122"/>
                <a:ea typeface="KaiTi" panose="02010609060101010101" pitchFamily="49" charset="-122"/>
              </a:rPr>
              <a:t>所有的雜念都平息下來，心裡非常寧靜，就像水沒有波浪時可以看到水底之物一樣； 心無有搖動時（心裡沒有太多雜念），很容易看清它的本來面目。要了解它，要回頭向裡觀察，我到底是什麼。</a:t>
            </a:r>
            <a:endParaRPr lang="en-CA" sz="2400" dirty="0">
              <a:latin typeface="KaiTi" panose="02010609060101010101" pitchFamily="49" charset="-122"/>
              <a:ea typeface="KaiTi" panose="02010609060101010101" pitchFamily="49" charset="-122"/>
            </a:endParaRPr>
          </a:p>
          <a:p>
            <a:pPr>
              <a:lnSpc>
                <a:spcPct val="150000"/>
              </a:lnSpc>
            </a:pPr>
            <a:endParaRPr lang="en-CA" sz="2200" dirty="0">
              <a:latin typeface="KaiTi" panose="02010609060101010101" pitchFamily="49" charset="-122"/>
              <a:ea typeface="KaiTi" panose="02010609060101010101" pitchFamily="49" charset="-122"/>
            </a:endParaRPr>
          </a:p>
          <a:p>
            <a:pPr>
              <a:lnSpc>
                <a:spcPct val="150000"/>
              </a:lnSpc>
            </a:pPr>
            <a:endParaRPr lang="en-CA" sz="2200" dirty="0">
              <a:latin typeface="KaiTi" panose="02010609060101010101" pitchFamily="49" charset="-122"/>
              <a:ea typeface="KaiTi" panose="02010609060101010101" pitchFamily="49" charset="-122"/>
            </a:endParaRPr>
          </a:p>
          <a:p>
            <a:pPr>
              <a:lnSpc>
                <a:spcPct val="150000"/>
              </a:lnSpc>
            </a:pPr>
            <a:endParaRPr lang="en-CA" sz="2200" dirty="0">
              <a:latin typeface="KaiTi" panose="02010609060101010101" pitchFamily="49" charset="-122"/>
              <a:ea typeface="KaiTi" panose="02010609060101010101" pitchFamily="49" charset="-122"/>
            </a:endParaRPr>
          </a:p>
          <a:p>
            <a:endParaRPr lang="en-US" dirty="0"/>
          </a:p>
        </p:txBody>
      </p:sp>
    </p:spTree>
    <p:extLst>
      <p:ext uri="{BB962C8B-B14F-4D97-AF65-F5344CB8AC3E}">
        <p14:creationId xmlns:p14="http://schemas.microsoft.com/office/powerpoint/2010/main" val="380918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1FCE-ACFB-134E-B1DD-83B6A9CA6CE7}"/>
              </a:ext>
            </a:extLst>
          </p:cNvPr>
          <p:cNvSpPr>
            <a:spLocks noGrp="1"/>
          </p:cNvSpPr>
          <p:nvPr>
            <p:ph type="title"/>
          </p:nvPr>
        </p:nvSpPr>
        <p:spPr/>
        <p:txBody>
          <a:bodyPr>
            <a:normAutofit/>
          </a:bodyPr>
          <a:lstStyle/>
          <a:p>
            <a:r>
              <a:rPr lang="zh-TW" altLang="en-US" sz="4400" b="1" dirty="0">
                <a:latin typeface="KaiTi" panose="02010609060101010101" pitchFamily="49" charset="-122"/>
                <a:ea typeface="KaiTi" panose="02010609060101010101" pitchFamily="49" charset="-122"/>
              </a:rPr>
              <a:t>三、一種特殊的休息法</a:t>
            </a:r>
            <a:endParaRPr lang="en-US" sz="4400" dirty="0"/>
          </a:p>
        </p:txBody>
      </p:sp>
      <p:sp>
        <p:nvSpPr>
          <p:cNvPr id="3" name="Content Placeholder 2">
            <a:extLst>
              <a:ext uri="{FF2B5EF4-FFF2-40B4-BE49-F238E27FC236}">
                <a16:creationId xmlns:a16="http://schemas.microsoft.com/office/drawing/2014/main" id="{6FC9A563-7D5E-174C-98AE-CC5B1AAFD971}"/>
              </a:ext>
            </a:extLst>
          </p:cNvPr>
          <p:cNvSpPr>
            <a:spLocks noGrp="1"/>
          </p:cNvSpPr>
          <p:nvPr>
            <p:ph idx="1"/>
          </p:nvPr>
        </p:nvSpPr>
        <p:spPr>
          <a:xfrm>
            <a:off x="2589212" y="1714500"/>
            <a:ext cx="8915400" cy="4940300"/>
          </a:xfrm>
        </p:spPr>
        <p:txBody>
          <a:bodyPr>
            <a:normAutofit/>
          </a:bodyPr>
          <a:lstStyle/>
          <a:p>
            <a:pPr>
              <a:lnSpc>
                <a:spcPct val="150000"/>
              </a:lnSpc>
            </a:pPr>
            <a:r>
              <a:rPr lang="en-CA" dirty="0"/>
              <a:t>5. </a:t>
            </a:r>
            <a:r>
              <a:rPr lang="zh-TW" altLang="en-US" sz="2200" dirty="0">
                <a:latin typeface="KaiTi" panose="02010609060101010101" pitchFamily="49" charset="-122"/>
                <a:ea typeface="KaiTi" panose="02010609060101010101" pitchFamily="49" charset="-122"/>
              </a:rPr>
              <a:t>心的本體到底是什麼？凡夫只知心有思維、理解的能力，卻根本不了解心為什麼有這些能力，它的本性是什麼。心的本質是用語言無法表達、無法形容的，要想徹底了解它，只有象中國禪宗所講的</a:t>
            </a:r>
            <a:r>
              <a:rPr lang="en-CA"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如人飲水，冷暖自知。</a:t>
            </a:r>
            <a:r>
              <a:rPr lang="en-CA" sz="2200" dirty="0">
                <a:latin typeface="KaiTi" panose="02010609060101010101" pitchFamily="49" charset="-122"/>
                <a:ea typeface="KaiTi" panose="02010609060101010101" pitchFamily="49" charset="-122"/>
              </a:rPr>
              <a:t>”</a:t>
            </a:r>
            <a:r>
              <a:rPr lang="zh-TW" altLang="en-US" sz="2200" dirty="0">
                <a:solidFill>
                  <a:srgbClr val="FF0000"/>
                </a:solidFill>
                <a:latin typeface="KaiTi" panose="02010609060101010101" pitchFamily="49" charset="-122"/>
                <a:ea typeface="KaiTi" panose="02010609060101010101" pitchFamily="49" charset="-122"/>
              </a:rPr>
              <a:t>只有在這樣休息時，才有可能接觸到它</a:t>
            </a:r>
            <a:r>
              <a:rPr lang="zh-TW" altLang="en-US" sz="2200" dirty="0">
                <a:latin typeface="KaiTi" panose="02010609060101010101" pitchFamily="49" charset="-122"/>
                <a:ea typeface="KaiTi" panose="02010609060101010101" pitchFamily="49" charset="-122"/>
              </a:rPr>
              <a:t>。</a:t>
            </a:r>
            <a:endParaRPr lang="en-CA" sz="2200" dirty="0">
              <a:latin typeface="KaiTi" panose="02010609060101010101" pitchFamily="49" charset="-122"/>
              <a:ea typeface="KaiTi" panose="02010609060101010101" pitchFamily="49" charset="-122"/>
            </a:endParaRPr>
          </a:p>
          <a:p>
            <a:pPr>
              <a:lnSpc>
                <a:spcPct val="150000"/>
              </a:lnSpc>
            </a:pPr>
            <a:r>
              <a:rPr lang="en-CA" sz="2200" dirty="0">
                <a:latin typeface="KaiTi" panose="02010609060101010101" pitchFamily="49" charset="-122"/>
                <a:ea typeface="KaiTi" panose="02010609060101010101" pitchFamily="49" charset="-122"/>
              </a:rPr>
              <a:t>6.</a:t>
            </a:r>
            <a:r>
              <a:rPr lang="zh-TW" altLang="en-US" sz="2200" dirty="0">
                <a:latin typeface="KaiTi" panose="02010609060101010101" pitchFamily="49" charset="-122"/>
                <a:ea typeface="KaiTi" panose="02010609060101010101" pitchFamily="49" charset="-122"/>
              </a:rPr>
              <a:t>休息時即使不能證悟，心裡也不要起別的念頭，靜下來，這種狀態保持三五分鐘都可以，當產生下一個念頭時，說明它已經休息好了。這時不給它生起雜念的機會，再回來從頭開始思維，這叫</a:t>
            </a:r>
            <a:r>
              <a:rPr lang="zh-TW" altLang="en-US" sz="2200" dirty="0">
                <a:solidFill>
                  <a:srgbClr val="FF0000"/>
                </a:solidFill>
                <a:latin typeface="KaiTi" panose="02010609060101010101" pitchFamily="49" charset="-122"/>
                <a:ea typeface="KaiTi" panose="02010609060101010101" pitchFamily="49" charset="-122"/>
              </a:rPr>
              <a:t>無常的修法</a:t>
            </a:r>
            <a:r>
              <a:rPr lang="zh-TW" altLang="en-US" sz="2200" dirty="0">
                <a:latin typeface="KaiTi" panose="02010609060101010101" pitchFamily="49" charset="-122"/>
                <a:ea typeface="KaiTi" panose="02010609060101010101" pitchFamily="49" charset="-122"/>
              </a:rPr>
              <a:t>及</a:t>
            </a:r>
            <a:r>
              <a:rPr lang="zh-TW" altLang="en-US" sz="2200" dirty="0">
                <a:solidFill>
                  <a:srgbClr val="FF0000"/>
                </a:solidFill>
                <a:latin typeface="KaiTi" panose="02010609060101010101" pitchFamily="49" charset="-122"/>
                <a:ea typeface="KaiTi" panose="02010609060101010101" pitchFamily="49" charset="-122"/>
              </a:rPr>
              <a:t>無常的禪定</a:t>
            </a:r>
            <a:r>
              <a:rPr lang="zh-TW" altLang="en-US" sz="2200" dirty="0">
                <a:latin typeface="KaiTi" panose="02010609060101010101" pitchFamily="49" charset="-122"/>
                <a:ea typeface="KaiTi" panose="02010609060101010101" pitchFamily="49" charset="-122"/>
              </a:rPr>
              <a:t>。</a:t>
            </a:r>
            <a:endParaRPr lang="en-CA" sz="2200" dirty="0">
              <a:latin typeface="KaiTi" panose="02010609060101010101" pitchFamily="49" charset="-122"/>
              <a:ea typeface="KaiTi" panose="02010609060101010101" pitchFamily="49" charset="-122"/>
            </a:endParaRPr>
          </a:p>
          <a:p>
            <a:endParaRPr lang="en-US" dirty="0"/>
          </a:p>
        </p:txBody>
      </p:sp>
    </p:spTree>
    <p:extLst>
      <p:ext uri="{BB962C8B-B14F-4D97-AF65-F5344CB8AC3E}">
        <p14:creationId xmlns:p14="http://schemas.microsoft.com/office/powerpoint/2010/main" val="203051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1FCE-ACFB-134E-B1DD-83B6A9CA6CE7}"/>
              </a:ext>
            </a:extLst>
          </p:cNvPr>
          <p:cNvSpPr>
            <a:spLocks noGrp="1"/>
          </p:cNvSpPr>
          <p:nvPr>
            <p:ph type="title"/>
          </p:nvPr>
        </p:nvSpPr>
        <p:spPr>
          <a:xfrm>
            <a:off x="2592925" y="624110"/>
            <a:ext cx="9459375" cy="1280890"/>
          </a:xfrm>
        </p:spPr>
        <p:txBody>
          <a:bodyPr>
            <a:normAutofit fontScale="90000"/>
          </a:bodyPr>
          <a:lstStyle/>
          <a:p>
            <a:r>
              <a:rPr lang="zh-TW" altLang="en-US" sz="4900" dirty="0">
                <a:latin typeface="KaiTi" panose="02010609060101010101" pitchFamily="49" charset="-122"/>
                <a:ea typeface="KaiTi" panose="02010609060101010101" pitchFamily="49" charset="-122"/>
              </a:rPr>
              <a:t>補充：</a:t>
            </a:r>
            <a:r>
              <a:rPr lang="en-US" altLang="zh-TW" sz="4900" dirty="0">
                <a:latin typeface="KaiTi" panose="02010609060101010101" pitchFamily="49" charset="-122"/>
                <a:ea typeface="KaiTi" panose="02010609060101010101" pitchFamily="49" charset="-122"/>
              </a:rPr>
              <a:t>《</a:t>
            </a:r>
            <a:r>
              <a:rPr lang="zh-TW" altLang="en-US" sz="4900" dirty="0">
                <a:latin typeface="KaiTi" panose="02010609060101010101" pitchFamily="49" charset="-122"/>
                <a:ea typeface="KaiTi" panose="02010609060101010101" pitchFamily="49" charset="-122"/>
              </a:rPr>
              <a:t>所有的東西都是靠不住的</a:t>
            </a:r>
            <a:r>
              <a:rPr lang="en-US" altLang="zh-TW" sz="4900" dirty="0">
                <a:latin typeface="KaiTi" panose="02010609060101010101" pitchFamily="49" charset="-122"/>
                <a:ea typeface="KaiTi" panose="02010609060101010101" pitchFamily="49" charset="-122"/>
              </a:rPr>
              <a:t>》</a:t>
            </a:r>
            <a:br>
              <a:rPr lang="en-CA" sz="4900" dirty="0">
                <a:latin typeface="KaiTi" panose="02010609060101010101" pitchFamily="49" charset="-122"/>
                <a:ea typeface="KaiTi" panose="02010609060101010101" pitchFamily="49" charset="-122"/>
              </a:rPr>
            </a:br>
            <a:r>
              <a:rPr lang="en-CA" sz="2200" dirty="0">
                <a:ea typeface="KaiTi" panose="02010609060101010101" pitchFamily="49" charset="-122"/>
                <a:hlinkClick r:id="rId2"/>
              </a:rPr>
              <a:t>https://mp.weixin.qq.com/s/PKerALGQxp92195wRXpUvQ</a:t>
            </a:r>
            <a:br>
              <a:rPr lang="en-CA" dirty="0"/>
            </a:br>
            <a:endParaRPr lang="en-US" dirty="0"/>
          </a:p>
        </p:txBody>
      </p:sp>
      <p:sp>
        <p:nvSpPr>
          <p:cNvPr id="3" name="Content Placeholder 2">
            <a:extLst>
              <a:ext uri="{FF2B5EF4-FFF2-40B4-BE49-F238E27FC236}">
                <a16:creationId xmlns:a16="http://schemas.microsoft.com/office/drawing/2014/main" id="{6FC9A563-7D5E-174C-98AE-CC5B1AAFD971}"/>
              </a:ext>
            </a:extLst>
          </p:cNvPr>
          <p:cNvSpPr>
            <a:spLocks noGrp="1"/>
          </p:cNvSpPr>
          <p:nvPr>
            <p:ph idx="1"/>
          </p:nvPr>
        </p:nvSpPr>
        <p:spPr>
          <a:xfrm>
            <a:off x="2387600" y="2006600"/>
            <a:ext cx="9117012" cy="4648200"/>
          </a:xfrm>
        </p:spPr>
        <p:txBody>
          <a:bodyPr>
            <a:normAutofit lnSpcReduction="10000"/>
          </a:bodyPr>
          <a:lstStyle/>
          <a:p>
            <a:pPr>
              <a:lnSpc>
                <a:spcPct val="150000"/>
              </a:lnSpc>
            </a:pPr>
            <a:r>
              <a:rPr lang="zh-TW" altLang="en-US" sz="2200" b="1" dirty="0">
                <a:latin typeface="KaiTi" panose="02010609060101010101" pitchFamily="49" charset="-122"/>
                <a:ea typeface="KaiTi" panose="02010609060101010101" pitchFamily="49" charset="-122"/>
              </a:rPr>
              <a:t>用我们的智慧去思维，最后深深地体会到、感觉到一切有为法、一切物质、一切有因有果的东西都在一秒钟的千分之一或者万分之一等那么短的时间当中生生灭灭的时候，就</a:t>
            </a:r>
            <a:r>
              <a:rPr lang="zh-TW" altLang="en-US" sz="2200" b="1" dirty="0">
                <a:solidFill>
                  <a:srgbClr val="FF0000"/>
                </a:solidFill>
                <a:latin typeface="KaiTi" panose="02010609060101010101" pitchFamily="49" charset="-122"/>
                <a:ea typeface="KaiTi" panose="02010609060101010101" pitchFamily="49" charset="-122"/>
              </a:rPr>
              <a:t>让心专注在这个境界中</a:t>
            </a:r>
            <a:r>
              <a:rPr lang="zh-TW" altLang="en-US" sz="2200" b="1" dirty="0">
                <a:latin typeface="KaiTi" panose="02010609060101010101" pitchFamily="49" charset="-122"/>
                <a:ea typeface="KaiTi" panose="02010609060101010101" pitchFamily="49" charset="-122"/>
              </a:rPr>
              <a:t>，能</a:t>
            </a:r>
            <a:r>
              <a:rPr lang="zh-TW" altLang="en-US" sz="2200" b="1" dirty="0">
                <a:solidFill>
                  <a:srgbClr val="FF0000"/>
                </a:solidFill>
                <a:latin typeface="KaiTi" panose="02010609060101010101" pitchFamily="49" charset="-122"/>
                <a:ea typeface="KaiTi" panose="02010609060101010101" pitchFamily="49" charset="-122"/>
              </a:rPr>
              <a:t>安住</a:t>
            </a:r>
            <a:r>
              <a:rPr lang="zh-TW" altLang="en-US" sz="2200" b="1" dirty="0">
                <a:latin typeface="KaiTi" panose="02010609060101010101" pitchFamily="49" charset="-122"/>
                <a:ea typeface="KaiTi" panose="02010609060101010101" pitchFamily="49" charset="-122"/>
              </a:rPr>
              <a:t>多长时间就安住多长时间。</a:t>
            </a:r>
            <a:r>
              <a:rPr lang="zh-TW" altLang="en-US" sz="2200" dirty="0">
                <a:latin typeface="KaiTi" panose="02010609060101010101" pitchFamily="49" charset="-122"/>
                <a:ea typeface="KaiTi" panose="02010609060101010101" pitchFamily="49" charset="-122"/>
              </a:rPr>
              <a:t>停下来的时候，要有一个</a:t>
            </a:r>
            <a:r>
              <a:rPr lang="zh-TW" altLang="en-US" sz="2200" dirty="0">
                <a:solidFill>
                  <a:srgbClr val="FF0000"/>
                </a:solidFill>
                <a:latin typeface="KaiTi" panose="02010609060101010101" pitchFamily="49" charset="-122"/>
                <a:ea typeface="KaiTi" panose="02010609060101010101" pitchFamily="49" charset="-122"/>
              </a:rPr>
              <a:t>侧面的监督</a:t>
            </a:r>
            <a:r>
              <a:rPr lang="zh-TW" altLang="en-US" sz="2200" dirty="0">
                <a:latin typeface="KaiTi" panose="02010609060101010101" pitchFamily="49" charset="-122"/>
                <a:ea typeface="KaiTi" panose="02010609060101010101" pitchFamily="49" charset="-122"/>
              </a:rPr>
              <a:t>，但不要去正面监督。</a:t>
            </a:r>
            <a:endParaRPr lang="en-CA" sz="2200" dirty="0">
              <a:latin typeface="KaiTi" panose="02010609060101010101" pitchFamily="49" charset="-122"/>
              <a:ea typeface="KaiTi" panose="02010609060101010101" pitchFamily="49" charset="-122"/>
            </a:endParaRPr>
          </a:p>
          <a:p>
            <a:pPr>
              <a:lnSpc>
                <a:spcPct val="150000"/>
              </a:lnSpc>
            </a:pPr>
            <a:r>
              <a:rPr lang="zh-TW" altLang="en-US" sz="2200" b="1" dirty="0">
                <a:latin typeface="KaiTi" panose="02010609060101010101" pitchFamily="49" charset="-122"/>
                <a:ea typeface="KaiTi" panose="02010609060101010101" pitchFamily="49" charset="-122"/>
              </a:rPr>
              <a:t>当有了监督以后，如果冒出一个杂念，我们立即就能放弃这个念头，放弃了以后，如果我们的心还能处于原来的状态当中，就不需要观察，而继续安住。如果原来的感受已经消失了的话，就不要再强迫自己安住，而要重新去观察。</a:t>
            </a:r>
            <a:endParaRPr lang="en-CA" sz="2200" dirty="0">
              <a:latin typeface="KaiTi" panose="02010609060101010101" pitchFamily="49" charset="-122"/>
              <a:ea typeface="KaiTi" panose="02010609060101010101" pitchFamily="49" charset="-122"/>
            </a:endParaRPr>
          </a:p>
          <a:p>
            <a:endParaRPr lang="en-US" dirty="0"/>
          </a:p>
        </p:txBody>
      </p:sp>
    </p:spTree>
    <p:extLst>
      <p:ext uri="{BB962C8B-B14F-4D97-AF65-F5344CB8AC3E}">
        <p14:creationId xmlns:p14="http://schemas.microsoft.com/office/powerpoint/2010/main" val="163803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1FCE-ACFB-134E-B1DD-83B6A9CA6CE7}"/>
              </a:ext>
            </a:extLst>
          </p:cNvPr>
          <p:cNvSpPr>
            <a:spLocks noGrp="1"/>
          </p:cNvSpPr>
          <p:nvPr>
            <p:ph type="title"/>
          </p:nvPr>
        </p:nvSpPr>
        <p:spPr/>
        <p:txBody>
          <a:bodyPr>
            <a:normAutofit fontScale="90000"/>
          </a:bodyPr>
          <a:lstStyle/>
          <a:p>
            <a:pPr algn="ctr"/>
            <a:r>
              <a:rPr lang="zh-TW" altLang="en-US" sz="4900" b="1" dirty="0">
                <a:latin typeface="KaiTi" panose="02010609060101010101" pitchFamily="49" charset="-122"/>
                <a:ea typeface="KaiTi" panose="02010609060101010101" pitchFamily="49" charset="-122"/>
              </a:rPr>
              <a:t>總結：</a:t>
            </a:r>
            <a:br>
              <a:rPr lang="en-CA" dirty="0"/>
            </a:br>
            <a:endParaRPr lang="en-US" dirty="0"/>
          </a:p>
        </p:txBody>
      </p:sp>
      <p:sp>
        <p:nvSpPr>
          <p:cNvPr id="3" name="Content Placeholder 2">
            <a:extLst>
              <a:ext uri="{FF2B5EF4-FFF2-40B4-BE49-F238E27FC236}">
                <a16:creationId xmlns:a16="http://schemas.microsoft.com/office/drawing/2014/main" id="{6FC9A563-7D5E-174C-98AE-CC5B1AAFD971}"/>
              </a:ext>
            </a:extLst>
          </p:cNvPr>
          <p:cNvSpPr>
            <a:spLocks noGrp="1"/>
          </p:cNvSpPr>
          <p:nvPr>
            <p:ph idx="1"/>
          </p:nvPr>
        </p:nvSpPr>
        <p:spPr>
          <a:xfrm>
            <a:off x="2589212" y="1511300"/>
            <a:ext cx="9297988" cy="5143500"/>
          </a:xfrm>
        </p:spPr>
        <p:txBody>
          <a:bodyPr>
            <a:normAutofit fontScale="92500" lnSpcReduction="20000"/>
          </a:bodyPr>
          <a:lstStyle/>
          <a:p>
            <a:pPr>
              <a:lnSpc>
                <a:spcPct val="150000"/>
              </a:lnSpc>
            </a:pPr>
            <a:r>
              <a:rPr lang="en-CA" sz="2400" dirty="0"/>
              <a:t>1.</a:t>
            </a:r>
            <a:r>
              <a:rPr lang="zh-TW" altLang="en-US" sz="2400" dirty="0"/>
              <a:t> </a:t>
            </a:r>
            <a:r>
              <a:rPr lang="zh-TW" altLang="en-US" sz="2400" dirty="0">
                <a:latin typeface="KaiTi" panose="02010609060101010101" pitchFamily="49" charset="-122"/>
                <a:ea typeface="KaiTi" panose="02010609060101010101" pitchFamily="49" charset="-122"/>
              </a:rPr>
              <a:t>無常修到最後要達到什麼標準呢？通過修法後，</a:t>
            </a:r>
            <a:r>
              <a:rPr lang="zh-TW" altLang="en-US" sz="2400" dirty="0">
                <a:solidFill>
                  <a:srgbClr val="FF0000"/>
                </a:solidFill>
                <a:latin typeface="KaiTi" panose="02010609060101010101" pitchFamily="49" charset="-122"/>
                <a:ea typeface="KaiTi" panose="02010609060101010101" pitchFamily="49" charset="-122"/>
              </a:rPr>
              <a:t>就深深感覺到人生隨時隨地都可能停止，停止以後也很難再有這樣的機會，人身是非常容易毀壞的，所以我要珍惜它，要去修行。</a:t>
            </a:r>
            <a:endParaRPr lang="en-CA" sz="2400" dirty="0">
              <a:solidFill>
                <a:srgbClr val="FF0000"/>
              </a:solidFill>
              <a:latin typeface="KaiTi" panose="02010609060101010101" pitchFamily="49" charset="-122"/>
              <a:ea typeface="KaiTi" panose="02010609060101010101" pitchFamily="49" charset="-122"/>
            </a:endParaRPr>
          </a:p>
          <a:p>
            <a:pPr>
              <a:lnSpc>
                <a:spcPct val="150000"/>
              </a:lnSpc>
            </a:pPr>
            <a:r>
              <a:rPr lang="en-CA" sz="2400" dirty="0">
                <a:latin typeface="KaiTi" panose="02010609060101010101" pitchFamily="49" charset="-122"/>
                <a:ea typeface="KaiTi" panose="02010609060101010101" pitchFamily="49" charset="-122"/>
              </a:rPr>
              <a:t>2.</a:t>
            </a:r>
            <a:r>
              <a:rPr lang="zh-TW" altLang="en-US" sz="2400" dirty="0">
                <a:latin typeface="KaiTi" panose="02010609060101010101" pitchFamily="49" charset="-122"/>
                <a:ea typeface="KaiTi" panose="02010609060101010101" pitchFamily="49" charset="-122"/>
              </a:rPr>
              <a:t>修外加行最重要的是修出結果，即內心生起</a:t>
            </a:r>
            <a:r>
              <a:rPr lang="zh-TW" altLang="en-US" sz="2400" dirty="0">
                <a:solidFill>
                  <a:srgbClr val="FF0000"/>
                </a:solidFill>
                <a:latin typeface="KaiTi" panose="02010609060101010101" pitchFamily="49" charset="-122"/>
                <a:ea typeface="KaiTi" panose="02010609060101010101" pitchFamily="49" charset="-122"/>
              </a:rPr>
              <a:t>相應的感受</a:t>
            </a:r>
            <a:r>
              <a:rPr lang="zh-TW" altLang="en-US" sz="2400" dirty="0">
                <a:latin typeface="KaiTi" panose="02010609060101010101" pitchFamily="49" charset="-122"/>
                <a:ea typeface="KaiTi" panose="02010609060101010101" pitchFamily="49" charset="-122"/>
              </a:rPr>
              <a:t>。</a:t>
            </a:r>
            <a:endParaRPr lang="en-CA" sz="2400" dirty="0">
              <a:latin typeface="KaiTi" panose="02010609060101010101" pitchFamily="49" charset="-122"/>
              <a:ea typeface="KaiTi" panose="02010609060101010101" pitchFamily="49" charset="-122"/>
            </a:endParaRPr>
          </a:p>
          <a:p>
            <a:pPr>
              <a:lnSpc>
                <a:spcPct val="150000"/>
              </a:lnSpc>
            </a:pPr>
            <a:r>
              <a:rPr lang="en-CA" sz="2400" dirty="0">
                <a:latin typeface="KaiTi" panose="02010609060101010101" pitchFamily="49" charset="-122"/>
                <a:ea typeface="KaiTi" panose="02010609060101010101" pitchFamily="49" charset="-122"/>
              </a:rPr>
              <a:t>3.</a:t>
            </a:r>
            <a:r>
              <a:rPr lang="zh-TW" altLang="en-US" sz="2400" dirty="0">
                <a:latin typeface="KaiTi" panose="02010609060101010101" pitchFamily="49" charset="-122"/>
                <a:ea typeface="KaiTi" panose="02010609060101010101" pitchFamily="49" charset="-122"/>
              </a:rPr>
              <a:t>很多人都知道修行好，修行才能夠解脫，不修只有在輪迴裡受苦，但是因為對現世的貪欲心太強烈，便無法控制自己。這是什麼原因？這是因為</a:t>
            </a:r>
            <a:r>
              <a:rPr lang="zh-TW" altLang="en-US" sz="2400" dirty="0">
                <a:solidFill>
                  <a:srgbClr val="FF0000"/>
                </a:solidFill>
                <a:latin typeface="KaiTi" panose="02010609060101010101" pitchFamily="49" charset="-122"/>
                <a:ea typeface="KaiTi" panose="02010609060101010101" pitchFamily="49" charset="-122"/>
              </a:rPr>
              <a:t>基礎修法</a:t>
            </a:r>
            <a:r>
              <a:rPr lang="zh-TW" altLang="en-US" sz="2400" dirty="0">
                <a:latin typeface="KaiTi" panose="02010609060101010101" pitchFamily="49" charset="-122"/>
                <a:ea typeface="KaiTi" panose="02010609060101010101" pitchFamily="49" charset="-122"/>
              </a:rPr>
              <a:t>沒有掌握好。</a:t>
            </a:r>
            <a:endParaRPr lang="en-CA" sz="2400" dirty="0">
              <a:latin typeface="KaiTi" panose="02010609060101010101" pitchFamily="49" charset="-122"/>
              <a:ea typeface="KaiTi" panose="02010609060101010101" pitchFamily="49" charset="-122"/>
            </a:endParaRPr>
          </a:p>
          <a:p>
            <a:pPr>
              <a:lnSpc>
                <a:spcPct val="150000"/>
              </a:lnSpc>
            </a:pPr>
            <a:r>
              <a:rPr lang="en-CA" sz="2400" dirty="0">
                <a:latin typeface="KaiTi" panose="02010609060101010101" pitchFamily="49" charset="-122"/>
                <a:ea typeface="KaiTi" panose="02010609060101010101" pitchFamily="49" charset="-122"/>
              </a:rPr>
              <a:t>4.</a:t>
            </a:r>
            <a:r>
              <a:rPr lang="zh-TW" altLang="en-US" sz="2400" dirty="0">
                <a:latin typeface="KaiTi" panose="02010609060101010101" pitchFamily="49" charset="-122"/>
                <a:ea typeface="KaiTi" panose="02010609060101010101" pitchFamily="49" charset="-122"/>
              </a:rPr>
              <a:t>大圓滿、密法、淨土、禪宗等很多正行的實修很殊勝，然而對於沒有任何基礎的人來說，馬上修這些還為時過早，目前對我們來講，最有用的就是</a:t>
            </a:r>
            <a:r>
              <a:rPr lang="zh-TW" altLang="en-US" sz="2400" dirty="0">
                <a:solidFill>
                  <a:srgbClr val="FF0000"/>
                </a:solidFill>
                <a:latin typeface="KaiTi" panose="02010609060101010101" pitchFamily="49" charset="-122"/>
                <a:ea typeface="KaiTi" panose="02010609060101010101" pitchFamily="49" charset="-122"/>
              </a:rPr>
              <a:t>加行修法</a:t>
            </a:r>
            <a:r>
              <a:rPr lang="zh-TW" altLang="en-US" sz="2400" dirty="0">
                <a:latin typeface="KaiTi" panose="02010609060101010101" pitchFamily="49" charset="-122"/>
                <a:ea typeface="KaiTi" panose="02010609060101010101" pitchFamily="49" charset="-122"/>
              </a:rPr>
              <a:t>。</a:t>
            </a:r>
            <a:endParaRPr lang="en-CA" sz="2400" dirty="0">
              <a:latin typeface="KaiTi" panose="02010609060101010101" pitchFamily="49" charset="-122"/>
              <a:ea typeface="KaiTi" panose="02010609060101010101" pitchFamily="49" charset="-122"/>
            </a:endParaRPr>
          </a:p>
          <a:p>
            <a:pPr marL="0" indent="0">
              <a:buNone/>
            </a:pPr>
            <a:endParaRPr lang="en-CA" sz="2200" dirty="0">
              <a:latin typeface="KaiTi" panose="02010609060101010101" pitchFamily="49" charset="-122"/>
              <a:ea typeface="KaiTi" panose="02010609060101010101" pitchFamily="49" charset="-122"/>
            </a:endParaRPr>
          </a:p>
          <a:p>
            <a:endParaRPr lang="en-US" dirty="0"/>
          </a:p>
        </p:txBody>
      </p:sp>
    </p:spTree>
    <p:extLst>
      <p:ext uri="{BB962C8B-B14F-4D97-AF65-F5344CB8AC3E}">
        <p14:creationId xmlns:p14="http://schemas.microsoft.com/office/powerpoint/2010/main" val="209951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1FCE-ACFB-134E-B1DD-83B6A9CA6CE7}"/>
              </a:ext>
            </a:extLst>
          </p:cNvPr>
          <p:cNvSpPr>
            <a:spLocks noGrp="1"/>
          </p:cNvSpPr>
          <p:nvPr>
            <p:ph type="title"/>
          </p:nvPr>
        </p:nvSpPr>
        <p:spPr/>
        <p:txBody>
          <a:bodyPr>
            <a:normAutofit/>
          </a:bodyPr>
          <a:lstStyle/>
          <a:p>
            <a:pPr algn="ctr"/>
            <a:br>
              <a:rPr lang="en-CA" dirty="0"/>
            </a:br>
            <a:endParaRPr lang="en-US" dirty="0"/>
          </a:p>
        </p:txBody>
      </p:sp>
      <p:sp>
        <p:nvSpPr>
          <p:cNvPr id="3" name="Content Placeholder 2">
            <a:extLst>
              <a:ext uri="{FF2B5EF4-FFF2-40B4-BE49-F238E27FC236}">
                <a16:creationId xmlns:a16="http://schemas.microsoft.com/office/drawing/2014/main" id="{6FC9A563-7D5E-174C-98AE-CC5B1AAFD971}"/>
              </a:ext>
            </a:extLst>
          </p:cNvPr>
          <p:cNvSpPr>
            <a:spLocks noGrp="1"/>
          </p:cNvSpPr>
          <p:nvPr>
            <p:ph idx="1"/>
          </p:nvPr>
        </p:nvSpPr>
        <p:spPr>
          <a:xfrm>
            <a:off x="2589212" y="1511300"/>
            <a:ext cx="9297988" cy="5143500"/>
          </a:xfrm>
        </p:spPr>
        <p:txBody>
          <a:bodyPr>
            <a:normAutofit/>
          </a:bodyPr>
          <a:lstStyle/>
          <a:p>
            <a:pPr>
              <a:lnSpc>
                <a:spcPct val="150000"/>
              </a:lnSpc>
            </a:pPr>
            <a:r>
              <a:rPr lang="en-US" altLang="zh-TW" dirty="0"/>
              <a:t>5.</a:t>
            </a:r>
            <a:r>
              <a:rPr lang="zh-TW" altLang="en-US" dirty="0"/>
              <a:t> </a:t>
            </a:r>
            <a:r>
              <a:rPr lang="zh-TW" altLang="en-US" sz="2200" dirty="0">
                <a:solidFill>
                  <a:srgbClr val="FF0000"/>
                </a:solidFill>
                <a:latin typeface="KaiTi" panose="02010609060101010101" pitchFamily="49" charset="-122"/>
                <a:ea typeface="KaiTi" panose="02010609060101010101" pitchFamily="49" charset="-122"/>
              </a:rPr>
              <a:t>首先要打好一個札實的基礎</a:t>
            </a:r>
            <a:r>
              <a:rPr lang="zh-TW" altLang="en-US" sz="2200" dirty="0">
                <a:latin typeface="KaiTi" panose="02010609060101010101" pitchFamily="49" charset="-122"/>
                <a:ea typeface="KaiTi" panose="02010609060101010101" pitchFamily="49" charset="-122"/>
              </a:rPr>
              <a:t>，再選一個正行修法，這樣成就是很快的。</a:t>
            </a:r>
            <a:endParaRPr lang="en-CA" sz="2200" dirty="0">
              <a:latin typeface="KaiTi" panose="02010609060101010101" pitchFamily="49" charset="-122"/>
              <a:ea typeface="KaiTi" panose="02010609060101010101" pitchFamily="49" charset="-122"/>
            </a:endParaRPr>
          </a:p>
          <a:p>
            <a:pPr>
              <a:lnSpc>
                <a:spcPct val="150000"/>
              </a:lnSpc>
            </a:pPr>
            <a:r>
              <a:rPr lang="en-CA" sz="2200" dirty="0">
                <a:latin typeface="KaiTi" panose="02010609060101010101" pitchFamily="49" charset="-122"/>
                <a:ea typeface="KaiTi" panose="02010609060101010101" pitchFamily="49" charset="-122"/>
              </a:rPr>
              <a:t>6.</a:t>
            </a:r>
            <a:r>
              <a:rPr lang="zh-TW" altLang="en-US" sz="2200" dirty="0">
                <a:solidFill>
                  <a:srgbClr val="FF0000"/>
                </a:solidFill>
                <a:latin typeface="KaiTi" panose="02010609060101010101" pitchFamily="49" charset="-122"/>
                <a:ea typeface="KaiTi" panose="02010609060101010101" pitchFamily="49" charset="-122"/>
              </a:rPr>
              <a:t>加行修法</a:t>
            </a:r>
            <a:r>
              <a:rPr lang="zh-TW" altLang="en-US" sz="2200" dirty="0">
                <a:latin typeface="KaiTi" panose="02010609060101010101" pitchFamily="49" charset="-122"/>
                <a:ea typeface="KaiTi" panose="02010609060101010101" pitchFamily="49" charset="-122"/>
              </a:rPr>
              <a:t>就是治癒貪戀輪迴病根的良藥，最關鍵是</a:t>
            </a:r>
            <a:r>
              <a:rPr lang="zh-TW" altLang="en-US" sz="2200" dirty="0">
                <a:solidFill>
                  <a:srgbClr val="FF0000"/>
                </a:solidFill>
                <a:latin typeface="KaiTi" panose="02010609060101010101" pitchFamily="49" charset="-122"/>
                <a:ea typeface="KaiTi" panose="02010609060101010101" pitchFamily="49" charset="-122"/>
              </a:rPr>
              <a:t>肯不肯修</a:t>
            </a:r>
            <a:r>
              <a:rPr lang="zh-TW" altLang="en-US" sz="2200" dirty="0">
                <a:latin typeface="KaiTi" panose="02010609060101010101" pitchFamily="49" charset="-122"/>
                <a:ea typeface="KaiTi" panose="02010609060101010101" pitchFamily="49" charset="-122"/>
              </a:rPr>
              <a:t>！</a:t>
            </a:r>
            <a:endParaRPr lang="en-CA" sz="2200" dirty="0">
              <a:latin typeface="KaiTi" panose="02010609060101010101" pitchFamily="49" charset="-122"/>
              <a:ea typeface="KaiTi" panose="02010609060101010101" pitchFamily="49" charset="-122"/>
            </a:endParaRPr>
          </a:p>
          <a:p>
            <a:pPr>
              <a:lnSpc>
                <a:spcPct val="150000"/>
              </a:lnSpc>
            </a:pPr>
            <a:r>
              <a:rPr lang="en-US" altLang="zh-TW" sz="2200" dirty="0">
                <a:latin typeface="KaiTi" panose="02010609060101010101" pitchFamily="49" charset="-122"/>
                <a:ea typeface="KaiTi" panose="02010609060101010101" pitchFamily="49" charset="-122"/>
              </a:rPr>
              <a:t>7</a:t>
            </a:r>
            <a:r>
              <a:rPr lang="en-CA" sz="2200" dirty="0">
                <a:latin typeface="KaiTi" panose="02010609060101010101" pitchFamily="49" charset="-122"/>
                <a:ea typeface="KaiTi" panose="02010609060101010101" pitchFamily="49" charset="-122"/>
              </a:rPr>
              <a:t>.</a:t>
            </a:r>
            <a:r>
              <a:rPr lang="zh-TW" altLang="en-US" sz="2200" dirty="0">
                <a:latin typeface="KaiTi" panose="02010609060101010101" pitchFamily="49" charset="-122"/>
                <a:ea typeface="KaiTi" panose="02010609060101010101" pitchFamily="49" charset="-122"/>
              </a:rPr>
              <a:t>修行是我們精神上的依處，不是用來解決吃和穿的問題，而是生生世世尋求解脫的大事。</a:t>
            </a:r>
            <a:endParaRPr lang="en-CA" sz="2200" dirty="0">
              <a:latin typeface="KaiTi" panose="02010609060101010101" pitchFamily="49" charset="-122"/>
              <a:ea typeface="KaiTi" panose="02010609060101010101" pitchFamily="49" charset="-122"/>
            </a:endParaRPr>
          </a:p>
          <a:p>
            <a:pPr>
              <a:lnSpc>
                <a:spcPct val="150000"/>
              </a:lnSpc>
            </a:pPr>
            <a:r>
              <a:rPr lang="en-CA" sz="2200" dirty="0">
                <a:latin typeface="KaiTi" panose="02010609060101010101" pitchFamily="49" charset="-122"/>
                <a:ea typeface="KaiTi" panose="02010609060101010101" pitchFamily="49" charset="-122"/>
              </a:rPr>
              <a:t>9.</a:t>
            </a:r>
            <a:r>
              <a:rPr lang="zh-TW" altLang="en-US" sz="2200" dirty="0">
                <a:latin typeface="KaiTi" panose="02010609060101010101" pitchFamily="49" charset="-122"/>
                <a:ea typeface="KaiTi" panose="02010609060101010101" pitchFamily="49" charset="-122"/>
              </a:rPr>
              <a:t>修法也要講究順序，先要做什麼，後要做什麼，中間要做什麼，若能按次序認真去做，每一個人都可以解脫。所有人都是有佛性的，沒有一個人不能得解脫的，但什麼時候得解脫，郤是由</a:t>
            </a:r>
            <a:r>
              <a:rPr lang="zh-TW" altLang="en-US" sz="2200" dirty="0">
                <a:solidFill>
                  <a:srgbClr val="FF0000"/>
                </a:solidFill>
                <a:latin typeface="KaiTi" panose="02010609060101010101" pitchFamily="49" charset="-122"/>
                <a:ea typeface="KaiTi" panose="02010609060101010101" pitchFamily="49" charset="-122"/>
              </a:rPr>
              <a:t>自己掌握</a:t>
            </a:r>
            <a:r>
              <a:rPr lang="zh-TW" altLang="en-US" sz="2200" dirty="0">
                <a:latin typeface="KaiTi" panose="02010609060101010101" pitchFamily="49" charset="-122"/>
                <a:ea typeface="KaiTi" panose="02010609060101010101" pitchFamily="49" charset="-122"/>
              </a:rPr>
              <a:t>。</a:t>
            </a:r>
            <a:endParaRPr lang="en-CA" sz="2200" dirty="0">
              <a:latin typeface="KaiTi" panose="02010609060101010101" pitchFamily="49" charset="-122"/>
              <a:ea typeface="KaiTi" panose="02010609060101010101" pitchFamily="49" charset="-122"/>
            </a:endParaRPr>
          </a:p>
          <a:p>
            <a:endParaRPr lang="en-CA" sz="2200" dirty="0">
              <a:latin typeface="KaiTi" panose="02010609060101010101" pitchFamily="49" charset="-122"/>
              <a:ea typeface="KaiTi" panose="02010609060101010101" pitchFamily="49" charset="-122"/>
            </a:endParaRPr>
          </a:p>
          <a:p>
            <a:endParaRPr lang="en-US" dirty="0"/>
          </a:p>
        </p:txBody>
      </p:sp>
    </p:spTree>
    <p:extLst>
      <p:ext uri="{BB962C8B-B14F-4D97-AF65-F5344CB8AC3E}">
        <p14:creationId xmlns:p14="http://schemas.microsoft.com/office/powerpoint/2010/main" val="949744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1FCE-ACFB-134E-B1DD-83B6A9CA6CE7}"/>
              </a:ext>
            </a:extLst>
          </p:cNvPr>
          <p:cNvSpPr>
            <a:spLocks noGrp="1"/>
          </p:cNvSpPr>
          <p:nvPr>
            <p:ph type="title"/>
          </p:nvPr>
        </p:nvSpPr>
        <p:spPr>
          <a:xfrm>
            <a:off x="2311400" y="255810"/>
            <a:ext cx="8911687" cy="1280890"/>
          </a:xfrm>
        </p:spPr>
        <p:txBody>
          <a:bodyPr>
            <a:normAutofit fontScale="90000"/>
          </a:bodyPr>
          <a:lstStyle/>
          <a:p>
            <a:pPr algn="ctr"/>
            <a:r>
              <a:rPr lang="en-US" altLang="zh-CN" sz="4900" b="1" dirty="0">
                <a:latin typeface="KaiTi" panose="02010609060101010101" pitchFamily="49" charset="-122"/>
                <a:ea typeface="KaiTi" panose="02010609060101010101" pitchFamily="49" charset="-122"/>
              </a:rPr>
              <a:t>《</a:t>
            </a:r>
            <a:r>
              <a:rPr lang="zh-CN" altLang="en-US" sz="4900" b="1" dirty="0">
                <a:latin typeface="KaiTi" panose="02010609060101010101" pitchFamily="49" charset="-122"/>
                <a:ea typeface="KaiTi" panose="02010609060101010101" pitchFamily="49" charset="-122"/>
              </a:rPr>
              <a:t>前行廣釋</a:t>
            </a:r>
            <a:r>
              <a:rPr lang="en-US" altLang="zh-CN" sz="4900" b="1" dirty="0">
                <a:latin typeface="KaiTi" panose="02010609060101010101" pitchFamily="49" charset="-122"/>
                <a:ea typeface="KaiTi" panose="02010609060101010101" pitchFamily="49" charset="-122"/>
              </a:rPr>
              <a:t>》</a:t>
            </a:r>
            <a:r>
              <a:rPr lang="zh-CN" altLang="en-US" sz="4900" b="1" dirty="0">
                <a:latin typeface="KaiTi" panose="02010609060101010101" pitchFamily="49" charset="-122"/>
                <a:ea typeface="KaiTi" panose="02010609060101010101" pitchFamily="49" charset="-122"/>
              </a:rPr>
              <a:t>索達</a:t>
            </a:r>
            <a:r>
              <a:rPr lang="zh-TW" altLang="en-US" sz="4900" b="1" dirty="0">
                <a:latin typeface="KaiTi" panose="02010609060101010101" pitchFamily="49" charset="-122"/>
                <a:ea typeface="KaiTi" panose="02010609060101010101" pitchFamily="49" charset="-122"/>
              </a:rPr>
              <a:t>吉堪布</a:t>
            </a:r>
            <a:br>
              <a:rPr lang="en-CA" dirty="0"/>
            </a:br>
            <a:br>
              <a:rPr lang="en-CA" dirty="0"/>
            </a:br>
            <a:endParaRPr lang="en-US" dirty="0"/>
          </a:p>
        </p:txBody>
      </p:sp>
      <p:sp>
        <p:nvSpPr>
          <p:cNvPr id="3" name="Content Placeholder 2">
            <a:extLst>
              <a:ext uri="{FF2B5EF4-FFF2-40B4-BE49-F238E27FC236}">
                <a16:creationId xmlns:a16="http://schemas.microsoft.com/office/drawing/2014/main" id="{6FC9A563-7D5E-174C-98AE-CC5B1AAFD971}"/>
              </a:ext>
            </a:extLst>
          </p:cNvPr>
          <p:cNvSpPr>
            <a:spLocks noGrp="1"/>
          </p:cNvSpPr>
          <p:nvPr>
            <p:ph idx="1"/>
          </p:nvPr>
        </p:nvSpPr>
        <p:spPr>
          <a:xfrm>
            <a:off x="1790700" y="1320800"/>
            <a:ext cx="10299700" cy="5435600"/>
          </a:xfrm>
        </p:spPr>
        <p:txBody>
          <a:bodyPr>
            <a:normAutofit fontScale="85000" lnSpcReduction="10000"/>
          </a:bodyPr>
          <a:lstStyle/>
          <a:p>
            <a:pPr>
              <a:lnSpc>
                <a:spcPct val="150000"/>
              </a:lnSpc>
            </a:pPr>
            <a:r>
              <a:rPr lang="en-CA" sz="2500" dirty="0">
                <a:latin typeface="KaiTi" panose="02010609060101010101" pitchFamily="49" charset="-122"/>
                <a:ea typeface="KaiTi" panose="02010609060101010101" pitchFamily="49" charset="-122"/>
              </a:rPr>
              <a:t>1976</a:t>
            </a:r>
            <a:r>
              <a:rPr lang="zh-CN" altLang="en-US" sz="2500" dirty="0">
                <a:latin typeface="KaiTi" panose="02010609060101010101" pitchFamily="49" charset="-122"/>
                <a:ea typeface="KaiTi" panose="02010609060101010101" pitchFamily="49" charset="-122"/>
              </a:rPr>
              <a:t>年，有位美国妇女去纽约拜见第二世敦珠法王。她原本对佛教并不热衷，只因自己病得很严重，绝望之余，什么事情都去尝试，甚至想看看一位西藏上师。当时索甲仁波切担任她的翻译。她走入房间，见到法王很慈悲、亲切，感动得掉下了眼泪，冲口而出说：“我只能再活几个月了，您能帮助我吗？我快要死了。”</a:t>
            </a:r>
            <a:endParaRPr lang="en-CA" sz="2500" dirty="0">
              <a:latin typeface="KaiTi" panose="02010609060101010101" pitchFamily="49" charset="-122"/>
              <a:ea typeface="KaiTi" panose="02010609060101010101" pitchFamily="49" charset="-122"/>
            </a:endParaRPr>
          </a:p>
          <a:p>
            <a:pPr>
              <a:lnSpc>
                <a:spcPct val="150000"/>
              </a:lnSpc>
            </a:pPr>
            <a:r>
              <a:rPr lang="zh-CN" altLang="en-US" sz="2500" dirty="0">
                <a:latin typeface="KaiTi" panose="02010609060101010101" pitchFamily="49" charset="-122"/>
                <a:ea typeface="KaiTi" panose="02010609060101010101" pitchFamily="49" charset="-122"/>
              </a:rPr>
              <a:t>出乎她的意料，法王温和而慈悲地笑了起来，平静地告诉她：“</a:t>
            </a:r>
            <a:r>
              <a:rPr lang="zh-CN" altLang="en-US" sz="2500" dirty="0">
                <a:solidFill>
                  <a:srgbClr val="FF0000"/>
                </a:solidFill>
                <a:latin typeface="KaiTi" panose="02010609060101010101" pitchFamily="49" charset="-122"/>
                <a:ea typeface="KaiTi" panose="02010609060101010101" pitchFamily="49" charset="-122"/>
              </a:rPr>
              <a:t>不仅是你，我们大家都正在等死，只不过是迟早而已。</a:t>
            </a:r>
            <a:r>
              <a:rPr lang="zh-CN" altLang="en-US" sz="2500" dirty="0">
                <a:latin typeface="KaiTi" panose="02010609060101010101" pitchFamily="49" charset="-122"/>
                <a:ea typeface="KaiTi" panose="02010609060101010101" pitchFamily="49" charset="-122"/>
              </a:rPr>
              <a:t>”听了这几句话，她的焦虑当下消失。于是她皈依了佛门，在法王面前接受一些面对死亡的窍诀，明白死亡中存有解脱的希望。最后，她不仅接受了死亡，而且因为全心全力投入修行，奇迹般地获得了痊愈。</a:t>
            </a:r>
            <a:endParaRPr lang="en-CA" sz="2500" dirty="0">
              <a:latin typeface="KaiTi" panose="02010609060101010101" pitchFamily="49" charset="-122"/>
              <a:ea typeface="KaiTi" panose="02010609060101010101" pitchFamily="49" charset="-122"/>
            </a:endParaRPr>
          </a:p>
          <a:p>
            <a:pPr>
              <a:lnSpc>
                <a:spcPct val="150000"/>
              </a:lnSpc>
            </a:pPr>
            <a:r>
              <a:rPr lang="zh-CN" altLang="en-US" sz="2500" dirty="0">
                <a:solidFill>
                  <a:srgbClr val="FF0000"/>
                </a:solidFill>
                <a:latin typeface="KaiTi" panose="02010609060101010101" pitchFamily="49" charset="-122"/>
                <a:ea typeface="KaiTi" panose="02010609060101010101" pitchFamily="49" charset="-122"/>
              </a:rPr>
              <a:t>接受死亡无常</a:t>
            </a:r>
            <a:r>
              <a:rPr lang="zh-CN" altLang="en-US" sz="2500" dirty="0">
                <a:latin typeface="KaiTi" panose="02010609060101010101" pitchFamily="49" charset="-122"/>
                <a:ea typeface="KaiTi" panose="02010609060101010101" pitchFamily="49" charset="-122"/>
              </a:rPr>
              <a:t>能改变一个人的人生态度，发现生死之间的微妙关系，如此一来，很可能产生戏剧化的治疗效果。</a:t>
            </a:r>
            <a:endParaRPr lang="en-CA" sz="2500" dirty="0">
              <a:latin typeface="KaiTi" panose="02010609060101010101" pitchFamily="49" charset="-122"/>
              <a:ea typeface="KaiTi" panose="02010609060101010101" pitchFamily="49" charset="-122"/>
            </a:endParaRPr>
          </a:p>
          <a:p>
            <a:pPr>
              <a:lnSpc>
                <a:spcPct val="150000"/>
              </a:lnSpc>
            </a:pPr>
            <a:endParaRPr lang="en-CA" altLang="zh-CN" sz="2200" dirty="0">
              <a:latin typeface="KaiTi" panose="02010609060101010101" pitchFamily="49" charset="-122"/>
              <a:ea typeface="KaiTi" panose="02010609060101010101" pitchFamily="49" charset="-122"/>
            </a:endParaRPr>
          </a:p>
          <a:p>
            <a:endParaRPr lang="en-CA" altLang="zh-CN" dirty="0"/>
          </a:p>
          <a:p>
            <a:endParaRPr lang="en-CA" dirty="0"/>
          </a:p>
          <a:p>
            <a:pPr>
              <a:lnSpc>
                <a:spcPct val="150000"/>
              </a:lnSpc>
            </a:pPr>
            <a:endParaRPr lang="en-CA" sz="2200" dirty="0">
              <a:latin typeface="KaiTi" panose="02010609060101010101" pitchFamily="49" charset="-122"/>
              <a:ea typeface="KaiTi" panose="02010609060101010101" pitchFamily="49" charset="-122"/>
            </a:endParaRPr>
          </a:p>
          <a:p>
            <a:endParaRPr lang="en-CA" sz="2200" dirty="0">
              <a:latin typeface="KaiTi" panose="02010609060101010101" pitchFamily="49" charset="-122"/>
              <a:ea typeface="KaiTi" panose="02010609060101010101" pitchFamily="49" charset="-122"/>
            </a:endParaRPr>
          </a:p>
          <a:p>
            <a:endParaRPr lang="en-US" dirty="0"/>
          </a:p>
        </p:txBody>
      </p:sp>
    </p:spTree>
    <p:extLst>
      <p:ext uri="{BB962C8B-B14F-4D97-AF65-F5344CB8AC3E}">
        <p14:creationId xmlns:p14="http://schemas.microsoft.com/office/powerpoint/2010/main" val="400384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1FCE-ACFB-134E-B1DD-83B6A9CA6CE7}"/>
              </a:ext>
            </a:extLst>
          </p:cNvPr>
          <p:cNvSpPr>
            <a:spLocks noGrp="1"/>
          </p:cNvSpPr>
          <p:nvPr>
            <p:ph type="title"/>
          </p:nvPr>
        </p:nvSpPr>
        <p:spPr/>
        <p:txBody>
          <a:bodyPr>
            <a:normAutofit fontScale="90000"/>
          </a:bodyPr>
          <a:lstStyle/>
          <a:p>
            <a:pPr algn="ctr"/>
            <a:r>
              <a:rPr lang="en-US" altLang="zh-CN" sz="4900" b="1" dirty="0">
                <a:latin typeface="KaiTi" panose="02010609060101010101" pitchFamily="49" charset="-122"/>
                <a:ea typeface="KaiTi" panose="02010609060101010101" pitchFamily="49" charset="-122"/>
              </a:rPr>
              <a:t>《</a:t>
            </a:r>
            <a:r>
              <a:rPr lang="zh-CN" altLang="en-US" sz="4900" b="1" dirty="0">
                <a:latin typeface="KaiTi" panose="02010609060101010101" pitchFamily="49" charset="-122"/>
                <a:ea typeface="KaiTi" panose="02010609060101010101" pitchFamily="49" charset="-122"/>
              </a:rPr>
              <a:t>前行廣釋</a:t>
            </a:r>
            <a:r>
              <a:rPr lang="en-US" altLang="zh-CN" sz="4900" b="1" dirty="0">
                <a:latin typeface="KaiTi" panose="02010609060101010101" pitchFamily="49" charset="-122"/>
                <a:ea typeface="KaiTi" panose="02010609060101010101" pitchFamily="49" charset="-122"/>
              </a:rPr>
              <a:t>》</a:t>
            </a:r>
            <a:r>
              <a:rPr lang="zh-CN" altLang="en-US" sz="4900" b="1" dirty="0">
                <a:latin typeface="KaiTi" panose="02010609060101010101" pitchFamily="49" charset="-122"/>
                <a:ea typeface="KaiTi" panose="02010609060101010101" pitchFamily="49" charset="-122"/>
              </a:rPr>
              <a:t>索達</a:t>
            </a:r>
            <a:r>
              <a:rPr lang="zh-TW" altLang="en-US" sz="4900" b="1" dirty="0">
                <a:latin typeface="KaiTi" panose="02010609060101010101" pitchFamily="49" charset="-122"/>
                <a:ea typeface="KaiTi" panose="02010609060101010101" pitchFamily="49" charset="-122"/>
              </a:rPr>
              <a:t>吉堪布</a:t>
            </a:r>
            <a:br>
              <a:rPr lang="en-CA" dirty="0"/>
            </a:br>
            <a:br>
              <a:rPr lang="en-CA" dirty="0"/>
            </a:br>
            <a:endParaRPr lang="en-US" dirty="0"/>
          </a:p>
        </p:txBody>
      </p:sp>
      <p:sp>
        <p:nvSpPr>
          <p:cNvPr id="3" name="Content Placeholder 2">
            <a:extLst>
              <a:ext uri="{FF2B5EF4-FFF2-40B4-BE49-F238E27FC236}">
                <a16:creationId xmlns:a16="http://schemas.microsoft.com/office/drawing/2014/main" id="{6FC9A563-7D5E-174C-98AE-CC5B1AAFD971}"/>
              </a:ext>
            </a:extLst>
          </p:cNvPr>
          <p:cNvSpPr>
            <a:spLocks noGrp="1"/>
          </p:cNvSpPr>
          <p:nvPr>
            <p:ph idx="1"/>
          </p:nvPr>
        </p:nvSpPr>
        <p:spPr>
          <a:xfrm>
            <a:off x="2311400" y="1663700"/>
            <a:ext cx="9575800" cy="4991100"/>
          </a:xfrm>
        </p:spPr>
        <p:txBody>
          <a:bodyPr>
            <a:normAutofit/>
          </a:bodyPr>
          <a:lstStyle/>
          <a:p>
            <a:pPr>
              <a:lnSpc>
                <a:spcPct val="150000"/>
              </a:lnSpc>
            </a:pPr>
            <a:r>
              <a:rPr lang="en-US" altLang="zh-CN" dirty="0"/>
              <a:t>1. </a:t>
            </a:r>
            <a:r>
              <a:rPr lang="zh-CN" altLang="en-US" sz="2200" dirty="0">
                <a:latin typeface="KaiTi" panose="02010609060101010101" pitchFamily="49" charset="-122"/>
                <a:ea typeface="KaiTi" panose="02010609060101010101" pitchFamily="49" charset="-122"/>
              </a:rPr>
              <a:t>短暂的人生中，大家若想修有所成，首先要找到最关键的要诀。我们作为修行人，务必要依止有经验的大德，并遵循他所讲的</a:t>
            </a:r>
            <a:r>
              <a:rPr lang="zh-CN" altLang="en-US" sz="2200" dirty="0">
                <a:solidFill>
                  <a:srgbClr val="FF0000"/>
                </a:solidFill>
                <a:latin typeface="KaiTi" panose="02010609060101010101" pitchFamily="49" charset="-122"/>
                <a:ea typeface="KaiTi" panose="02010609060101010101" pitchFamily="49" charset="-122"/>
              </a:rPr>
              <a:t>教言</a:t>
            </a:r>
            <a:r>
              <a:rPr lang="zh-CN" altLang="en-US" sz="2200" dirty="0">
                <a:latin typeface="KaiTi" panose="02010609060101010101" pitchFamily="49" charset="-122"/>
                <a:ea typeface="KaiTi" panose="02010609060101010101" pitchFamily="49" charset="-122"/>
              </a:rPr>
              <a:t>。为什么呢？因为真正的高僧大德对弟众非常慈爱，犹如母亲对待孩子般，会将毕生中最有意义的教言传给他，以令其获得暂时、究竟的利益。那么，最有意义的教言是什么？就是</a:t>
            </a:r>
            <a:r>
              <a:rPr lang="zh-CN" altLang="en-US" sz="2200" dirty="0">
                <a:solidFill>
                  <a:srgbClr val="FF0000"/>
                </a:solidFill>
                <a:latin typeface="KaiTi" panose="02010609060101010101" pitchFamily="49" charset="-122"/>
                <a:ea typeface="KaiTi" panose="02010609060101010101" pitchFamily="49" charset="-122"/>
              </a:rPr>
              <a:t>修行不能从最高境界慢慢下来，必须从基础一步一步次第上去</a:t>
            </a:r>
            <a:r>
              <a:rPr lang="zh-CN" altLang="en-US" sz="2200" dirty="0">
                <a:latin typeface="KaiTi" panose="02010609060101010101" pitchFamily="49" charset="-122"/>
                <a:ea typeface="KaiTi" panose="02010609060101010101" pitchFamily="49" charset="-122"/>
              </a:rPr>
              <a:t>。因此，我们打好基础特别重要。而在一切基础法中，</a:t>
            </a:r>
            <a:r>
              <a:rPr lang="zh-CN" altLang="en-US" sz="2200" dirty="0">
                <a:solidFill>
                  <a:srgbClr val="FF0000"/>
                </a:solidFill>
                <a:latin typeface="KaiTi" panose="02010609060101010101" pitchFamily="49" charset="-122"/>
                <a:ea typeface="KaiTi" panose="02010609060101010101" pitchFamily="49" charset="-122"/>
              </a:rPr>
              <a:t>观修无常尤为关键</a:t>
            </a:r>
            <a:r>
              <a:rPr lang="zh-CN" altLang="en-US" sz="2200" dirty="0">
                <a:latin typeface="KaiTi" panose="02010609060101010101" pitchFamily="49" charset="-122"/>
                <a:ea typeface="KaiTi" panose="02010609060101010101" pitchFamily="49" charset="-122"/>
              </a:rPr>
              <a:t>，如果没有它，修什么法都不会成功。</a:t>
            </a:r>
            <a:endParaRPr lang="en-CA" altLang="zh-CN" sz="2200" dirty="0">
              <a:latin typeface="KaiTi" panose="02010609060101010101" pitchFamily="49" charset="-122"/>
              <a:ea typeface="KaiTi" panose="02010609060101010101" pitchFamily="49" charset="-122"/>
            </a:endParaRPr>
          </a:p>
          <a:p>
            <a:endParaRPr lang="en-CA" altLang="zh-CN" dirty="0"/>
          </a:p>
          <a:p>
            <a:endParaRPr lang="en-CA" dirty="0"/>
          </a:p>
          <a:p>
            <a:pPr>
              <a:lnSpc>
                <a:spcPct val="150000"/>
              </a:lnSpc>
            </a:pPr>
            <a:endParaRPr lang="en-CA" sz="2200" dirty="0">
              <a:latin typeface="KaiTi" panose="02010609060101010101" pitchFamily="49" charset="-122"/>
              <a:ea typeface="KaiTi" panose="02010609060101010101" pitchFamily="49" charset="-122"/>
            </a:endParaRPr>
          </a:p>
          <a:p>
            <a:endParaRPr lang="en-CA" sz="2200" dirty="0">
              <a:latin typeface="KaiTi" panose="02010609060101010101" pitchFamily="49" charset="-122"/>
              <a:ea typeface="KaiTi" panose="02010609060101010101" pitchFamily="49" charset="-122"/>
            </a:endParaRPr>
          </a:p>
          <a:p>
            <a:endParaRPr lang="en-US" dirty="0"/>
          </a:p>
        </p:txBody>
      </p:sp>
    </p:spTree>
    <p:extLst>
      <p:ext uri="{BB962C8B-B14F-4D97-AF65-F5344CB8AC3E}">
        <p14:creationId xmlns:p14="http://schemas.microsoft.com/office/powerpoint/2010/main" val="42631168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1131</TotalTime>
  <Words>1936</Words>
  <Application>Microsoft Macintosh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KaiTi</vt:lpstr>
      <vt:lpstr>Arial</vt:lpstr>
      <vt:lpstr>Century Gothic</vt:lpstr>
      <vt:lpstr>Wingdings 3</vt:lpstr>
      <vt:lpstr>Wisp</vt:lpstr>
      <vt:lpstr>寿命无常   </vt:lpstr>
      <vt:lpstr>大網</vt:lpstr>
      <vt:lpstr>三、一種特殊的休息法  </vt:lpstr>
      <vt:lpstr>三、一種特殊的休息法</vt:lpstr>
      <vt:lpstr>補充：《所有的東西都是靠不住的》 https://mp.weixin.qq.com/s/PKerALGQxp92195wRXpUvQ </vt:lpstr>
      <vt:lpstr>總結： </vt:lpstr>
      <vt:lpstr> </vt:lpstr>
      <vt:lpstr>《前行廣釋》索達吉堪布  </vt:lpstr>
      <vt:lpstr>《前行廣釋》索達吉堪布  </vt:lpstr>
      <vt:lpstr>  </vt:lpstr>
      <vt:lpstr>  </vt:lpstr>
      <vt:lpstr>  </vt:lpstr>
      <vt:lpstr>思考題：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寿命无常   </dc:title>
  <dc:creator>Microsoft Office User</dc:creator>
  <cp:lastModifiedBy>Microsoft Office User</cp:lastModifiedBy>
  <cp:revision>26</cp:revision>
  <dcterms:created xsi:type="dcterms:W3CDTF">2020-02-23T22:45:40Z</dcterms:created>
  <dcterms:modified xsi:type="dcterms:W3CDTF">2020-05-02T23:20:00Z</dcterms:modified>
</cp:coreProperties>
</file>