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Add the following statements, otherwises the following methods will not be compiled during compiling phase.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printf("t.a = %d\n", t.GetA());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printf("t.b = %c\n", t.GetB());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  printf("t.c = %f\n", t.GetC());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the following commands to get assembler code.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 g++ -g -S add_methods.cc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 ls -l add_methods.s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pt t2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type = class B : public A {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private: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int ba;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char bb;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float bc;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p t2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$12 = {&lt;A&gt; = {a = 1, b = 97 'a', c = 0}, ba = 4386, bb = 98 'b', bc = 99.9000015}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p &amp;t2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$13 = (B *) 0x7fffffffda60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p &amp;t2.a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$14 = (int *) 0x7fffffffda60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p &amp;t2.b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$15 = 0x7fffffffda64 "a"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p &amp;t2.c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$16 = (float *) 0x7fffffffda68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p &amp;t2.ba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$17 = (int *) 0x7fffffffda6c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p &amp;t2.bb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$18 = 0x7fffffffda70 "b\333\377\377\315\314\307B"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p &amp;t2.bc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$19 = (float *) 0x7fffffffda74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(gdb) c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Continuing.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sizeof(t) = 12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sizeof(t2) = 24</a:t>
            </a:r>
          </a:p>
          <a:p>
            <a:pPr indent="584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[Inferior 1 (process 11653) exited normally]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the following commands to get assembler code.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$ g++ -g -S add_methods.cc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$ ls -l add_methods.s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pt t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 = class A {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public: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int a;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char b;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float c;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t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$1 = {a = 305419896, b = 98 'b', c = 12.5}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&amp;t.a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$2 = (int *) 0x7fffffffda70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&amp;t.b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$3 = 0x7fffffffda74 "b\177"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&amp;t.c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$4 = (float *) 0x7fffffffda78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c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Continuing.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sizeof(t) = 12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&amp;t = 0x7fffffffda70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&amp;t.a = 0x7fffffffda70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&amp;t.b = 0x7fffffffda74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&amp;t.c = 0x7fffffffda78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[Inferior 1 (process 11467) exited normally]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pt t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 = class A {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public: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int a;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char b;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private: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float c;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t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$1 = {a = 119, b = 98 'b', c = 12.5}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&amp;t.a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$2 = (int *) 0x7fffffffda70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&amp;t.b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$3 = 0x7fffffffda74 "b\177"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&amp;t.c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$4 = (float *) 0x7fffffffda78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c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Continuing.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sizeof(t) = 12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&amp;t = 0x7fffffffda70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&amp;t.a = 0x7fffffffda70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&amp;t.b = 0x7fffffffda74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[Inferior 1 (process 11453) exited normally]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pt t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 = class A {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private: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int a;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char b;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float c;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public: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A(int, char, float);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int GetA(void);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char GetB(void);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float GetC(void) const;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t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$1 = {a = 305419896, b = 98 'b', c = 12.5}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$2 = (A *) 0x7fffffffda70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&amp;t.a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$3 = (int *) 0x7fffffffda70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&amp;t.b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$4 = 0x7fffffffda74 "b\177"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p &amp;t.c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$5 = (float *) 0x7fffffffda78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(gdb) c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Continuing.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sizeof(t) = 12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[Inferior 1 (process 11514) exited normally]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oogle.com.hk/url?sa=t&amp;rct=j&amp;q=&amp;esrc=s&amp;source=web&amp;cd=1&amp;cad=rja&amp;uact=8&amp;ved=0ahUKEwif6fqWhvzTAhWBQZQKHemsBZQQFggkMAA&amp;url=http%3A%2F%2Fcsukuangfj.github.io%2Fpdf%2Fprogramming%2Finside.the.c%2B%2B.object.model.pdf&amp;usg=AFQjCNFE_TLIslJCrbFODhnwFd08_gLHKA" TargetMode="External"/><Relationship Id="rId4" Type="http://schemas.openxmlformats.org/officeDocument/2006/relationships/hyperlink" Target="https://www.google.com.hk/url?sa=t&amp;rct=j&amp;q=&amp;esrc=s&amp;source=web&amp;cd=1&amp;cad=rja&amp;uact=8&amp;ved=0ahUKEwif6fqWhvzTAhWBQZQKHemsBZQQFggkMAA&amp;url=http%3A%2F%2Fcsukuangfj.github.io%2Fpdf%2Fprogramming%2Finside.the.c%2B%2B.object.model.pdf&amp;usg=AFQjCNFE_TLIslJCrbFODhnwFd08_gLHKA" TargetMode="External"/><Relationship Id="rId5" Type="http://schemas.openxmlformats.org/officeDocument/2006/relationships/hyperlink" Target="https://en.wikipedia.org/wiki/Data_structure_alignment" TargetMode="External"/><Relationship Id="rId6" Type="http://schemas.openxmlformats.org/officeDocument/2006/relationships/hyperlink" Target="https://en.wikipedia.org/wiki/Name_mangling" TargetMode="External"/><Relationship Id="rId7" Type="http://schemas.openxmlformats.org/officeDocument/2006/relationships/hyperlink" Target="http://flint.cs.yale.edu/cs421/papers/x86-asm/asm.html" TargetMode="External"/><Relationship Id="rId8" Type="http://schemas.openxmlformats.org/officeDocument/2006/relationships/hyperlink" Target="https://www.cs.cmu.edu/~fp/courses/15213-s07/misc/asm64-handout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Introduction to C++</a:t>
            </a:r>
          </a:p>
          <a:p>
            <a:pPr lvl="0">
              <a:spcBef>
                <a:spcPts val="0"/>
              </a:spcBef>
              <a:buNone/>
            </a:pPr>
            <a:r>
              <a:rPr lang="en" sz="4800"/>
              <a:t>Object Model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Hui Ding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2017-05-20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methods (Cont’d)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66325"/>
            <a:ext cx="8142000" cy="46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How do these methods look like?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611600" y="1892175"/>
            <a:ext cx="4296900" cy="26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$ nm a.out | c++filt -n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00000000004005cc W A::A(int, char, float)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0000000000400602 W A::GetA()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0000000000400612 W A::GetB()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0000000000400624 W A::GetC() const</a:t>
            </a:r>
          </a:p>
          <a:p>
            <a:pPr indent="26797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34325" y="1847325"/>
            <a:ext cx="3807600" cy="247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$ nm a.out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00000000004005cc W _ZN1AC1Eicf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0000000000400602 W _ZN1A4GetAEv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0000000000400612 W _ZN1A4GetBEv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0000000000400624 W _ZNK1A4GetCEv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5299588" y="3790175"/>
            <a:ext cx="3803690" cy="467096"/>
            <a:chOff x="1946775" y="4559831"/>
            <a:chExt cx="3788536" cy="402600"/>
          </a:xfrm>
        </p:grpSpPr>
        <p:sp>
          <p:nvSpPr>
            <p:cNvPr id="174" name="Shape 174"/>
            <p:cNvSpPr/>
            <p:nvPr/>
          </p:nvSpPr>
          <p:spPr>
            <a:xfrm>
              <a:off x="1946775" y="4658225"/>
              <a:ext cx="2051100" cy="192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3D85C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3921811" y="4559831"/>
              <a:ext cx="18135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i="1" lang="en" sz="1200"/>
                <a:t> &amp;t as first parameter</a:t>
              </a:r>
            </a:p>
          </p:txBody>
        </p:sp>
      </p:grpSp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methods (Cont’d)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66325"/>
            <a:ext cx="8142000" cy="46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Difference between methods and global functions?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86550" y="1740225"/>
            <a:ext cx="3867300" cy="31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main: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.loc 1 21 0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leaq    -16(%rbp), %rax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movss   .LC0(%rip), %xmm0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movl    $98, %edx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movl    $305419896, %esi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movq    %rax, %rdi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call    _ZN1AC1Eicf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.loc 1 22 0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leaq    -16(%rbp), %rax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movq    %rax, %rdi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call    _ZN1A4GetAEv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.loc 1 23 0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  call    _Z4GetAv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78725" y="1847325"/>
            <a:ext cx="3513000" cy="24804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g_a = 100;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GetA() { return g_a;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 t(0x12345678, 'b', 12.5);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t.GetA();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GetA();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Shape 180"/>
          <p:cNvCxnSpPr/>
          <p:nvPr/>
        </p:nvCxnSpPr>
        <p:spPr>
          <a:xfrm rot="10800000">
            <a:off x="1544825" y="3509250"/>
            <a:ext cx="3975000" cy="62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1453175" y="3893375"/>
            <a:ext cx="4091700" cy="72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Single inheritance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395375" y="1203125"/>
            <a:ext cx="4272600" cy="30162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B : public A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private: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 ba = 0x1122;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char bb = 'b';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float bc = 99.9;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 t1(0x12345678, 'b', 12.5);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 t2;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printf("sizeof(t) = %ld\n", sizeof(t1));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printf("sizeof(t2) = %ld\n", sizeof(t2));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395375" y="4246525"/>
            <a:ext cx="4272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sizeof(t) =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sizeof(t2) = 24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667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9" name="Shape 189"/>
          <p:cNvGrpSpPr/>
          <p:nvPr/>
        </p:nvGrpSpPr>
        <p:grpSpPr>
          <a:xfrm>
            <a:off x="5007650" y="1361799"/>
            <a:ext cx="3824650" cy="1462673"/>
            <a:chOff x="5007650" y="1203124"/>
            <a:chExt cx="3824650" cy="1462673"/>
          </a:xfrm>
        </p:grpSpPr>
        <p:sp>
          <p:nvSpPr>
            <p:cNvPr id="190" name="Shape 190"/>
            <p:cNvSpPr/>
            <p:nvPr/>
          </p:nvSpPr>
          <p:spPr>
            <a:xfrm>
              <a:off x="6163250" y="1692653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6163250" y="1812103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6163250" y="1931554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6163250" y="2056876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6163250" y="2182198"/>
              <a:ext cx="1294500" cy="4836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6163250" y="1203124"/>
              <a:ext cx="1294500" cy="4836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5007650" y="1203125"/>
              <a:ext cx="1155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0x7fffffffda60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5007650" y="1692650"/>
              <a:ext cx="1155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0x7fffffffda64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5007650" y="2182200"/>
              <a:ext cx="1155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0x7fffffffda68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7487875" y="1237925"/>
              <a:ext cx="158700" cy="1413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7676700" y="1844225"/>
              <a:ext cx="1155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A part</a:t>
              </a: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5007650" y="2809600"/>
            <a:ext cx="3824650" cy="1477548"/>
            <a:chOff x="5007650" y="2650925"/>
            <a:chExt cx="3824650" cy="1477548"/>
          </a:xfrm>
        </p:grpSpPr>
        <p:sp>
          <p:nvSpPr>
            <p:cNvPr id="202" name="Shape 202"/>
            <p:cNvSpPr txBox="1"/>
            <p:nvPr/>
          </p:nvSpPr>
          <p:spPr>
            <a:xfrm>
              <a:off x="5007650" y="2650925"/>
              <a:ext cx="1155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0x7fffffffda6c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5007650" y="3140450"/>
              <a:ext cx="1155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0x7fffffffda70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007650" y="3630000"/>
              <a:ext cx="1155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0x7fffffffda74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6163250" y="3155328"/>
              <a:ext cx="1294500" cy="119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bb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6163250" y="3274778"/>
              <a:ext cx="1294500" cy="119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6163250" y="3394229"/>
              <a:ext cx="1294500" cy="119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6163250" y="3519551"/>
              <a:ext cx="1294500" cy="1194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6163250" y="3644873"/>
              <a:ext cx="1294500" cy="483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</a:t>
              </a:r>
              <a:r>
                <a:rPr lang="en" sz="90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6163250" y="2665799"/>
              <a:ext cx="1294500" cy="483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</a:t>
              </a:r>
              <a:r>
                <a:rPr lang="en" sz="90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487875" y="2665800"/>
              <a:ext cx="158700" cy="1413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7676700" y="3272100"/>
              <a:ext cx="1155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 part</a:t>
              </a:r>
            </a:p>
          </p:txBody>
        </p:sp>
      </p:grpSp>
      <p:sp>
        <p:nvSpPr>
          <p:cNvPr id="213" name="Shape 213"/>
          <p:cNvSpPr txBox="1"/>
          <p:nvPr/>
        </p:nvSpPr>
        <p:spPr>
          <a:xfrm>
            <a:off x="6318875" y="1045875"/>
            <a:ext cx="980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</a:t>
            </a:r>
            <a:r>
              <a:rPr lang="en" sz="1200"/>
              <a:t>2 (size:24)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95375" y="1203125"/>
            <a:ext cx="4615200" cy="33918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B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public: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B() : ib(0), cb('B')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void nb()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f() { cout &lt;&lt; "B::f()"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Bf() { cout &lt;&lt; "B::Bf()"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private: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 ib;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char cb;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 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 bb;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5424225" y="1871625"/>
            <a:ext cx="1294500" cy="626836"/>
            <a:chOff x="5424225" y="1871625"/>
            <a:chExt cx="1294500" cy="626836"/>
          </a:xfrm>
        </p:grpSpPr>
        <p:sp>
          <p:nvSpPr>
            <p:cNvPr id="221" name="Shape 221"/>
            <p:cNvSpPr/>
            <p:nvPr/>
          </p:nvSpPr>
          <p:spPr>
            <a:xfrm>
              <a:off x="5424225" y="2028460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5424225" y="21851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5424225" y="1871625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5424225" y="23418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</p:grpSp>
      <p:cxnSp>
        <p:nvCxnSpPr>
          <p:cNvPr id="225" name="Shape 225"/>
          <p:cNvCxnSpPr>
            <a:stCxn id="223" idx="3"/>
            <a:endCxn id="226" idx="1"/>
          </p:cNvCxnSpPr>
          <p:nvPr/>
        </p:nvCxnSpPr>
        <p:spPr>
          <a:xfrm>
            <a:off x="6718725" y="1949925"/>
            <a:ext cx="5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27" name="Shape 227"/>
          <p:cNvGrpSpPr/>
          <p:nvPr/>
        </p:nvGrpSpPr>
        <p:grpSpPr>
          <a:xfrm>
            <a:off x="7241275" y="1558450"/>
            <a:ext cx="1294500" cy="626610"/>
            <a:chOff x="7241275" y="1558450"/>
            <a:chExt cx="1294500" cy="626610"/>
          </a:xfrm>
        </p:grpSpPr>
        <p:sp>
          <p:nvSpPr>
            <p:cNvPr id="228" name="Shape 228"/>
            <p:cNvSpPr/>
            <p:nvPr/>
          </p:nvSpPr>
          <p:spPr>
            <a:xfrm>
              <a:off x="7241275" y="202846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B::Bf()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7241275" y="187162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B::f()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7241275" y="171505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typeinfo for B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7241275" y="155845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...</a:t>
              </a:r>
            </a:p>
          </p:txBody>
        </p:sp>
      </p:grpSp>
      <p:sp>
        <p:nvSpPr>
          <p:cNvPr id="231" name="Shape 231"/>
          <p:cNvSpPr txBox="1"/>
          <p:nvPr/>
        </p:nvSpPr>
        <p:spPr>
          <a:xfrm>
            <a:off x="5581425" y="1519925"/>
            <a:ext cx="98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b (size:16)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7173925" y="1152425"/>
            <a:ext cx="1429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vtable for B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5424225" y="3272200"/>
            <a:ext cx="1294500" cy="626836"/>
            <a:chOff x="5424225" y="3272200"/>
            <a:chExt cx="1294500" cy="626836"/>
          </a:xfrm>
        </p:grpSpPr>
        <p:sp>
          <p:nvSpPr>
            <p:cNvPr id="234" name="Shape 234"/>
            <p:cNvSpPr/>
            <p:nvPr/>
          </p:nvSpPr>
          <p:spPr>
            <a:xfrm>
              <a:off x="5424225" y="3429035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5424225" y="3585736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5424225" y="3272200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5424225" y="3742436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</p:grpSp>
      <p:sp>
        <p:nvSpPr>
          <p:cNvPr id="238" name="Shape 238"/>
          <p:cNvSpPr txBox="1"/>
          <p:nvPr/>
        </p:nvSpPr>
        <p:spPr>
          <a:xfrm>
            <a:off x="5581425" y="2920500"/>
            <a:ext cx="98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</a:t>
            </a:r>
            <a:r>
              <a:rPr lang="en" sz="1200"/>
              <a:t>b (size:16)</a:t>
            </a:r>
          </a:p>
        </p:txBody>
      </p:sp>
      <p:cxnSp>
        <p:nvCxnSpPr>
          <p:cNvPr id="239" name="Shape 239"/>
          <p:cNvCxnSpPr>
            <a:stCxn id="236" idx="3"/>
            <a:endCxn id="226" idx="1"/>
          </p:cNvCxnSpPr>
          <p:nvPr/>
        </p:nvCxnSpPr>
        <p:spPr>
          <a:xfrm flipH="1" rot="10800000">
            <a:off x="6718725" y="1949800"/>
            <a:ext cx="522600" cy="14007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Polymorphism (Cont’d)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95375" y="1203125"/>
            <a:ext cx="4615200" cy="36948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B1 : public B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public: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B1() : ib1(11), cb1('1')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f() { cout &lt;&lt; "B1::f()"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f1() { cout &lt;&lt; "B1::f1()"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Bf1() { cout &lt;&lt; "B1::Bf1()"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private: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 ib1;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char cb1;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 b, bb;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B1 b1;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6" name="Shape 246"/>
          <p:cNvGrpSpPr/>
          <p:nvPr/>
        </p:nvGrpSpPr>
        <p:grpSpPr>
          <a:xfrm>
            <a:off x="5424225" y="1871625"/>
            <a:ext cx="1294500" cy="626836"/>
            <a:chOff x="5424225" y="1871625"/>
            <a:chExt cx="1294500" cy="626836"/>
          </a:xfrm>
        </p:grpSpPr>
        <p:sp>
          <p:nvSpPr>
            <p:cNvPr id="247" name="Shape 247"/>
            <p:cNvSpPr/>
            <p:nvPr/>
          </p:nvSpPr>
          <p:spPr>
            <a:xfrm>
              <a:off x="5424225" y="2028460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5424225" y="21851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5424225" y="1871625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5424225" y="23418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</p:grpSp>
      <p:cxnSp>
        <p:nvCxnSpPr>
          <p:cNvPr id="251" name="Shape 251"/>
          <p:cNvCxnSpPr>
            <a:stCxn id="249" idx="3"/>
            <a:endCxn id="252" idx="1"/>
          </p:cNvCxnSpPr>
          <p:nvPr/>
        </p:nvCxnSpPr>
        <p:spPr>
          <a:xfrm>
            <a:off x="6718725" y="1949925"/>
            <a:ext cx="5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53" name="Shape 253"/>
          <p:cNvGrpSpPr/>
          <p:nvPr/>
        </p:nvGrpSpPr>
        <p:grpSpPr>
          <a:xfrm>
            <a:off x="7241275" y="1558450"/>
            <a:ext cx="1294500" cy="626610"/>
            <a:chOff x="7241275" y="1558450"/>
            <a:chExt cx="1294500" cy="626610"/>
          </a:xfrm>
        </p:grpSpPr>
        <p:sp>
          <p:nvSpPr>
            <p:cNvPr id="254" name="Shape 254"/>
            <p:cNvSpPr/>
            <p:nvPr/>
          </p:nvSpPr>
          <p:spPr>
            <a:xfrm>
              <a:off x="7241275" y="202846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B::Bf()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7241275" y="187162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B::f()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7241275" y="171505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typeinfo for B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7241275" y="155845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...</a:t>
              </a:r>
            </a:p>
          </p:txBody>
        </p:sp>
      </p:grpSp>
      <p:sp>
        <p:nvSpPr>
          <p:cNvPr id="257" name="Shape 257"/>
          <p:cNvSpPr txBox="1"/>
          <p:nvPr/>
        </p:nvSpPr>
        <p:spPr>
          <a:xfrm>
            <a:off x="5581425" y="1519925"/>
            <a:ext cx="98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</a:t>
            </a:r>
            <a:r>
              <a:rPr lang="en" sz="1200"/>
              <a:t> (size:16)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173925" y="1152425"/>
            <a:ext cx="1429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vtable for B</a:t>
            </a:r>
          </a:p>
        </p:txBody>
      </p:sp>
      <p:grpSp>
        <p:nvGrpSpPr>
          <p:cNvPr id="259" name="Shape 259"/>
          <p:cNvGrpSpPr/>
          <p:nvPr/>
        </p:nvGrpSpPr>
        <p:grpSpPr>
          <a:xfrm>
            <a:off x="5424225" y="3272200"/>
            <a:ext cx="1294500" cy="626836"/>
            <a:chOff x="5424225" y="3272200"/>
            <a:chExt cx="1294500" cy="626836"/>
          </a:xfrm>
        </p:grpSpPr>
        <p:sp>
          <p:nvSpPr>
            <p:cNvPr id="260" name="Shape 260"/>
            <p:cNvSpPr/>
            <p:nvPr/>
          </p:nvSpPr>
          <p:spPr>
            <a:xfrm>
              <a:off x="5424225" y="3429035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5424225" y="3585736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5424225" y="3272200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5424225" y="3742436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</p:grpSp>
      <p:sp>
        <p:nvSpPr>
          <p:cNvPr id="264" name="Shape 264"/>
          <p:cNvSpPr txBox="1"/>
          <p:nvPr/>
        </p:nvSpPr>
        <p:spPr>
          <a:xfrm>
            <a:off x="5581425" y="2920500"/>
            <a:ext cx="98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</a:t>
            </a:r>
            <a:r>
              <a:rPr lang="en" sz="1200"/>
              <a:t>1 (size:24)</a:t>
            </a:r>
          </a:p>
        </p:txBody>
      </p:sp>
      <p:grpSp>
        <p:nvGrpSpPr>
          <p:cNvPr id="265" name="Shape 265"/>
          <p:cNvGrpSpPr/>
          <p:nvPr/>
        </p:nvGrpSpPr>
        <p:grpSpPr>
          <a:xfrm>
            <a:off x="5424225" y="3899135"/>
            <a:ext cx="1294500" cy="470000"/>
            <a:chOff x="5424225" y="3899135"/>
            <a:chExt cx="1294500" cy="470000"/>
          </a:xfrm>
        </p:grpSpPr>
        <p:sp>
          <p:nvSpPr>
            <p:cNvPr id="266" name="Shape 266"/>
            <p:cNvSpPr/>
            <p:nvPr/>
          </p:nvSpPr>
          <p:spPr>
            <a:xfrm>
              <a:off x="5424225" y="3899135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ib1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5424225" y="4055836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cb1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5424225" y="4212536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7173925" y="2533800"/>
            <a:ext cx="1429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vtable for B1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6718725" y="3350500"/>
            <a:ext cx="5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271" name="Shape 271"/>
          <p:cNvGrpSpPr/>
          <p:nvPr/>
        </p:nvGrpSpPr>
        <p:grpSpPr>
          <a:xfrm>
            <a:off x="7241275" y="2939825"/>
            <a:ext cx="1294500" cy="940260"/>
            <a:chOff x="7241275" y="2939825"/>
            <a:chExt cx="1294500" cy="940260"/>
          </a:xfrm>
        </p:grpSpPr>
        <p:sp>
          <p:nvSpPr>
            <p:cNvPr id="272" name="Shape 272"/>
            <p:cNvSpPr/>
            <p:nvPr/>
          </p:nvSpPr>
          <p:spPr>
            <a:xfrm>
              <a:off x="7241275" y="340983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B::Bf()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41275" y="325300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B1::f()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7241275" y="309642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typeinfo for B1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7241275" y="293982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...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7241275" y="372348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B1::Bf1()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7241275" y="356665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B1::f1()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Polymorphism (Cont’d)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733425"/>
            <a:ext cx="3246300" cy="31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leaq    -32(%rbp),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%rax, %rdi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call    _ZN2B1C1Ev    </a:t>
            </a:r>
            <a:r>
              <a:rPr b="1" lang="en" sz="11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=&gt;B1::B1()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.loc 1 71 0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leaq    -32(%rbp),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%rax, -40(%rbp)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.loc 1 72 0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-40(%rbp),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%rax, %rdi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call    _ZN1B2nbEv    </a:t>
            </a:r>
            <a:r>
              <a:rPr b="1" lang="en" sz="11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=&gt;B::nb()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826725" y="1847325"/>
            <a:ext cx="2167200" cy="22383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B1 b1;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B&amp; rb = b1;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rb.nb();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rb.f();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rb.Bf();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5724900" y="1733425"/>
            <a:ext cx="3246300" cy="31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.loc 1 73 0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-40(%rbp),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(%rax),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(%rax),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-40(%rbp), %rdx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%rdx, %rdi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call    *%rax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.loc 1 74 0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-40(%rbp),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(%rax),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addq    $8,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(%rax), %rax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-40(%rbp), %rdx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movq    %rdx, %rdi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call    *%rax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.loc 1 76 0 </a:t>
            </a: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84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6" name="Shape 286"/>
          <p:cNvCxnSpPr/>
          <p:nvPr/>
        </p:nvCxnSpPr>
        <p:spPr>
          <a:xfrm flipH="1">
            <a:off x="3298550" y="2432175"/>
            <a:ext cx="759900" cy="233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87" name="Shape 287"/>
          <p:cNvCxnSpPr/>
          <p:nvPr/>
        </p:nvCxnSpPr>
        <p:spPr>
          <a:xfrm>
            <a:off x="4668050" y="2966600"/>
            <a:ext cx="1837200" cy="9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88" name="Shape 288"/>
          <p:cNvCxnSpPr/>
          <p:nvPr/>
        </p:nvCxnSpPr>
        <p:spPr>
          <a:xfrm flipH="1">
            <a:off x="2396900" y="2782900"/>
            <a:ext cx="1636500" cy="119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89" name="Shape 289"/>
          <p:cNvCxnSpPr/>
          <p:nvPr/>
        </p:nvCxnSpPr>
        <p:spPr>
          <a:xfrm>
            <a:off x="4784975" y="3133625"/>
            <a:ext cx="1764000" cy="146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90" name="Shape 290"/>
          <p:cNvSpPr txBox="1"/>
          <p:nvPr/>
        </p:nvSpPr>
        <p:spPr>
          <a:xfrm>
            <a:off x="2713350" y="1152425"/>
            <a:ext cx="4231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Static dispatch vs dynamic dispatch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Polymorphism (Cont’d)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95375" y="1203125"/>
            <a:ext cx="4615200" cy="36948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B2 : public B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public: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B2() : ib2(12), cb2('2')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f() { cout &lt;&lt; "B2::f()"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f2() { cout &lt;&lt; "B2::f2()"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Bf2() { cout &lt;&lt; "B2::Bf2()"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private: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 ib2;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char cb2;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 b, bb;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B2 b2;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7" name="Shape 297"/>
          <p:cNvGrpSpPr/>
          <p:nvPr/>
        </p:nvGrpSpPr>
        <p:grpSpPr>
          <a:xfrm>
            <a:off x="5424225" y="1871625"/>
            <a:ext cx="1294500" cy="626836"/>
            <a:chOff x="5424225" y="1871625"/>
            <a:chExt cx="1294500" cy="626836"/>
          </a:xfrm>
        </p:grpSpPr>
        <p:sp>
          <p:nvSpPr>
            <p:cNvPr id="298" name="Shape 298"/>
            <p:cNvSpPr/>
            <p:nvPr/>
          </p:nvSpPr>
          <p:spPr>
            <a:xfrm>
              <a:off x="5424225" y="2028460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4225" y="21851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5424225" y="1871625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5424225" y="23418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</p:grpSp>
      <p:cxnSp>
        <p:nvCxnSpPr>
          <p:cNvPr id="302" name="Shape 302"/>
          <p:cNvCxnSpPr>
            <a:stCxn id="300" idx="3"/>
            <a:endCxn id="303" idx="1"/>
          </p:cNvCxnSpPr>
          <p:nvPr/>
        </p:nvCxnSpPr>
        <p:spPr>
          <a:xfrm>
            <a:off x="6718725" y="1949925"/>
            <a:ext cx="5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04" name="Shape 304"/>
          <p:cNvGrpSpPr/>
          <p:nvPr/>
        </p:nvGrpSpPr>
        <p:grpSpPr>
          <a:xfrm>
            <a:off x="7241275" y="1558450"/>
            <a:ext cx="1294500" cy="626610"/>
            <a:chOff x="7241275" y="1558450"/>
            <a:chExt cx="1294500" cy="626610"/>
          </a:xfrm>
        </p:grpSpPr>
        <p:sp>
          <p:nvSpPr>
            <p:cNvPr id="305" name="Shape 305"/>
            <p:cNvSpPr/>
            <p:nvPr/>
          </p:nvSpPr>
          <p:spPr>
            <a:xfrm>
              <a:off x="7241275" y="202846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B::Bf()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7241275" y="187162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B::f()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7241275" y="171505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typeinfo for B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7241275" y="155845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...</a:t>
              </a:r>
            </a:p>
          </p:txBody>
        </p:sp>
      </p:grpSp>
      <p:sp>
        <p:nvSpPr>
          <p:cNvPr id="308" name="Shape 308"/>
          <p:cNvSpPr txBox="1"/>
          <p:nvPr/>
        </p:nvSpPr>
        <p:spPr>
          <a:xfrm>
            <a:off x="5581425" y="1519925"/>
            <a:ext cx="98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</a:t>
            </a:r>
            <a:r>
              <a:rPr lang="en" sz="1200"/>
              <a:t> (size:16)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7173925" y="1152425"/>
            <a:ext cx="1429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vtable for B</a:t>
            </a:r>
          </a:p>
        </p:txBody>
      </p:sp>
      <p:grpSp>
        <p:nvGrpSpPr>
          <p:cNvPr id="310" name="Shape 310"/>
          <p:cNvGrpSpPr/>
          <p:nvPr/>
        </p:nvGrpSpPr>
        <p:grpSpPr>
          <a:xfrm>
            <a:off x="5424225" y="3272200"/>
            <a:ext cx="1294500" cy="626836"/>
            <a:chOff x="5424225" y="3272200"/>
            <a:chExt cx="1294500" cy="626836"/>
          </a:xfrm>
        </p:grpSpPr>
        <p:sp>
          <p:nvSpPr>
            <p:cNvPr id="311" name="Shape 311"/>
            <p:cNvSpPr/>
            <p:nvPr/>
          </p:nvSpPr>
          <p:spPr>
            <a:xfrm>
              <a:off x="5424225" y="3429035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4225" y="3585736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5424225" y="3272200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5424225" y="3742436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</p:grpSp>
      <p:sp>
        <p:nvSpPr>
          <p:cNvPr id="315" name="Shape 315"/>
          <p:cNvSpPr txBox="1"/>
          <p:nvPr/>
        </p:nvSpPr>
        <p:spPr>
          <a:xfrm>
            <a:off x="5581425" y="2920500"/>
            <a:ext cx="98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b</a:t>
            </a:r>
            <a:r>
              <a:rPr lang="en" sz="1200"/>
              <a:t>2 (size:24)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5424225" y="3899135"/>
            <a:ext cx="1294500" cy="470000"/>
            <a:chOff x="5424225" y="3899135"/>
            <a:chExt cx="1294500" cy="470000"/>
          </a:xfrm>
        </p:grpSpPr>
        <p:sp>
          <p:nvSpPr>
            <p:cNvPr id="317" name="Shape 317"/>
            <p:cNvSpPr/>
            <p:nvPr/>
          </p:nvSpPr>
          <p:spPr>
            <a:xfrm>
              <a:off x="5424225" y="3899135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ib2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5424225" y="4055836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cb2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5424225" y="4212536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</p:grpSp>
      <p:sp>
        <p:nvSpPr>
          <p:cNvPr id="320" name="Shape 320"/>
          <p:cNvSpPr txBox="1"/>
          <p:nvPr/>
        </p:nvSpPr>
        <p:spPr>
          <a:xfrm>
            <a:off x="7173925" y="2533800"/>
            <a:ext cx="1429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vtable for B2</a:t>
            </a:r>
          </a:p>
        </p:txBody>
      </p:sp>
      <p:cxnSp>
        <p:nvCxnSpPr>
          <p:cNvPr id="321" name="Shape 321"/>
          <p:cNvCxnSpPr/>
          <p:nvPr/>
        </p:nvCxnSpPr>
        <p:spPr>
          <a:xfrm>
            <a:off x="6718725" y="3350500"/>
            <a:ext cx="5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22" name="Shape 322"/>
          <p:cNvGrpSpPr/>
          <p:nvPr/>
        </p:nvGrpSpPr>
        <p:grpSpPr>
          <a:xfrm>
            <a:off x="7241275" y="2939825"/>
            <a:ext cx="1294500" cy="940260"/>
            <a:chOff x="7241275" y="2939825"/>
            <a:chExt cx="1294500" cy="940260"/>
          </a:xfrm>
        </p:grpSpPr>
        <p:sp>
          <p:nvSpPr>
            <p:cNvPr id="323" name="Shape 323"/>
            <p:cNvSpPr/>
            <p:nvPr/>
          </p:nvSpPr>
          <p:spPr>
            <a:xfrm>
              <a:off x="7241275" y="340983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B::Bf()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7241275" y="325300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B2::f()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7241275" y="309642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typeinfo for B2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7241275" y="293982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...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7241275" y="3723485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B2::Bf2()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7241275" y="3566650"/>
              <a:ext cx="1294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B2::f2()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 and further reading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Inside C++ Object Mod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el -- Stanley B. Lippman</a:t>
            </a:r>
          </a:p>
          <a:p>
            <a:pPr indent="-3302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https://en.wikipedia.org/wiki/Data_structure_alignment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https://en.wikipedia.org/wiki/Name_mangling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http://flint.cs.yale.edu/cs421/papers/x86-asm/asm.html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https://www.cs.cmu.edu/~fp/courses/15213-s07/misc/asm64-handout.pdf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607500" y="1989900"/>
            <a:ext cx="19290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4800"/>
              <a:t>Backup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Multiple inheritance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237025" y="1152425"/>
            <a:ext cx="4421400" cy="37581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D : public B1, public B2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public: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D() : id(100), cd('D')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f() { cout &lt;&lt; "D::f()"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f1() { cout &lt;&lt; "D::f1()"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f2() { cout &lt;&lt; "D::f2()"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virtual void Df() { cout &lt;&lt; "D::Df()" &lt;&lt; endl;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private: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 id;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char cd;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 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B1 b1;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B2 b2;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D 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5657625" y="1472700"/>
            <a:ext cx="98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d (size:56)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4566750" y="1824400"/>
            <a:ext cx="2228175" cy="1096949"/>
            <a:chOff x="4566750" y="1824400"/>
            <a:chExt cx="2228175" cy="1096949"/>
          </a:xfrm>
        </p:grpSpPr>
        <p:sp>
          <p:nvSpPr>
            <p:cNvPr id="348" name="Shape 348"/>
            <p:cNvSpPr/>
            <p:nvPr/>
          </p:nvSpPr>
          <p:spPr>
            <a:xfrm>
              <a:off x="5500425" y="1981235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5500425" y="2137936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5500425" y="1824400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5500425" y="2294636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5500425" y="2451335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ib1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5500425" y="2608036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cb1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5500425" y="2764736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  <p:sp>
          <p:nvSpPr>
            <p:cNvPr id="355" name="Shape 355"/>
            <p:cNvSpPr txBox="1"/>
            <p:nvPr/>
          </p:nvSpPr>
          <p:spPr>
            <a:xfrm>
              <a:off x="4566750" y="2143225"/>
              <a:ext cx="980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B1 part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5286825" y="1861750"/>
              <a:ext cx="167400" cy="1059600"/>
            </a:xfrm>
            <a:prstGeom prst="leftBrace">
              <a:avLst>
                <a:gd fmla="val 8333" name="adj1"/>
                <a:gd fmla="val 5059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Shape 357"/>
          <p:cNvGrpSpPr/>
          <p:nvPr/>
        </p:nvGrpSpPr>
        <p:grpSpPr>
          <a:xfrm>
            <a:off x="4566750" y="2921425"/>
            <a:ext cx="2228175" cy="1096936"/>
            <a:chOff x="4566750" y="2921425"/>
            <a:chExt cx="2228175" cy="1096936"/>
          </a:xfrm>
        </p:grpSpPr>
        <p:sp>
          <p:nvSpPr>
            <p:cNvPr id="358" name="Shape 358"/>
            <p:cNvSpPr/>
            <p:nvPr/>
          </p:nvSpPr>
          <p:spPr>
            <a:xfrm>
              <a:off x="5500425" y="3078260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5500425" y="32349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5500425" y="2921425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5500425" y="33916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5500425" y="3548360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ib2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5500425" y="3705061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cb2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5500425" y="3861761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4566750" y="3231000"/>
              <a:ext cx="980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B2 part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5286825" y="2940150"/>
              <a:ext cx="167400" cy="1059600"/>
            </a:xfrm>
            <a:prstGeom prst="leftBrace">
              <a:avLst>
                <a:gd fmla="val 8333" name="adj1"/>
                <a:gd fmla="val 5059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4549206" y="4018460"/>
            <a:ext cx="2245718" cy="470000"/>
            <a:chOff x="4549206" y="4018460"/>
            <a:chExt cx="2245718" cy="470000"/>
          </a:xfrm>
        </p:grpSpPr>
        <p:sp>
          <p:nvSpPr>
            <p:cNvPr id="368" name="Shape 368"/>
            <p:cNvSpPr/>
            <p:nvPr/>
          </p:nvSpPr>
          <p:spPr>
            <a:xfrm>
              <a:off x="5500425" y="4018460"/>
              <a:ext cx="1294500" cy="1566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id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5500425" y="4175152"/>
              <a:ext cx="1294500" cy="1566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cd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5500425" y="4331861"/>
              <a:ext cx="1294500" cy="1566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4549206" y="4036788"/>
              <a:ext cx="10152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D part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286825" y="4046150"/>
              <a:ext cx="167400" cy="442200"/>
            </a:xfrm>
            <a:prstGeom prst="leftBrace">
              <a:avLst>
                <a:gd fmla="val 8333" name="adj1"/>
                <a:gd fmla="val 5059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6794925" y="1086000"/>
            <a:ext cx="2232100" cy="2287225"/>
            <a:chOff x="6794925" y="1086000"/>
            <a:chExt cx="2232100" cy="2287225"/>
          </a:xfrm>
        </p:grpSpPr>
        <p:sp>
          <p:nvSpPr>
            <p:cNvPr id="374" name="Shape 374"/>
            <p:cNvSpPr/>
            <p:nvPr/>
          </p:nvSpPr>
          <p:spPr>
            <a:xfrm>
              <a:off x="7406467" y="1962030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B::Bf()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7406467" y="1805195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D::f()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7406467" y="1648621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typeinfo for D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7406467" y="1492022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...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7326325" y="1086000"/>
              <a:ext cx="17007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vtable for D</a:t>
              </a:r>
            </a:p>
          </p:txBody>
        </p:sp>
        <p:cxnSp>
          <p:nvCxnSpPr>
            <p:cNvPr id="379" name="Shape 379"/>
            <p:cNvCxnSpPr/>
            <p:nvPr/>
          </p:nvCxnSpPr>
          <p:spPr>
            <a:xfrm>
              <a:off x="6794925" y="1902700"/>
              <a:ext cx="595500" cy="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380" name="Shape 380"/>
            <p:cNvSpPr/>
            <p:nvPr/>
          </p:nvSpPr>
          <p:spPr>
            <a:xfrm>
              <a:off x="7406467" y="2275678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B1::Bf1()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406467" y="2118843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D::f1()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7406467" y="2589326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D::Df()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7406467" y="2432492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D::f2()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7406467" y="2902975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B::Bf()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7406467" y="2746140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non-virtual thunk to D::f()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7406467" y="3216625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B2::Bf2()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7406467" y="3059790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non-virtual thunk to D::f2()</a:t>
              </a:r>
            </a:p>
          </p:txBody>
        </p:sp>
        <p:cxnSp>
          <p:nvCxnSpPr>
            <p:cNvPr id="388" name="Shape 388"/>
            <p:cNvCxnSpPr>
              <a:stCxn id="360" idx="3"/>
              <a:endCxn id="385" idx="1"/>
            </p:cNvCxnSpPr>
            <p:nvPr/>
          </p:nvCxnSpPr>
          <p:spPr>
            <a:xfrm flipH="1" rot="10800000">
              <a:off x="6794925" y="2824525"/>
              <a:ext cx="611400" cy="1752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stealth"/>
            </a:ln>
          </p:spPr>
        </p:cxnSp>
      </p:grpSp>
      <p:sp>
        <p:nvSpPr>
          <p:cNvPr id="389" name="Shape 389"/>
          <p:cNvSpPr txBox="1"/>
          <p:nvPr/>
        </p:nvSpPr>
        <p:spPr>
          <a:xfrm>
            <a:off x="6966900" y="3660600"/>
            <a:ext cx="21771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 sz="1800"/>
              <a:t>headache!!!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1800"/>
              <a:t>Duplicated B part!</a:t>
            </a:r>
          </a:p>
        </p:txBody>
      </p:sp>
      <p:cxnSp>
        <p:nvCxnSpPr>
          <p:cNvPr id="390" name="Shape 390"/>
          <p:cNvCxnSpPr/>
          <p:nvPr/>
        </p:nvCxnSpPr>
        <p:spPr>
          <a:xfrm>
            <a:off x="6794925" y="3395711"/>
            <a:ext cx="6705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and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C++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Plain old data (POD)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access specifiers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Single inheritance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Polymorphism</a:t>
            </a:r>
          </a:p>
          <a:p>
            <a:pPr indent="-228600" lvl="0" marL="457200" rtl="0">
              <a:spcBef>
                <a:spcPts val="0"/>
              </a:spcBef>
              <a:buClr>
                <a:srgbClr val="999999"/>
              </a:buClr>
            </a:pPr>
            <a:r>
              <a:rPr i="1" lang="en">
                <a:solidFill>
                  <a:srgbClr val="999999"/>
                </a:solidFill>
              </a:rPr>
              <a:t>Multiple inheritance</a:t>
            </a:r>
          </a:p>
          <a:p>
            <a:pPr indent="-228600" lvl="0" marL="457200">
              <a:spcBef>
                <a:spcPts val="0"/>
              </a:spcBef>
              <a:buClr>
                <a:srgbClr val="999999"/>
              </a:buClr>
            </a:pPr>
            <a:r>
              <a:rPr i="1" lang="en">
                <a:solidFill>
                  <a:srgbClr val="999999"/>
                </a:solidFill>
              </a:rPr>
              <a:t>Virtual inheritance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Virtual inheritance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237025" y="1419650"/>
            <a:ext cx="3378900" cy="29079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B1 :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public B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class body is same as 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B2 :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public B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class body is same as 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D : public B1, public B2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// class body is same as 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D d;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5198350" y="1581250"/>
            <a:ext cx="980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d</a:t>
            </a:r>
            <a:r>
              <a:rPr lang="en" sz="1200"/>
              <a:t> (size:56)</a:t>
            </a:r>
          </a:p>
        </p:txBody>
      </p:sp>
      <p:grpSp>
        <p:nvGrpSpPr>
          <p:cNvPr id="398" name="Shape 398"/>
          <p:cNvGrpSpPr/>
          <p:nvPr/>
        </p:nvGrpSpPr>
        <p:grpSpPr>
          <a:xfrm>
            <a:off x="4145500" y="1932950"/>
            <a:ext cx="2190150" cy="629274"/>
            <a:chOff x="4145500" y="1932950"/>
            <a:chExt cx="2190150" cy="629274"/>
          </a:xfrm>
        </p:grpSpPr>
        <p:sp>
          <p:nvSpPr>
            <p:cNvPr id="399" name="Shape 399"/>
            <p:cNvSpPr/>
            <p:nvPr/>
          </p:nvSpPr>
          <p:spPr>
            <a:xfrm>
              <a:off x="5041150" y="1932950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_vptr.B1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5041150" y="2091323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ib1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5041150" y="2248023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cb1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041150" y="2404723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4145500" y="2045850"/>
              <a:ext cx="8640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B1 part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4834325" y="1953225"/>
              <a:ext cx="167400" cy="609000"/>
            </a:xfrm>
            <a:prstGeom prst="leftBrace">
              <a:avLst>
                <a:gd fmla="val 8333" name="adj1"/>
                <a:gd fmla="val 5059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4081950" y="2562312"/>
            <a:ext cx="2253700" cy="628437"/>
            <a:chOff x="4081950" y="2562312"/>
            <a:chExt cx="2253700" cy="628437"/>
          </a:xfrm>
        </p:grpSpPr>
        <p:sp>
          <p:nvSpPr>
            <p:cNvPr id="406" name="Shape 406"/>
            <p:cNvSpPr/>
            <p:nvPr/>
          </p:nvSpPr>
          <p:spPr>
            <a:xfrm>
              <a:off x="5041150" y="2562312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_vptr.B2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5041150" y="2719860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ib2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5041150" y="2876561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cb2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5041150" y="3033261"/>
              <a:ext cx="1294500" cy="156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4081950" y="2698400"/>
              <a:ext cx="9801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B2 part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4834325" y="2581750"/>
              <a:ext cx="167400" cy="609000"/>
            </a:xfrm>
            <a:prstGeom prst="leftBrace">
              <a:avLst>
                <a:gd fmla="val 8333" name="adj1"/>
                <a:gd fmla="val 5059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4167901" y="3189960"/>
            <a:ext cx="2167748" cy="470000"/>
            <a:chOff x="4167901" y="3189960"/>
            <a:chExt cx="2167748" cy="470000"/>
          </a:xfrm>
        </p:grpSpPr>
        <p:sp>
          <p:nvSpPr>
            <p:cNvPr id="413" name="Shape 413"/>
            <p:cNvSpPr/>
            <p:nvPr/>
          </p:nvSpPr>
          <p:spPr>
            <a:xfrm>
              <a:off x="5041150" y="3189960"/>
              <a:ext cx="1294500" cy="1566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id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5041150" y="3346652"/>
              <a:ext cx="1294500" cy="1566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cd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5041150" y="3503361"/>
              <a:ext cx="1294500" cy="156600"/>
            </a:xfrm>
            <a:prstGeom prst="rect">
              <a:avLst/>
            </a:prstGeom>
            <a:solidFill>
              <a:srgbClr val="C27BA0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4167901" y="3264775"/>
              <a:ext cx="8082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D part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4834325" y="3210275"/>
              <a:ext cx="167400" cy="442200"/>
            </a:xfrm>
            <a:prstGeom prst="leftBrace">
              <a:avLst>
                <a:gd fmla="val 8333" name="adj1"/>
                <a:gd fmla="val 5059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Shape 418"/>
          <p:cNvSpPr txBox="1"/>
          <p:nvPr/>
        </p:nvSpPr>
        <p:spPr>
          <a:xfrm>
            <a:off x="6867100" y="1118500"/>
            <a:ext cx="1700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vtable for D</a:t>
            </a:r>
          </a:p>
        </p:txBody>
      </p:sp>
      <p:grpSp>
        <p:nvGrpSpPr>
          <p:cNvPr id="419" name="Shape 419"/>
          <p:cNvGrpSpPr/>
          <p:nvPr/>
        </p:nvGrpSpPr>
        <p:grpSpPr>
          <a:xfrm>
            <a:off x="6335650" y="2640612"/>
            <a:ext cx="2152042" cy="841162"/>
            <a:chOff x="6335650" y="2640612"/>
            <a:chExt cx="2152042" cy="841162"/>
          </a:xfrm>
        </p:grpSpPr>
        <p:sp>
          <p:nvSpPr>
            <p:cNvPr id="420" name="Shape 420"/>
            <p:cNvSpPr/>
            <p:nvPr/>
          </p:nvSpPr>
          <p:spPr>
            <a:xfrm>
              <a:off x="6947192" y="3011552"/>
              <a:ext cx="1540500" cy="156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non-virtual thunk to D::f()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947192" y="3325175"/>
              <a:ext cx="1540500" cy="156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B2::Bf2()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6947192" y="3168340"/>
              <a:ext cx="1540500" cy="156599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non-virtual thunk to D::f2()</a:t>
              </a:r>
            </a:p>
          </p:txBody>
        </p:sp>
        <p:cxnSp>
          <p:nvCxnSpPr>
            <p:cNvPr id="423" name="Shape 423"/>
            <p:cNvCxnSpPr>
              <a:stCxn id="406" idx="3"/>
              <a:endCxn id="420" idx="1"/>
            </p:cNvCxnSpPr>
            <p:nvPr/>
          </p:nvCxnSpPr>
          <p:spPr>
            <a:xfrm>
              <a:off x="6335650" y="2640612"/>
              <a:ext cx="611400" cy="4491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424" name="Shape 424"/>
            <p:cNvSpPr/>
            <p:nvPr/>
          </p:nvSpPr>
          <p:spPr>
            <a:xfrm>
              <a:off x="6947192" y="2854796"/>
              <a:ext cx="1540500" cy="1566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typeinfo for D</a:t>
              </a:r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6335650" y="1454784"/>
            <a:ext cx="2152042" cy="1399763"/>
            <a:chOff x="6335650" y="1454784"/>
            <a:chExt cx="2152042" cy="1399763"/>
          </a:xfrm>
        </p:grpSpPr>
        <p:sp>
          <p:nvSpPr>
            <p:cNvPr id="426" name="Shape 426"/>
            <p:cNvSpPr/>
            <p:nvPr/>
          </p:nvSpPr>
          <p:spPr>
            <a:xfrm>
              <a:off x="6947192" y="1913745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D::f()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6947192" y="1757171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typeinfo for D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6947192" y="1600572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...</a:t>
              </a:r>
            </a:p>
          </p:txBody>
        </p:sp>
        <p:cxnSp>
          <p:nvCxnSpPr>
            <p:cNvPr id="429" name="Shape 429"/>
            <p:cNvCxnSpPr/>
            <p:nvPr/>
          </p:nvCxnSpPr>
          <p:spPr>
            <a:xfrm>
              <a:off x="6335650" y="2011250"/>
              <a:ext cx="595500" cy="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430" name="Shape 430"/>
            <p:cNvSpPr/>
            <p:nvPr/>
          </p:nvSpPr>
          <p:spPr>
            <a:xfrm>
              <a:off x="6947192" y="2227528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B1::Bf1()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6947192" y="2070693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D::f1()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6947192" y="2541176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D::Df()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6947192" y="2384342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D::f2()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6947192" y="1454784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0000"/>
                  </a:solidFill>
                </a:rPr>
                <a:t>offset_B(40)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6947192" y="2697947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...</a:t>
              </a: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4167901" y="3660037"/>
            <a:ext cx="2167748" cy="626723"/>
            <a:chOff x="4167901" y="3660037"/>
            <a:chExt cx="2167748" cy="626723"/>
          </a:xfrm>
        </p:grpSpPr>
        <p:sp>
          <p:nvSpPr>
            <p:cNvPr id="437" name="Shape 437"/>
            <p:cNvSpPr/>
            <p:nvPr/>
          </p:nvSpPr>
          <p:spPr>
            <a:xfrm>
              <a:off x="5041150" y="3816760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ib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5041150" y="39734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cb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5041150" y="4130161"/>
              <a:ext cx="1294500" cy="156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padding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5041150" y="3660037"/>
              <a:ext cx="1294500" cy="1566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_vptr.B</a:t>
              </a:r>
            </a:p>
          </p:txBody>
        </p:sp>
        <p:sp>
          <p:nvSpPr>
            <p:cNvPr id="441" name="Shape 441"/>
            <p:cNvSpPr txBox="1"/>
            <p:nvPr/>
          </p:nvSpPr>
          <p:spPr>
            <a:xfrm>
              <a:off x="4167901" y="3771300"/>
              <a:ext cx="808200" cy="2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B part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4831300" y="3672000"/>
              <a:ext cx="167400" cy="609000"/>
            </a:xfrm>
            <a:prstGeom prst="leftBrace">
              <a:avLst>
                <a:gd fmla="val 8333" name="adj1"/>
                <a:gd fmla="val 50596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6335650" y="3481997"/>
            <a:ext cx="2152042" cy="626942"/>
            <a:chOff x="6335650" y="3481997"/>
            <a:chExt cx="2152042" cy="626942"/>
          </a:xfrm>
        </p:grpSpPr>
        <p:sp>
          <p:nvSpPr>
            <p:cNvPr id="444" name="Shape 444"/>
            <p:cNvSpPr/>
            <p:nvPr/>
          </p:nvSpPr>
          <p:spPr>
            <a:xfrm>
              <a:off x="6947192" y="3795602"/>
              <a:ext cx="1540500" cy="156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virtual thunk to D::f()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6947192" y="3952340"/>
              <a:ext cx="1540500" cy="156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B::Bf()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6947192" y="3638846"/>
              <a:ext cx="1540500" cy="156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typeinfo for D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6947192" y="3481997"/>
              <a:ext cx="1540500" cy="1566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...</a:t>
              </a:r>
            </a:p>
          </p:txBody>
        </p:sp>
        <p:cxnSp>
          <p:nvCxnSpPr>
            <p:cNvPr id="448" name="Shape 448"/>
            <p:cNvCxnSpPr>
              <a:stCxn id="440" idx="3"/>
            </p:cNvCxnSpPr>
            <p:nvPr/>
          </p:nvCxnSpPr>
          <p:spPr>
            <a:xfrm>
              <a:off x="6335650" y="3738337"/>
              <a:ext cx="634500" cy="1557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607500" y="1989900"/>
            <a:ext cx="19290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480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and function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630650" y="2128200"/>
            <a:ext cx="58827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2200"/>
              <a:t>Program = Data Structure + Algorithm</a:t>
            </a:r>
          </a:p>
        </p:txBody>
      </p:sp>
      <p:cxnSp>
        <p:nvCxnSpPr>
          <p:cNvPr id="80" name="Shape 80"/>
          <p:cNvCxnSpPr/>
          <p:nvPr/>
        </p:nvCxnSpPr>
        <p:spPr>
          <a:xfrm>
            <a:off x="4073150" y="2616800"/>
            <a:ext cx="27570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 txBox="1"/>
          <p:nvPr/>
        </p:nvSpPr>
        <p:spPr>
          <a:xfrm>
            <a:off x="2108750" y="3109400"/>
            <a:ext cx="4204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2200"/>
              <a:t>Language = Data + Function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and function in C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28800" y="1645725"/>
            <a:ext cx="8137800" cy="30894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pthread_mutex_t mtx;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pthread_mutexattr_t mtxAttr;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int s, type;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 = pthread_mutexattr_init(&amp;mtxAttr);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(s != 0)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errExitEN(s, "pthread_mutexattr_init");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 = pthread_mutexattr_settype(&amp;mtxAttr, PTHREAD_MUTEX_ERRORCHECK);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(s != 0)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errExitEN(s, "pthread_mutexattr_settype");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s = pthread_mutex_init(mtx, &amp;mtxAttr);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200750" y="1152425"/>
            <a:ext cx="4593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In C, data and functions are separated.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and function in C++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28800" y="1680750"/>
            <a:ext cx="3911400" cy="33243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Mutex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Mutex();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~Mutex();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void Lock();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void Unlock();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friend class Condition;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pthread_mutex_t mutex_;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MutexLock</a:t>
            </a: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public: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explicit MutexLock(Mutex* mutex);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~MutexLock();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void Unlock();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private: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Mutex* mutex_;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667550" y="1680750"/>
            <a:ext cx="4231500" cy="33243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Mutex::Mutex()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pthread_mutex_init(&amp;mutex_, 0);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void Mutex::Lock()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pthread_mutex_lock(&amp;mutex_);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MutexLock::MutexLock(Mutex* mutex)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: mutex_(mutex)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mutex_-&gt;Lock();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MutexLock::~MutexLock()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if (mutex_)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mutex_-&gt;Unlock();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64050" y="1152425"/>
            <a:ext cx="6015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In C++, data encryption and methods are introduced.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features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66325"/>
            <a:ext cx="7838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encryption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Ploymorphism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Meta programming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592925" y="1916450"/>
            <a:ext cx="18183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/>
              <a:t>How?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POD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95375" y="1203125"/>
            <a:ext cx="4272600" cy="31617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A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public: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 a = 0x12345678;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char b = 'b';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float c = 12.5;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 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printf("sizeof(t) = %ld\n", sizeof(t));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printf("&amp;t = %p\n", &amp;t);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printf("&amp;t.a = %p\n", &amp;t.a);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printf("&amp;t.b = %p\n", &amp;t.b);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printf("&amp;t.c = %p\n", &amp;t.c);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5352775" y="1240387"/>
            <a:ext cx="30000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sizeof(t) =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 = 0x7fffffffda70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&amp;t.a = 0x7fffffffda70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&amp;t.b = 0x7fffffffda74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&amp;t.c = 0x7fffffffda78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667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820425" y="1673925"/>
            <a:ext cx="40647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What does t looks like in memory?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5651275" y="2599150"/>
            <a:ext cx="2403000" cy="1765673"/>
            <a:chOff x="5651275" y="2599150"/>
            <a:chExt cx="2403000" cy="1765673"/>
          </a:xfrm>
        </p:grpSpPr>
        <p:sp>
          <p:nvSpPr>
            <p:cNvPr id="113" name="Shape 113"/>
            <p:cNvSpPr/>
            <p:nvPr/>
          </p:nvSpPr>
          <p:spPr>
            <a:xfrm>
              <a:off x="6759775" y="3391678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6759775" y="3511128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759775" y="3630579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6759775" y="3755901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6759775" y="3881223"/>
              <a:ext cx="1294500" cy="4836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6759775" y="2902149"/>
              <a:ext cx="1294500" cy="4836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651275" y="2861637"/>
              <a:ext cx="1108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0x7fffffffda70</a:t>
              </a: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5651275" y="3351162"/>
              <a:ext cx="1108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0x7fffffffda74</a:t>
              </a: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5651275" y="3840712"/>
              <a:ext cx="11085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0x7fffffffda78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916975" y="2599150"/>
              <a:ext cx="9801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t</a:t>
              </a:r>
              <a:r>
                <a:rPr lang="en" sz="1200"/>
                <a:t> (size:12)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access specifiers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95375" y="1203125"/>
            <a:ext cx="4272600" cy="35166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A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public: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 a = 0x12345678;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char b = 'b';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private: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float c = 12.5;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 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printf("sizeof(t) = %ld\n", sizeof(t));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printf("&amp;t = %p\n", &amp;t);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printf("&amp;t.a = %p\n", &amp;t.a);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printf("&amp;t.b = %p\n", &amp;t.b);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printf("&amp;t.c = %p\n", &amp;t.c);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352775" y="1203125"/>
            <a:ext cx="30000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sizeof(t) =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 = 0x7fffffffda70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&amp;t.a = 0x7fffffffda70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&amp;t.b = 0x7fffffffda74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667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262600" y="2455150"/>
            <a:ext cx="35697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No changes to memory layout!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5687275" y="2808500"/>
            <a:ext cx="2331000" cy="1756748"/>
            <a:chOff x="5687275" y="2808500"/>
            <a:chExt cx="2331000" cy="1756748"/>
          </a:xfrm>
        </p:grpSpPr>
        <p:sp>
          <p:nvSpPr>
            <p:cNvPr id="132" name="Shape 132"/>
            <p:cNvSpPr/>
            <p:nvPr/>
          </p:nvSpPr>
          <p:spPr>
            <a:xfrm>
              <a:off x="6723775" y="3592103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6723775" y="3711553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6723775" y="3831004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6723775" y="3956326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6723775" y="4081648"/>
              <a:ext cx="1294500" cy="4836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6723775" y="3102574"/>
              <a:ext cx="1294500" cy="4836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5687275" y="3062062"/>
              <a:ext cx="1092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0x7fffffffda70</a:t>
              </a: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5687275" y="3551587"/>
              <a:ext cx="1092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0x7fffffffda74</a:t>
              </a: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5687275" y="4041137"/>
              <a:ext cx="1092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0x7fffffffda78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6880975" y="2808500"/>
              <a:ext cx="9801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t</a:t>
              </a:r>
              <a:r>
                <a:rPr lang="en" sz="1200"/>
                <a:t> (size:12)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methods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95375" y="1203125"/>
            <a:ext cx="4672500" cy="3649800"/>
          </a:xfrm>
          <a:prstGeom prst="rect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class A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public: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A(int i, char j, float k) : a(i), b(j), c(k) {}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int GetA() { return a;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char GetB() { return b;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float GetC() const { return c;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private: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int 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char b;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float c;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A t(0x12345678, 'b', 12.5);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printf("sizeof(t) = %ld\n", sizeof(t));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352775" y="1203125"/>
            <a:ext cx="30000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sizeof(t) =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 = 0x7fffffffda70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&amp;t.a = 0x7fffffffda70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&amp;t.b = 0x7fffffffda74</a:t>
            </a:r>
          </a:p>
          <a:p>
            <a:pPr indent="889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6670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5262600" y="2603675"/>
            <a:ext cx="35697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1800"/>
              <a:t>No changes to memory layout!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5648125" y="2950025"/>
            <a:ext cx="2409300" cy="1807298"/>
            <a:chOff x="5648125" y="2950025"/>
            <a:chExt cx="2409300" cy="1807298"/>
          </a:xfrm>
        </p:grpSpPr>
        <p:sp>
          <p:nvSpPr>
            <p:cNvPr id="151" name="Shape 151"/>
            <p:cNvSpPr/>
            <p:nvPr/>
          </p:nvSpPr>
          <p:spPr>
            <a:xfrm>
              <a:off x="6762925" y="3784178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6762925" y="3903628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62925" y="4023079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6762925" y="4148401"/>
              <a:ext cx="1294500" cy="1194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&lt;padding&gt;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6762925" y="4273723"/>
              <a:ext cx="1294500" cy="4836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6762925" y="3294649"/>
              <a:ext cx="1294500" cy="483600"/>
            </a:xfrm>
            <a:prstGeom prst="rect">
              <a:avLst/>
            </a:prstGeom>
            <a:solidFill>
              <a:srgbClr val="1C4587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90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48125" y="3254137"/>
              <a:ext cx="11148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0x7fffffffda70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5648125" y="3743662"/>
              <a:ext cx="11148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0x7fffffffda74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5648125" y="4233212"/>
              <a:ext cx="11148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9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0x7fffffffda78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920125" y="2950025"/>
              <a:ext cx="9801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200"/>
                <a:t>t</a:t>
              </a:r>
              <a:r>
                <a:rPr lang="en" sz="1200"/>
                <a:t> (size:12)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