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251"/>
    <p:restoredTop sz="94620"/>
  </p:normalViewPr>
  <p:slideViewPr>
    <p:cSldViewPr snapToGrid="0" snapToObjects="1">
      <p:cViewPr varScale="1">
        <p:scale>
          <a:sx n="214" d="100"/>
          <a:sy n="214" d="100"/>
        </p:scale>
        <p:origin x="537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1" name="Group 450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52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3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4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5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6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7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8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9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0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1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2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3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4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5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6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7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1283114" y="1168329"/>
            <a:ext cx="6586124" cy="4537816"/>
            <a:chOff x="1283114" y="1168329"/>
            <a:chExt cx="6586124" cy="4537816"/>
          </a:xfrm>
        </p:grpSpPr>
        <p:sp>
          <p:nvSpPr>
            <p:cNvPr id="39" name="Rectangle 38"/>
            <p:cNvSpPr/>
            <p:nvPr/>
          </p:nvSpPr>
          <p:spPr>
            <a:xfrm>
              <a:off x="1283114" y="1168329"/>
              <a:ext cx="658612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283114" y="1973001"/>
              <a:ext cx="658612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1" name="Isosceles Triangle 39"/>
            <p:cNvSpPr/>
            <p:nvPr/>
          </p:nvSpPr>
          <p:spPr>
            <a:xfrm rot="10800000">
              <a:off x="4362524" y="5355082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9091" y="2055278"/>
            <a:ext cx="6428445" cy="1810636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4800" spc="-113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9091" y="3941492"/>
            <a:ext cx="6428445" cy="1334120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550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32" name="Group 3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2" name="Rectangle 41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Rectangle 43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786" y="2349926"/>
            <a:ext cx="3113815" cy="2472774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15686" y="794719"/>
            <a:ext cx="4095643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41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/>
          <p:nvPr/>
        </p:nvGrpSpPr>
        <p:grpSpPr>
          <a:xfrm flipH="1">
            <a:off x="0" y="0"/>
            <a:ext cx="9421759" cy="6858001"/>
            <a:chOff x="1243013" y="0"/>
            <a:chExt cx="9402763" cy="6858001"/>
          </a:xfrm>
        </p:grpSpPr>
        <p:sp>
          <p:nvSpPr>
            <p:cNvPr id="5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85" name="Group 84"/>
          <p:cNvGrpSpPr/>
          <p:nvPr/>
        </p:nvGrpSpPr>
        <p:grpSpPr>
          <a:xfrm>
            <a:off x="5228134" y="1699589"/>
            <a:ext cx="3286552" cy="3470421"/>
            <a:chOff x="640080" y="1699589"/>
            <a:chExt cx="3286552" cy="3470421"/>
          </a:xfrm>
        </p:grpSpPr>
        <p:sp>
          <p:nvSpPr>
            <p:cNvPr id="86" name="Rectangle 85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7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88" name="Rectangle 87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13609" y="2349924"/>
            <a:ext cx="3112047" cy="2464951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258" y="802808"/>
            <a:ext cx="4118291" cy="52548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84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66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7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8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9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0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1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2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3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4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5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0" name="Group 1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21" name="Rectangle 2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8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7" y="803186"/>
            <a:ext cx="4091410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139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4" name="Group 773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775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6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7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8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9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0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1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2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3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4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5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6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7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8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9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0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" name="Group 6"/>
          <p:cNvGrpSpPr/>
          <p:nvPr/>
        </p:nvGrpSpPr>
        <p:grpSpPr>
          <a:xfrm>
            <a:off x="2403476" y="1158902"/>
            <a:ext cx="4317684" cy="4537816"/>
            <a:chOff x="2403476" y="1158902"/>
            <a:chExt cx="4317684" cy="4537816"/>
          </a:xfrm>
        </p:grpSpPr>
        <p:sp>
          <p:nvSpPr>
            <p:cNvPr id="28" name="Rectangle 27"/>
            <p:cNvSpPr/>
            <p:nvPr/>
          </p:nvSpPr>
          <p:spPr>
            <a:xfrm>
              <a:off x="2403476" y="1158902"/>
              <a:ext cx="4317684" cy="7315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2403476" y="1963574"/>
              <a:ext cx="4317684" cy="3384463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73" name="Isosceles Triangle 28"/>
            <p:cNvSpPr/>
            <p:nvPr/>
          </p:nvSpPr>
          <p:spPr>
            <a:xfrm rot="10800000">
              <a:off x="4358702" y="5345655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148" y="2028827"/>
            <a:ext cx="4162952" cy="1732474"/>
          </a:xfrm>
        </p:spPr>
        <p:txBody>
          <a:bodyPr bIns="0" anchor="b">
            <a:normAutofit/>
          </a:bodyPr>
          <a:lstStyle>
            <a:lvl1pPr algn="ctr"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148" y="3843338"/>
            <a:ext cx="4162952" cy="1426097"/>
          </a:xfrm>
        </p:spPr>
        <p:txBody>
          <a:bodyPr tIns="0">
            <a:normAutofit/>
          </a:bodyPr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18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42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1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2" name="Group 6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3" name="Rectangle 6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5" name="Rectangle 6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068"/>
            <a:ext cx="3122163" cy="245980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23014" y="804029"/>
            <a:ext cx="4091674" cy="24593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20283" y="3585104"/>
            <a:ext cx="4094404" cy="24706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75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39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60" name="Rectangle 59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9952" y="2355848"/>
            <a:ext cx="3122163" cy="2459028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612" y="802200"/>
            <a:ext cx="3805123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6636" y="1487999"/>
            <a:ext cx="3804674" cy="17753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95010" y="3585518"/>
            <a:ext cx="3819675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95010" y="4270332"/>
            <a:ext cx="3819675" cy="1785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5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roup 75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77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0" name="Group 39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1" name="Rectangle 40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3" name="Rectangle 42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246495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988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7854696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8976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35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86"/>
          <p:cNvGrpSpPr/>
          <p:nvPr/>
        </p:nvGrpSpPr>
        <p:grpSpPr>
          <a:xfrm>
            <a:off x="-286226" y="0"/>
            <a:ext cx="9421759" cy="6858001"/>
            <a:chOff x="1243013" y="0"/>
            <a:chExt cx="9402763" cy="6858001"/>
          </a:xfrm>
        </p:grpSpPr>
        <p:sp>
          <p:nvSpPr>
            <p:cNvPr id="88" name="Freeform 5"/>
            <p:cNvSpPr/>
            <p:nvPr/>
          </p:nvSpPr>
          <p:spPr bwMode="auto">
            <a:xfrm>
              <a:off x="2289175" y="0"/>
              <a:ext cx="3867150" cy="6848475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6"/>
            <p:cNvSpPr/>
            <p:nvPr/>
          </p:nvSpPr>
          <p:spPr bwMode="auto">
            <a:xfrm>
              <a:off x="9604375" y="9525"/>
              <a:ext cx="1041400" cy="328613"/>
            </a:xfrm>
            <a:custGeom>
              <a:avLst/>
              <a:gdLst/>
              <a:ahLst/>
              <a:cxnLst/>
              <a:rect l="0" t="0" r="r" b="b"/>
              <a:pathLst>
                <a:path w="219" h="69">
                  <a:moveTo>
                    <a:pt x="219" y="69"/>
                  </a:moveTo>
                  <a:cubicBezTo>
                    <a:pt x="147" y="41"/>
                    <a:pt x="71" y="1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7"/>
            <p:cNvSpPr/>
            <p:nvPr/>
          </p:nvSpPr>
          <p:spPr bwMode="auto">
            <a:xfrm>
              <a:off x="9223375" y="5578475"/>
              <a:ext cx="1422400" cy="1270000"/>
            </a:xfrm>
            <a:custGeom>
              <a:avLst/>
              <a:gdLst/>
              <a:ahLst/>
              <a:cxnLst/>
              <a:rect l="0" t="0" r="r" b="b"/>
              <a:pathLst>
                <a:path w="299" h="267">
                  <a:moveTo>
                    <a:pt x="0" y="267"/>
                  </a:moveTo>
                  <a:cubicBezTo>
                    <a:pt x="105" y="186"/>
                    <a:pt x="206" y="96"/>
                    <a:pt x="299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8"/>
            <p:cNvSpPr/>
            <p:nvPr/>
          </p:nvSpPr>
          <p:spPr bwMode="auto">
            <a:xfrm>
              <a:off x="2103438" y="0"/>
              <a:ext cx="3681413" cy="6848475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9"/>
            <p:cNvSpPr/>
            <p:nvPr/>
          </p:nvSpPr>
          <p:spPr bwMode="auto">
            <a:xfrm>
              <a:off x="10179050" y="9525"/>
              <a:ext cx="466725" cy="157163"/>
            </a:xfrm>
            <a:custGeom>
              <a:avLst/>
              <a:gdLst/>
              <a:ahLst/>
              <a:cxnLst/>
              <a:rect l="0" t="0" r="r" b="b"/>
              <a:pathLst>
                <a:path w="98" h="33">
                  <a:moveTo>
                    <a:pt x="98" y="33"/>
                  </a:moveTo>
                  <a:cubicBezTo>
                    <a:pt x="65" y="21"/>
                    <a:pt x="33" y="10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0"/>
            <p:cNvSpPr/>
            <p:nvPr/>
          </p:nvSpPr>
          <p:spPr bwMode="auto">
            <a:xfrm>
              <a:off x="9471025" y="5811838"/>
              <a:ext cx="1174750" cy="1046163"/>
            </a:xfrm>
            <a:custGeom>
              <a:avLst/>
              <a:gdLst/>
              <a:ahLst/>
              <a:cxnLst/>
              <a:rect l="0" t="0" r="r" b="b"/>
              <a:pathLst>
                <a:path w="247" h="220">
                  <a:moveTo>
                    <a:pt x="0" y="220"/>
                  </a:moveTo>
                  <a:cubicBezTo>
                    <a:pt x="86" y="152"/>
                    <a:pt x="169" y="78"/>
                    <a:pt x="24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1"/>
            <p:cNvSpPr/>
            <p:nvPr/>
          </p:nvSpPr>
          <p:spPr bwMode="auto">
            <a:xfrm>
              <a:off x="1985963" y="0"/>
              <a:ext cx="3622675" cy="6848475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2"/>
            <p:cNvSpPr/>
            <p:nvPr/>
          </p:nvSpPr>
          <p:spPr bwMode="auto">
            <a:xfrm>
              <a:off x="10479088" y="9525"/>
              <a:ext cx="166688" cy="57150"/>
            </a:xfrm>
            <a:custGeom>
              <a:avLst/>
              <a:gdLst/>
              <a:ahLst/>
              <a:cxnLst/>
              <a:rect l="0" t="0" r="r" b="b"/>
              <a:pathLst>
                <a:path w="35" h="12">
                  <a:moveTo>
                    <a:pt x="35" y="12"/>
                  </a:moveTo>
                  <a:cubicBezTo>
                    <a:pt x="23" y="8"/>
                    <a:pt x="12" y="4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3"/>
            <p:cNvSpPr/>
            <p:nvPr/>
          </p:nvSpPr>
          <p:spPr bwMode="auto">
            <a:xfrm>
              <a:off x="9618663" y="5940425"/>
              <a:ext cx="1027113" cy="908050"/>
            </a:xfrm>
            <a:custGeom>
              <a:avLst/>
              <a:gdLst/>
              <a:ahLst/>
              <a:cxnLst/>
              <a:rect l="0" t="0" r="r" b="b"/>
              <a:pathLst>
                <a:path w="216" h="191">
                  <a:moveTo>
                    <a:pt x="0" y="191"/>
                  </a:moveTo>
                  <a:cubicBezTo>
                    <a:pt x="75" y="131"/>
                    <a:pt x="147" y="67"/>
                    <a:pt x="216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4"/>
            <p:cNvSpPr/>
            <p:nvPr/>
          </p:nvSpPr>
          <p:spPr bwMode="auto">
            <a:xfrm>
              <a:off x="1985963" y="0"/>
              <a:ext cx="3248025" cy="6848475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5"/>
            <p:cNvSpPr/>
            <p:nvPr/>
          </p:nvSpPr>
          <p:spPr bwMode="auto">
            <a:xfrm>
              <a:off x="9780588" y="6054725"/>
              <a:ext cx="865188" cy="793750"/>
            </a:xfrm>
            <a:custGeom>
              <a:avLst/>
              <a:gdLst/>
              <a:ahLst/>
              <a:cxnLst/>
              <a:rect l="0" t="0" r="r" b="b"/>
              <a:pathLst>
                <a:path w="182" h="167">
                  <a:moveTo>
                    <a:pt x="0" y="167"/>
                  </a:moveTo>
                  <a:cubicBezTo>
                    <a:pt x="63" y="114"/>
                    <a:pt x="123" y="58"/>
                    <a:pt x="182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6"/>
            <p:cNvSpPr/>
            <p:nvPr/>
          </p:nvSpPr>
          <p:spPr bwMode="auto">
            <a:xfrm>
              <a:off x="1871663" y="0"/>
              <a:ext cx="3233738" cy="6848475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7"/>
            <p:cNvSpPr/>
            <p:nvPr/>
          </p:nvSpPr>
          <p:spPr bwMode="auto">
            <a:xfrm>
              <a:off x="9956800" y="6216650"/>
              <a:ext cx="688975" cy="631825"/>
            </a:xfrm>
            <a:custGeom>
              <a:avLst/>
              <a:gdLst/>
              <a:ahLst/>
              <a:cxnLst/>
              <a:rect l="0" t="0" r="r" b="b"/>
              <a:pathLst>
                <a:path w="145" h="133">
                  <a:moveTo>
                    <a:pt x="0" y="133"/>
                  </a:moveTo>
                  <a:cubicBezTo>
                    <a:pt x="50" y="90"/>
                    <a:pt x="98" y="46"/>
                    <a:pt x="14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8"/>
            <p:cNvSpPr/>
            <p:nvPr/>
          </p:nvSpPr>
          <p:spPr bwMode="auto">
            <a:xfrm>
              <a:off x="1466850" y="0"/>
              <a:ext cx="3424238" cy="6848475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9"/>
            <p:cNvSpPr/>
            <p:nvPr/>
          </p:nvSpPr>
          <p:spPr bwMode="auto">
            <a:xfrm>
              <a:off x="10264775" y="6519863"/>
              <a:ext cx="381000" cy="328613"/>
            </a:xfrm>
            <a:custGeom>
              <a:avLst/>
              <a:gdLst/>
              <a:ahLst/>
              <a:cxnLst/>
              <a:rect l="0" t="0" r="r" b="b"/>
              <a:pathLst>
                <a:path w="80" h="69">
                  <a:moveTo>
                    <a:pt x="0" y="69"/>
                  </a:moveTo>
                  <a:cubicBezTo>
                    <a:pt x="27" y="47"/>
                    <a:pt x="53" y="24"/>
                    <a:pt x="8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20"/>
            <p:cNvSpPr/>
            <p:nvPr/>
          </p:nvSpPr>
          <p:spPr bwMode="auto">
            <a:xfrm>
              <a:off x="1581150" y="0"/>
              <a:ext cx="2720975" cy="6848475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21"/>
            <p:cNvSpPr/>
            <p:nvPr/>
          </p:nvSpPr>
          <p:spPr bwMode="auto">
            <a:xfrm>
              <a:off x="1243013" y="0"/>
              <a:ext cx="2949575" cy="6848475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2"/>
            <p:cNvSpPr/>
            <p:nvPr/>
          </p:nvSpPr>
          <p:spPr bwMode="auto">
            <a:xfrm>
              <a:off x="1524000" y="0"/>
              <a:ext cx="1446213" cy="2030413"/>
            </a:xfrm>
            <a:custGeom>
              <a:avLst/>
              <a:gdLst/>
              <a:ahLst/>
              <a:cxnLst/>
              <a:rect l="0" t="0" r="r" b="b"/>
              <a:pathLst>
                <a:path w="304" h="427">
                  <a:moveTo>
                    <a:pt x="304" y="0"/>
                  </a:moveTo>
                  <a:cubicBezTo>
                    <a:pt x="170" y="120"/>
                    <a:pt x="69" y="267"/>
                    <a:pt x="0" y="42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3"/>
            <p:cNvSpPr/>
            <p:nvPr/>
          </p:nvSpPr>
          <p:spPr bwMode="auto">
            <a:xfrm>
              <a:off x="1524000" y="9525"/>
              <a:ext cx="1246188" cy="1641475"/>
            </a:xfrm>
            <a:custGeom>
              <a:avLst/>
              <a:gdLst/>
              <a:ahLst/>
              <a:cxnLst/>
              <a:rect l="0" t="0" r="r" b="b"/>
              <a:pathLst>
                <a:path w="262" h="345">
                  <a:moveTo>
                    <a:pt x="262" y="0"/>
                  </a:moveTo>
                  <a:cubicBezTo>
                    <a:pt x="152" y="102"/>
                    <a:pt x="65" y="217"/>
                    <a:pt x="0" y="34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4"/>
            <p:cNvSpPr/>
            <p:nvPr/>
          </p:nvSpPr>
          <p:spPr bwMode="auto">
            <a:xfrm>
              <a:off x="1524000" y="0"/>
              <a:ext cx="1036638" cy="1212850"/>
            </a:xfrm>
            <a:custGeom>
              <a:avLst/>
              <a:gdLst/>
              <a:ahLst/>
              <a:cxnLst/>
              <a:rect l="0" t="0" r="r" b="b"/>
              <a:pathLst>
                <a:path w="218" h="255">
                  <a:moveTo>
                    <a:pt x="218" y="0"/>
                  </a:moveTo>
                  <a:cubicBezTo>
                    <a:pt x="137" y="77"/>
                    <a:pt x="62" y="162"/>
                    <a:pt x="0" y="25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42" name="Group 41"/>
          <p:cNvGrpSpPr/>
          <p:nvPr/>
        </p:nvGrpSpPr>
        <p:grpSpPr>
          <a:xfrm>
            <a:off x="640080" y="1699589"/>
            <a:ext cx="3286552" cy="3470421"/>
            <a:chOff x="640080" y="1699589"/>
            <a:chExt cx="3286552" cy="3470421"/>
          </a:xfrm>
        </p:grpSpPr>
        <p:sp>
          <p:nvSpPr>
            <p:cNvPr id="43" name="Rectangle 42"/>
            <p:cNvSpPr/>
            <p:nvPr/>
          </p:nvSpPr>
          <p:spPr>
            <a:xfrm>
              <a:off x="644453" y="1699589"/>
              <a:ext cx="327780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4" name="Isosceles Triangle 22"/>
            <p:cNvSpPr/>
            <p:nvPr/>
          </p:nvSpPr>
          <p:spPr>
            <a:xfrm rot="10800000">
              <a:off x="2125363" y="4897607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5" name="Rectangle 44"/>
            <p:cNvSpPr/>
            <p:nvPr/>
          </p:nvSpPr>
          <p:spPr>
            <a:xfrm>
              <a:off x="640080" y="2275661"/>
              <a:ext cx="32865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554" y="2349924"/>
            <a:ext cx="3112047" cy="1225399"/>
          </a:xfrm>
        </p:spPr>
        <p:txBody>
          <a:bodyPr bIns="0" anchor="b">
            <a:noAutofit/>
          </a:bodyPr>
          <a:lstStyle>
            <a:lvl1pPr algn="ctr">
              <a:defRPr sz="28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15686" y="801390"/>
            <a:ext cx="4095643" cy="524949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5554" y="3575324"/>
            <a:ext cx="3112047" cy="1239552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949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oup 428"/>
          <p:cNvGrpSpPr/>
          <p:nvPr/>
        </p:nvGrpSpPr>
        <p:grpSpPr>
          <a:xfrm>
            <a:off x="0" y="0"/>
            <a:ext cx="9555163" cy="6853238"/>
            <a:chOff x="1524000" y="0"/>
            <a:chExt cx="9555163" cy="6853238"/>
          </a:xfrm>
        </p:grpSpPr>
        <p:sp>
          <p:nvSpPr>
            <p:cNvPr id="430" name="Freeform 6"/>
            <p:cNvSpPr/>
            <p:nvPr/>
          </p:nvSpPr>
          <p:spPr bwMode="auto">
            <a:xfrm>
              <a:off x="1524000" y="1331913"/>
              <a:ext cx="7837488" cy="5521325"/>
            </a:xfrm>
            <a:custGeom>
              <a:avLst/>
              <a:gdLst/>
              <a:ahLst/>
              <a:cxnLst/>
              <a:rect l="0" t="0" r="r" b="b"/>
              <a:pathLst>
                <a:path w="1648" h="1161">
                  <a:moveTo>
                    <a:pt x="1362" y="1161"/>
                  </a:moveTo>
                  <a:cubicBezTo>
                    <a:pt x="1648" y="920"/>
                    <a:pt x="1283" y="505"/>
                    <a:pt x="1097" y="326"/>
                  </a:cubicBezTo>
                  <a:cubicBezTo>
                    <a:pt x="926" y="162"/>
                    <a:pt x="709" y="35"/>
                    <a:pt x="470" y="14"/>
                  </a:cubicBezTo>
                  <a:cubicBezTo>
                    <a:pt x="315" y="0"/>
                    <a:pt x="142" y="49"/>
                    <a:pt x="0" y="138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1" name="Freeform 7"/>
            <p:cNvSpPr/>
            <p:nvPr/>
          </p:nvSpPr>
          <p:spPr bwMode="auto">
            <a:xfrm>
              <a:off x="1524000" y="5564188"/>
              <a:ext cx="1412875" cy="1284288"/>
            </a:xfrm>
            <a:custGeom>
              <a:avLst/>
              <a:gdLst/>
              <a:ahLst/>
              <a:cxnLst/>
              <a:rect l="0" t="0" r="r" b="b"/>
              <a:pathLst>
                <a:path w="297" h="270">
                  <a:moveTo>
                    <a:pt x="0" y="0"/>
                  </a:moveTo>
                  <a:cubicBezTo>
                    <a:pt x="73" y="119"/>
                    <a:pt x="186" y="220"/>
                    <a:pt x="297" y="27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2" name="Freeform 8"/>
            <p:cNvSpPr/>
            <p:nvPr/>
          </p:nvSpPr>
          <p:spPr bwMode="auto">
            <a:xfrm>
              <a:off x="1524000" y="2030413"/>
              <a:ext cx="6510338" cy="4813300"/>
            </a:xfrm>
            <a:custGeom>
              <a:avLst/>
              <a:gdLst/>
              <a:ahLst/>
              <a:cxnLst/>
              <a:rect l="0" t="0" r="r" b="b"/>
              <a:pathLst>
                <a:path w="1369" h="1012">
                  <a:moveTo>
                    <a:pt x="845" y="1012"/>
                  </a:moveTo>
                  <a:cubicBezTo>
                    <a:pt x="1043" y="967"/>
                    <a:pt x="1369" y="853"/>
                    <a:pt x="1263" y="588"/>
                  </a:cubicBezTo>
                  <a:cubicBezTo>
                    <a:pt x="1164" y="340"/>
                    <a:pt x="861" y="107"/>
                    <a:pt x="602" y="49"/>
                  </a:cubicBezTo>
                  <a:cubicBezTo>
                    <a:pt x="383" y="0"/>
                    <a:pt x="135" y="97"/>
                    <a:pt x="0" y="28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3" name="Freeform 9"/>
            <p:cNvSpPr/>
            <p:nvPr/>
          </p:nvSpPr>
          <p:spPr bwMode="auto">
            <a:xfrm>
              <a:off x="1528763" y="6207125"/>
              <a:ext cx="717550" cy="646113"/>
            </a:xfrm>
            <a:custGeom>
              <a:avLst/>
              <a:gdLst/>
              <a:ahLst/>
              <a:cxnLst/>
              <a:rect l="0" t="0" r="r" b="b"/>
              <a:pathLst>
                <a:path w="151" h="136">
                  <a:moveTo>
                    <a:pt x="0" y="0"/>
                  </a:moveTo>
                  <a:cubicBezTo>
                    <a:pt x="45" y="52"/>
                    <a:pt x="97" y="99"/>
                    <a:pt x="151" y="13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4" name="Freeform 10"/>
            <p:cNvSpPr/>
            <p:nvPr/>
          </p:nvSpPr>
          <p:spPr bwMode="auto">
            <a:xfrm>
              <a:off x="1524000" y="1806575"/>
              <a:ext cx="6753225" cy="5046663"/>
            </a:xfrm>
            <a:custGeom>
              <a:avLst/>
              <a:gdLst/>
              <a:ahLst/>
              <a:cxnLst/>
              <a:rect l="0" t="0" r="r" b="b"/>
              <a:pathLst>
                <a:path w="1420" h="1061">
                  <a:moveTo>
                    <a:pt x="1034" y="1061"/>
                  </a:moveTo>
                  <a:cubicBezTo>
                    <a:pt x="1148" y="1019"/>
                    <a:pt x="1283" y="957"/>
                    <a:pt x="1345" y="845"/>
                  </a:cubicBezTo>
                  <a:cubicBezTo>
                    <a:pt x="1420" y="710"/>
                    <a:pt x="1338" y="570"/>
                    <a:pt x="1249" y="466"/>
                  </a:cubicBezTo>
                  <a:cubicBezTo>
                    <a:pt x="1068" y="253"/>
                    <a:pt x="816" y="57"/>
                    <a:pt x="530" y="23"/>
                  </a:cubicBezTo>
                  <a:cubicBezTo>
                    <a:pt x="336" y="0"/>
                    <a:pt x="140" y="87"/>
                    <a:pt x="0" y="22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5" name="Freeform 11"/>
            <p:cNvSpPr/>
            <p:nvPr/>
          </p:nvSpPr>
          <p:spPr bwMode="auto">
            <a:xfrm>
              <a:off x="1524000" y="669925"/>
              <a:ext cx="8797925" cy="6183313"/>
            </a:xfrm>
            <a:custGeom>
              <a:avLst/>
              <a:gdLst/>
              <a:ahLst/>
              <a:cxnLst/>
              <a:rect l="0" t="0" r="r" b="b"/>
              <a:pathLst>
                <a:path w="1850" h="1300">
                  <a:moveTo>
                    <a:pt x="1552" y="1300"/>
                  </a:moveTo>
                  <a:cubicBezTo>
                    <a:pt x="1850" y="1019"/>
                    <a:pt x="1504" y="652"/>
                    <a:pt x="1288" y="447"/>
                  </a:cubicBezTo>
                  <a:cubicBezTo>
                    <a:pt x="1085" y="255"/>
                    <a:pt x="838" y="90"/>
                    <a:pt x="559" y="37"/>
                  </a:cubicBezTo>
                  <a:cubicBezTo>
                    <a:pt x="364" y="0"/>
                    <a:pt x="171" y="40"/>
                    <a:pt x="0" y="131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6" name="Freeform 12"/>
            <p:cNvSpPr/>
            <p:nvPr/>
          </p:nvSpPr>
          <p:spPr bwMode="auto">
            <a:xfrm>
              <a:off x="1524000" y="119063"/>
              <a:ext cx="9555163" cy="6734175"/>
            </a:xfrm>
            <a:custGeom>
              <a:avLst/>
              <a:gdLst/>
              <a:ahLst/>
              <a:cxnLst/>
              <a:rect l="0" t="0" r="r" b="b"/>
              <a:pathLst>
                <a:path w="2009" h="1416">
                  <a:moveTo>
                    <a:pt x="1725" y="1416"/>
                  </a:moveTo>
                  <a:cubicBezTo>
                    <a:pt x="2009" y="1117"/>
                    <a:pt x="1728" y="785"/>
                    <a:pt x="1492" y="565"/>
                  </a:cubicBezTo>
                  <a:cubicBezTo>
                    <a:pt x="1248" y="339"/>
                    <a:pt x="961" y="143"/>
                    <a:pt x="635" y="61"/>
                  </a:cubicBezTo>
                  <a:cubicBezTo>
                    <a:pt x="392" y="0"/>
                    <a:pt x="190" y="18"/>
                    <a:pt x="0" y="10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7" name="Freeform 13"/>
            <p:cNvSpPr/>
            <p:nvPr/>
          </p:nvSpPr>
          <p:spPr bwMode="auto">
            <a:xfrm>
              <a:off x="5419725" y="4763"/>
              <a:ext cx="5216525" cy="5368925"/>
            </a:xfrm>
            <a:custGeom>
              <a:avLst/>
              <a:gdLst/>
              <a:ahLst/>
              <a:cxnLst/>
              <a:rect l="0" t="0" r="r" b="b"/>
              <a:pathLst>
                <a:path w="1097" h="1129">
                  <a:moveTo>
                    <a:pt x="1097" y="1129"/>
                  </a:moveTo>
                  <a:cubicBezTo>
                    <a:pt x="1031" y="909"/>
                    <a:pt x="843" y="701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8" name="Freeform 15"/>
            <p:cNvSpPr/>
            <p:nvPr/>
          </p:nvSpPr>
          <p:spPr bwMode="auto">
            <a:xfrm>
              <a:off x="5813425" y="4763"/>
              <a:ext cx="4832350" cy="4822825"/>
            </a:xfrm>
            <a:custGeom>
              <a:avLst/>
              <a:gdLst/>
              <a:ahLst/>
              <a:cxnLst/>
              <a:rect l="0" t="0" r="r" b="b"/>
              <a:pathLst>
                <a:path w="1016" h="1014">
                  <a:moveTo>
                    <a:pt x="1016" y="1014"/>
                  </a:moveTo>
                  <a:cubicBezTo>
                    <a:pt x="934" y="849"/>
                    <a:pt x="802" y="6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9" name="Freeform 16"/>
            <p:cNvSpPr/>
            <p:nvPr/>
          </p:nvSpPr>
          <p:spPr bwMode="auto">
            <a:xfrm>
              <a:off x="6003925" y="4763"/>
              <a:ext cx="4641850" cy="4598988"/>
            </a:xfrm>
            <a:custGeom>
              <a:avLst/>
              <a:gdLst/>
              <a:ahLst/>
              <a:cxnLst/>
              <a:rect l="0" t="0" r="r" b="b"/>
              <a:pathLst>
                <a:path w="976" h="967">
                  <a:moveTo>
                    <a:pt x="976" y="967"/>
                  </a:moveTo>
                  <a:cubicBezTo>
                    <a:pt x="894" y="822"/>
                    <a:pt x="779" y="689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0" name="Freeform 17"/>
            <p:cNvSpPr/>
            <p:nvPr/>
          </p:nvSpPr>
          <p:spPr bwMode="auto">
            <a:xfrm>
              <a:off x="6203950" y="0"/>
              <a:ext cx="4441825" cy="4237038"/>
            </a:xfrm>
            <a:custGeom>
              <a:avLst/>
              <a:gdLst/>
              <a:ahLst/>
              <a:cxnLst/>
              <a:rect l="0" t="0" r="r" b="b"/>
              <a:pathLst>
                <a:path w="934" h="891">
                  <a:moveTo>
                    <a:pt x="934" y="891"/>
                  </a:moveTo>
                  <a:cubicBezTo>
                    <a:pt x="863" y="783"/>
                    <a:pt x="778" y="684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1" name="Freeform 18"/>
            <p:cNvSpPr/>
            <p:nvPr/>
          </p:nvSpPr>
          <p:spPr bwMode="auto">
            <a:xfrm>
              <a:off x="6456363" y="4763"/>
              <a:ext cx="4179888" cy="3986213"/>
            </a:xfrm>
            <a:custGeom>
              <a:avLst/>
              <a:gdLst/>
              <a:ahLst/>
              <a:cxnLst/>
              <a:rect l="0" t="0" r="r" b="b"/>
              <a:pathLst>
                <a:path w="879" h="838">
                  <a:moveTo>
                    <a:pt x="879" y="838"/>
                  </a:moveTo>
                  <a:cubicBezTo>
                    <a:pt x="821" y="755"/>
                    <a:pt x="756" y="679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2" name="Freeform 19"/>
            <p:cNvSpPr/>
            <p:nvPr/>
          </p:nvSpPr>
          <p:spPr bwMode="auto">
            <a:xfrm>
              <a:off x="6869113" y="4763"/>
              <a:ext cx="3776663" cy="3838575"/>
            </a:xfrm>
            <a:custGeom>
              <a:avLst/>
              <a:gdLst/>
              <a:ahLst/>
              <a:cxnLst/>
              <a:rect l="0" t="0" r="r" b="b"/>
              <a:pathLst>
                <a:path w="794" h="807">
                  <a:moveTo>
                    <a:pt x="794" y="807"/>
                  </a:moveTo>
                  <a:cubicBezTo>
                    <a:pt x="745" y="739"/>
                    <a:pt x="695" y="676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3" name="Freeform 20"/>
            <p:cNvSpPr/>
            <p:nvPr/>
          </p:nvSpPr>
          <p:spPr bwMode="auto">
            <a:xfrm>
              <a:off x="8758238" y="4763"/>
              <a:ext cx="1887538" cy="1355725"/>
            </a:xfrm>
            <a:custGeom>
              <a:avLst/>
              <a:gdLst/>
              <a:ahLst/>
              <a:cxnLst/>
              <a:rect l="0" t="0" r="r" b="b"/>
              <a:pathLst>
                <a:path w="397" h="285">
                  <a:moveTo>
                    <a:pt x="397" y="285"/>
                  </a:moveTo>
                  <a:cubicBezTo>
                    <a:pt x="270" y="182"/>
                    <a:pt x="138" y="8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4" name="Freeform 21"/>
            <p:cNvSpPr/>
            <p:nvPr/>
          </p:nvSpPr>
          <p:spPr bwMode="auto">
            <a:xfrm>
              <a:off x="9223375" y="9525"/>
              <a:ext cx="1422400" cy="1108075"/>
            </a:xfrm>
            <a:custGeom>
              <a:avLst/>
              <a:gdLst/>
              <a:ahLst/>
              <a:cxnLst/>
              <a:rect l="0" t="0" r="r" b="b"/>
              <a:pathLst>
                <a:path w="299" h="233">
                  <a:moveTo>
                    <a:pt x="299" y="233"/>
                  </a:moveTo>
                  <a:cubicBezTo>
                    <a:pt x="197" y="145"/>
                    <a:pt x="97" y="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5" name="Freeform 22"/>
            <p:cNvSpPr/>
            <p:nvPr/>
          </p:nvSpPr>
          <p:spPr bwMode="auto">
            <a:xfrm>
              <a:off x="10009188" y="4763"/>
              <a:ext cx="636588" cy="361950"/>
            </a:xfrm>
            <a:custGeom>
              <a:avLst/>
              <a:gdLst/>
              <a:ahLst/>
              <a:cxnLst/>
              <a:rect l="0" t="0" r="r" b="b"/>
              <a:pathLst>
                <a:path w="134" h="76">
                  <a:moveTo>
                    <a:pt x="0" y="0"/>
                  </a:moveTo>
                  <a:cubicBezTo>
                    <a:pt x="45" y="25"/>
                    <a:pt x="89" y="50"/>
                    <a:pt x="134" y="7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644463" y="1698332"/>
            <a:ext cx="4357752" cy="3470420"/>
            <a:chOff x="644463" y="1698332"/>
            <a:chExt cx="4357752" cy="3470420"/>
          </a:xfrm>
        </p:grpSpPr>
        <p:sp>
          <p:nvSpPr>
            <p:cNvPr id="77" name="Rectangle 76"/>
            <p:cNvSpPr/>
            <p:nvPr/>
          </p:nvSpPr>
          <p:spPr>
            <a:xfrm>
              <a:off x="644463" y="1698332"/>
              <a:ext cx="4357752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644463" y="2274404"/>
              <a:ext cx="4357752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27" name="Isosceles Triangle 9"/>
            <p:cNvSpPr/>
            <p:nvPr/>
          </p:nvSpPr>
          <p:spPr>
            <a:xfrm rot="10800000">
              <a:off x="2665346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54676" y="0"/>
            <a:ext cx="3489324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585" y="2336402"/>
            <a:ext cx="4197666" cy="1265539"/>
          </a:xfrm>
        </p:spPr>
        <p:txBody>
          <a:bodyPr bIns="0" anchor="b">
            <a:normAutofit/>
          </a:bodyPr>
          <a:lstStyle>
            <a:lvl1pPr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2314" y="3601941"/>
            <a:ext cx="4199254" cy="121453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rgbClr val="FFFEFF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" y="320040"/>
            <a:ext cx="2743200" cy="32004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40080" y="6227064"/>
            <a:ext cx="4358641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315463" y="320040"/>
            <a:ext cx="685800" cy="32004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20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25554" y="2349925"/>
            <a:ext cx="3112047" cy="2464952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5687" y="794719"/>
            <a:ext cx="4079089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" y="320040"/>
            <a:ext cx="27432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40080" y="6227064"/>
            <a:ext cx="7854696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08976" y="320040"/>
            <a:ext cx="6858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85800" rtl="0" eaLnBrk="1" latinLnBrk="0" hangingPunct="1">
        <a:lnSpc>
          <a:spcPct val="85000"/>
        </a:lnSpc>
        <a:spcBef>
          <a:spcPct val="0"/>
        </a:spcBef>
        <a:buNone/>
        <a:defRPr sz="3200" b="0" i="0" kern="1200" cap="none" spc="-113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HSBC to RBC Mobile Messaging Campaign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Digital Transformation Leadership by Herman Hui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Led HSBC Canada's mobile in-app messaging campaign during the RBC acquisition.</a:t>
            </a:r>
          </a:p>
          <a:p>
            <a:r>
              <a:rPr dirty="0"/>
              <a:t>Delivered multilingual messages in English, French, Traditional and Simplified Chinese.</a:t>
            </a:r>
          </a:p>
          <a:p>
            <a:r>
              <a:rPr dirty="0"/>
              <a:t>Ensured timely and transparent communication to over 800,000 customers.</a:t>
            </a:r>
          </a:p>
          <a:p>
            <a:r>
              <a:rPr dirty="0"/>
              <a:t>Achieved 2.2x digital impression growth (67M+) and 7x increase in user clicks.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 Role and Responsibilities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Owned end-to-end planning and execution of mobile messaging strategy.</a:t>
            </a:r>
          </a:p>
          <a:p>
            <a:r>
              <a:rPr dirty="0"/>
              <a:t>Coordinated legal, compliance, and localization teams.</a:t>
            </a:r>
          </a:p>
          <a:p>
            <a:r>
              <a:rPr dirty="0"/>
              <a:t>Managed UX content, visual design, QA testing, and deployment.</a:t>
            </a:r>
          </a:p>
          <a:p>
            <a:r>
              <a:rPr dirty="0"/>
              <a:t>Ensured accessibility compliance and consistent brand standards.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818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6286500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English Banner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818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5239683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French Banner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818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5774449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Traditional Chinese Banner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8185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57200"/>
            <a:ext cx="5837464" cy="50292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57200" y="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00"/>
                </a:solidFill>
              </a:defRPr>
            </a:pPr>
            <a:r>
              <a:t>Simplified Chinese Banner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2</TotalTime>
  <Words>118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Calibri Light</vt:lpstr>
      <vt:lpstr>Rockwell</vt:lpstr>
      <vt:lpstr>Wingdings</vt:lpstr>
      <vt:lpstr>Atlas</vt:lpstr>
      <vt:lpstr>HSBC to RBC Mobile Messaging Campaign</vt:lpstr>
      <vt:lpstr>Project Overview</vt:lpstr>
      <vt:lpstr>My Role and Responsibilities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Herman Hui</cp:lastModifiedBy>
  <cp:revision>2</cp:revision>
  <dcterms:created xsi:type="dcterms:W3CDTF">2013-01-27T09:14:16Z</dcterms:created>
  <dcterms:modified xsi:type="dcterms:W3CDTF">2025-04-23T03:27:54Z</dcterms:modified>
  <cp:category/>
</cp:coreProperties>
</file>