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62" r:id="rId2"/>
    <p:sldId id="263" r:id="rId3"/>
    <p:sldId id="264" r:id="rId4"/>
    <p:sldId id="285" r:id="rId5"/>
    <p:sldId id="287" r:id="rId6"/>
    <p:sldId id="286" r:id="rId7"/>
    <p:sldId id="289" r:id="rId8"/>
    <p:sldId id="290" r:id="rId9"/>
    <p:sldId id="305" r:id="rId10"/>
    <p:sldId id="266" r:id="rId11"/>
    <p:sldId id="300" r:id="rId12"/>
    <p:sldId id="301" r:id="rId13"/>
    <p:sldId id="302" r:id="rId14"/>
    <p:sldId id="303" r:id="rId15"/>
    <p:sldId id="304" r:id="rId16"/>
    <p:sldId id="299" r:id="rId17"/>
    <p:sldId id="278" r:id="rId18"/>
    <p:sldId id="288" r:id="rId19"/>
    <p:sldId id="295" r:id="rId20"/>
    <p:sldId id="294" r:id="rId21"/>
    <p:sldId id="292" r:id="rId22"/>
    <p:sldId id="291" r:id="rId23"/>
    <p:sldId id="293" r:id="rId24"/>
    <p:sldId id="297" r:id="rId25"/>
    <p:sldId id="281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uIrBVso4sTGLov7MRkzva3zJ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F2A19-4A3B-4A00-8FAB-FB7C9D7730A1}" v="3" dt="2025-10-08T06:13:11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36" autoAdjust="0"/>
  </p:normalViewPr>
  <p:slideViewPr>
    <p:cSldViewPr snapToGrid="0">
      <p:cViewPr>
        <p:scale>
          <a:sx n="75" d="100"/>
          <a:sy n="75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惠心 簡" userId="7494a85472f25f00" providerId="LiveId" clId="{4151118C-67CD-42CB-A947-F50F90C04C80}"/>
    <pc:docChg chg="undo custSel addSld delSld modSld">
      <pc:chgData name="惠心 簡" userId="7494a85472f25f00" providerId="LiveId" clId="{4151118C-67CD-42CB-A947-F50F90C04C80}" dt="2025-10-08T06:13:11.606" v="4" actId="1076"/>
      <pc:docMkLst>
        <pc:docMk/>
      </pc:docMkLst>
      <pc:sldChg chg="addSp modSp">
        <pc:chgData name="惠心 簡" userId="7494a85472f25f00" providerId="LiveId" clId="{4151118C-67CD-42CB-A947-F50F90C04C80}" dt="2025-10-08T06:13:11.606" v="4" actId="1076"/>
        <pc:sldMkLst>
          <pc:docMk/>
          <pc:sldMk cId="0" sldId="266"/>
        </pc:sldMkLst>
        <pc:picChg chg="add mod">
          <ac:chgData name="惠心 簡" userId="7494a85472f25f00" providerId="LiveId" clId="{4151118C-67CD-42CB-A947-F50F90C04C80}" dt="2025-10-08T06:13:11.606" v="4" actId="1076"/>
          <ac:picMkLst>
            <pc:docMk/>
            <pc:sldMk cId="0" sldId="266"/>
            <ac:picMk id="1026" creationId="{904A2ECD-D629-25D3-5FEB-0C6B2F2ABB87}"/>
          </ac:picMkLst>
        </pc:picChg>
      </pc:sldChg>
      <pc:sldChg chg="new del">
        <pc:chgData name="惠心 簡" userId="7494a85472f25f00" providerId="LiveId" clId="{4151118C-67CD-42CB-A947-F50F90C04C80}" dt="2025-10-08T05:35:36.555" v="1" actId="680"/>
        <pc:sldMkLst>
          <pc:docMk/>
          <pc:sldMk cId="1677570285" sldId="30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3:08:05.3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21389,'555'0'0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3:08:08.2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24575,'59'2'0,"79"14"0,-123-14 0,71 6 0,160-7 0,-107-4 0,-103 3-1365,-4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3:08:44.4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23892,'767'0'0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53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547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489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68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4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altLang="en-US" sz="1100" dirty="0"/>
              <a:t>心臟是由心肌所組成，當動作電位</a:t>
            </a:r>
            <a:r>
              <a:rPr lang="en-US" altLang="zh-TW" sz="1100" dirty="0"/>
              <a:t>(Action potential)</a:t>
            </a:r>
            <a:r>
              <a:rPr lang="zh-TW" altLang="en-US" sz="1100" dirty="0"/>
              <a:t>產生時，會導致心肌的收縮，達到將血液幫浦到全身的功能。此動作電位的電流會從心臟散佈到全身，而身體不同的部位，其電流的分佈也不同。正常心電圖是由</a:t>
            </a:r>
            <a:r>
              <a:rPr lang="en-US" altLang="zh-TW" sz="1100" dirty="0"/>
              <a:t>P</a:t>
            </a:r>
            <a:r>
              <a:rPr lang="zh-TW" altLang="en-US" sz="1100" dirty="0"/>
              <a:t>波、</a:t>
            </a:r>
            <a:r>
              <a:rPr lang="en-US" altLang="zh-TW" sz="1100" dirty="0"/>
              <a:t>QRS</a:t>
            </a:r>
            <a:r>
              <a:rPr lang="zh-TW" altLang="en-US" sz="1100" dirty="0"/>
              <a:t>波、</a:t>
            </a:r>
            <a:r>
              <a:rPr lang="en-US" altLang="zh-TW" sz="1100" dirty="0"/>
              <a:t>T</a:t>
            </a:r>
            <a:r>
              <a:rPr lang="zh-TW" altLang="en-US" sz="1100" dirty="0"/>
              <a:t>波所組成，如右圖所示，其中</a:t>
            </a:r>
            <a:r>
              <a:rPr lang="en-US" altLang="zh-TW" sz="1100" dirty="0"/>
              <a:t>P</a:t>
            </a:r>
            <a:r>
              <a:rPr lang="zh-TW" altLang="en-US" sz="1100" dirty="0"/>
              <a:t>波是由心房收縮的去極化產生的電流所造成，</a:t>
            </a:r>
            <a:r>
              <a:rPr lang="en-US" altLang="zh-TW" sz="1100" dirty="0"/>
              <a:t>QRS</a:t>
            </a:r>
            <a:r>
              <a:rPr lang="zh-TW" altLang="en-US" sz="1100" dirty="0"/>
              <a:t>波是由心室收縮前的去極化所產生，而</a:t>
            </a:r>
            <a:r>
              <a:rPr lang="en-US" altLang="zh-TW" sz="1100" dirty="0"/>
              <a:t>T</a:t>
            </a:r>
            <a:r>
              <a:rPr lang="zh-TW" altLang="en-US" sz="1100" dirty="0"/>
              <a:t>波是由心室的再極化所產生。將電位投影於身體前平面上，稱為心臟向量圖。可藉由表面電極紀錄此訊號，不同的差動電位，所記錄到不同的電位波形和大小，稱為導程</a:t>
            </a:r>
            <a:r>
              <a:rPr lang="en-US" altLang="zh-TW" sz="1100" dirty="0"/>
              <a:t>(Lead)</a:t>
            </a:r>
            <a:r>
              <a:rPr lang="zh-TW" altLang="en-US" sz="1100" dirty="0"/>
              <a:t>。</a:t>
            </a:r>
            <a:endParaRPr lang="en-US" altLang="zh-TW" sz="1100" dirty="0"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338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5170~5191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4810~4830</a:t>
            </a:r>
            <a:endParaRPr dirty="0"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0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03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9" name="Google Shape;99;p3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3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1" name="Google Shape;101;p3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Google Shape;102;p3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Google Shape;103;p3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" name="Google Shape;105;p3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" name="Google Shape;106;p3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Google Shape;107;p3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39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9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8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8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9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9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4" name="Google Shape;174;p4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8" name="Google Shape;178;p4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79" name="Google Shape;179;p4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0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0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1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1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89" name="Google Shape;189;p51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5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3" name="Google Shape;193;p5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4" name="Google Shape;194;p5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 b="0" i="0" u="none" strike="noStrike" cap="none">
                <a:solidFill>
                  <a:srgbClr val="8DA9DB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2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98" name="Google Shape;198;p5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3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5" name="Google Shape;205;p5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4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11" name="Google Shape;211;p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7" name="Google Shape;117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9" name="Google Shape;129;p42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43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7" name="Google Shape;137;p43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6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6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54" name="Google Shape;154;p46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155" name="Google Shape;155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7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7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47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2" name="Google Shape;162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2" name="Google Shape;82;p3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3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4" name="Google Shape;84;p38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Google Shape;85;p38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Google Shape;86;p3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8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>
                <a:alpha val="69803"/>
              </a:srgb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Google Shape;88;p3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8DA9DB">
                <a:alpha val="69803"/>
              </a:srgb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Google Shape;89;p38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Google Shape;90;p3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10" Type="http://schemas.openxmlformats.org/officeDocument/2006/relationships/image" Target="../media/image10.jpeg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l="9091" t="10903" b="12488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zh-TW"/>
              <a:t>DSP LAB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zh-TW" dirty="0"/>
              <a:t>ECG</a:t>
            </a:r>
            <a:r>
              <a:rPr lang="zh-TW" altLang="en-US" dirty="0"/>
              <a:t>量測數位訊號處理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實驗步驟</a:t>
            </a:r>
            <a:endParaRPr dirty="0"/>
          </a:p>
        </p:txBody>
      </p:sp>
      <p:sp>
        <p:nvSpPr>
          <p:cNvPr id="305" name="Google Shape;305;p21"/>
          <p:cNvSpPr txBox="1">
            <a:spLocks noGrp="1"/>
          </p:cNvSpPr>
          <p:nvPr>
            <p:ph type="body" idx="1"/>
          </p:nvPr>
        </p:nvSpPr>
        <p:spPr>
          <a:xfrm>
            <a:off x="476475" y="1364788"/>
            <a:ext cx="11239049" cy="516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zh-TW" sz="2000" dirty="0"/>
              <a:t>將</a:t>
            </a:r>
            <a:r>
              <a:rPr lang="zh-TW" altLang="en-US" sz="2000" dirty="0"/>
              <a:t>圖</a:t>
            </a:r>
            <a:r>
              <a:rPr lang="en-US" altLang="zh-TW" sz="2000" dirty="0"/>
              <a:t>1(</a:t>
            </a:r>
            <a:r>
              <a:rPr lang="zh-TW" altLang="en-US" sz="2000" dirty="0"/>
              <a:t>下圖</a:t>
            </a:r>
            <a:r>
              <a:rPr lang="en-US" altLang="zh-TW" sz="2000" dirty="0"/>
              <a:t>)</a:t>
            </a:r>
            <a:r>
              <a:rPr lang="zh-TW" altLang="en-US" sz="2000" dirty="0"/>
              <a:t>的規劃圖在麵包板上組出來。</a:t>
            </a:r>
            <a:endParaRPr lang="en-US" altLang="zh-TW" sz="2000" dirty="0"/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電供</a:t>
            </a:r>
            <a:r>
              <a:rPr lang="en-US" altLang="zh-TW" sz="2000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Power supply</a:t>
            </a:r>
            <a:r>
              <a:rPr lang="zh-TW" altLang="en-US" sz="2000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r>
              <a:rPr lang="zh-TW" altLang="en-US" sz="2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正負</a:t>
            </a:r>
            <a:r>
              <a:rPr lang="en-US" altLang="zh-TW" sz="2000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15V</a:t>
            </a:r>
            <a:r>
              <a:rPr lang="zh-TW" altLang="en-US" sz="2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en-US" altLang="zh-TW" sz="2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0V</a:t>
            </a:r>
            <a:r>
              <a:rPr lang="zh-TW" altLang="en-US" sz="2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、</a:t>
            </a:r>
            <a:r>
              <a:rPr lang="en-US" altLang="zh-TW" sz="2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-1.65V</a:t>
            </a:r>
            <a:r>
              <a:rPr lang="zh-TW" altLang="en-US" sz="200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四種電位。</a:t>
            </a:r>
            <a:endParaRPr lang="en-US" altLang="zh-TW" sz="2000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每個組員都需量測自己的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ECG</a:t>
            </a:r>
            <a:r>
              <a:rPr lang="zh-TW" altLang="en-US" sz="2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訊號，並處理自己的訊號。</a:t>
            </a:r>
            <a:endParaRPr lang="en-US" altLang="zh-TW" sz="20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r>
              <a:rPr lang="zh-TW" altLang="en-US" sz="20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先以酒精擦拭受試者手腕及右腳腳踝附近皮膚已去除油脂，將</a:t>
            </a:r>
            <a:r>
              <a:rPr lang="en-US" altLang="zh-TW" sz="20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ECG</a:t>
            </a:r>
            <a:r>
              <a:rPr lang="zh-TW" altLang="en-US" sz="20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貼片貼在手腕與腳踝上，請貼緊避免中間有空隙，</a:t>
            </a:r>
            <a:r>
              <a:rPr lang="en-US" altLang="zh-TW"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ECG</a:t>
            </a:r>
            <a:r>
              <a:rPr lang="zh-TW" altLang="en-US" sz="200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貼片為一次性</a:t>
            </a:r>
            <a:r>
              <a:rPr lang="zh-TW" altLang="en-US" sz="20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，重複使用會有誤差</a:t>
            </a:r>
            <a:r>
              <a:rPr lang="zh-TW" altLang="en-US" sz="24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。</a:t>
            </a: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738D07-9DAB-7CF8-7C74-882C2E56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43" y="3880666"/>
            <a:ext cx="4774900" cy="193875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90B73BC-D525-D247-9C37-B2636F83BD32}"/>
              </a:ext>
            </a:extLst>
          </p:cNvPr>
          <p:cNvSpPr txBox="1"/>
          <p:nvPr/>
        </p:nvSpPr>
        <p:spPr>
          <a:xfrm>
            <a:off x="3256068" y="5909846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圖</a:t>
            </a:r>
            <a:r>
              <a:rPr lang="en-US" altLang="zh-TW" sz="1600" dirty="0"/>
              <a:t>1.</a:t>
            </a:r>
            <a:r>
              <a:rPr lang="zh-TW" altLang="en-US" sz="1600" dirty="0"/>
              <a:t>量測心電圖之規劃圖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02E4572-65A6-6D81-3959-9DF4FEAAAFAC}"/>
                  </a:ext>
                </a:extLst>
              </p14:cNvPr>
              <p14:cNvContentPartPr/>
              <p14:nvPr/>
            </p14:nvContentPartPr>
            <p14:xfrm>
              <a:off x="6419655" y="4257270"/>
              <a:ext cx="200160" cy="36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02E4572-65A6-6D81-3959-9DF4FEAAAF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3655" y="4221270"/>
                <a:ext cx="271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56AF731F-E1CB-C15A-304A-2B35EA9EF88D}"/>
                  </a:ext>
                </a:extLst>
              </p14:cNvPr>
              <p14:cNvContentPartPr/>
              <p14:nvPr/>
            </p14:nvContentPartPr>
            <p14:xfrm>
              <a:off x="6381495" y="4933710"/>
              <a:ext cx="271080" cy="108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56AF731F-E1CB-C15A-304A-2B35EA9EF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5855" y="4898070"/>
                <a:ext cx="342720" cy="824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02BD1D01-D6F6-7454-C91E-9092CAF25B24}"/>
              </a:ext>
            </a:extLst>
          </p:cNvPr>
          <p:cNvSpPr txBox="1"/>
          <p:nvPr/>
        </p:nvSpPr>
        <p:spPr>
          <a:xfrm>
            <a:off x="6323962" y="4825988"/>
            <a:ext cx="657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220</a:t>
            </a:r>
            <a:r>
              <a:rPr lang="el-GR" altLang="zh-TW" sz="800" dirty="0"/>
              <a:t>Ω</a:t>
            </a:r>
            <a:endParaRPr lang="zh-TW" altLang="en-US" sz="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D36B6E-8823-23DD-7962-1F192D7899EC}"/>
              </a:ext>
            </a:extLst>
          </p:cNvPr>
          <p:cNvSpPr txBox="1"/>
          <p:nvPr/>
        </p:nvSpPr>
        <p:spPr>
          <a:xfrm>
            <a:off x="6291202" y="4115514"/>
            <a:ext cx="6572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220</a:t>
            </a:r>
            <a:r>
              <a:rPr lang="el-GR" altLang="zh-TW" sz="800" dirty="0"/>
              <a:t>Ω</a:t>
            </a:r>
            <a:endParaRPr lang="zh-TW" altLang="en-US" sz="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1FA1AFCE-17D0-BF62-0A52-2EB5DF9D252E}"/>
                  </a:ext>
                </a:extLst>
              </p14:cNvPr>
              <p14:cNvContentPartPr/>
              <p14:nvPr/>
            </p14:nvContentPartPr>
            <p14:xfrm>
              <a:off x="7543575" y="4904910"/>
              <a:ext cx="276480" cy="36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1FA1AFCE-17D0-BF62-0A52-2EB5DF9D25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07575" y="4868910"/>
                <a:ext cx="34812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OP AMP IC 741 Pin Diagram, Working and Applications">
            <a:extLst>
              <a:ext uri="{FF2B5EF4-FFF2-40B4-BE49-F238E27FC236}">
                <a16:creationId xmlns:a16="http://schemas.microsoft.com/office/drawing/2014/main" id="{904A2ECD-D629-25D3-5FEB-0C6B2F2A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243" y="3606200"/>
            <a:ext cx="4774900" cy="29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5;p21">
            <a:extLst>
              <a:ext uri="{FF2B5EF4-FFF2-40B4-BE49-F238E27FC236}">
                <a16:creationId xmlns:a16="http://schemas.microsoft.com/office/drawing/2014/main" id="{EA3AE8FA-B773-C374-1451-309379FD73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450" y="574675"/>
            <a:ext cx="11239500" cy="51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5"/>
            </a:pPr>
            <a:r>
              <a:rPr lang="zh-TW" altLang="en-US" sz="20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使用</a:t>
            </a:r>
            <a:r>
              <a:rPr lang="en-US" altLang="zh-TW" sz="20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 e2 studio</a:t>
            </a:r>
            <a:r>
              <a:rPr lang="zh-TW" altLang="en-US" sz="20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 匯入專案</a:t>
            </a: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210D21A-E563-D053-0A75-A8B5D232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589" y="1590675"/>
            <a:ext cx="2537081" cy="4056462"/>
          </a:xfrm>
          <a:prstGeom prst="rect">
            <a:avLst/>
          </a:prstGeom>
        </p:spPr>
      </p:pic>
      <p:sp>
        <p:nvSpPr>
          <p:cNvPr id="12" name="文字方塊 7">
            <a:extLst>
              <a:ext uri="{FF2B5EF4-FFF2-40B4-BE49-F238E27FC236}">
                <a16:creationId xmlns:a16="http://schemas.microsoft.com/office/drawing/2014/main" id="{B1EB0F89-4098-1F1F-EFD2-851CC7B1D41A}"/>
              </a:ext>
            </a:extLst>
          </p:cNvPr>
          <p:cNvSpPr txBox="1"/>
          <p:nvPr/>
        </p:nvSpPr>
        <p:spPr>
          <a:xfrm>
            <a:off x="4208859" y="2875002"/>
            <a:ext cx="2537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選擇匯入專案</a:t>
            </a:r>
            <a:br>
              <a:rPr lang="en-US" altLang="zh-TW" sz="1600" dirty="0"/>
            </a:br>
            <a:br>
              <a:rPr lang="en-US" altLang="zh-TW" sz="1600" dirty="0"/>
            </a:br>
            <a:r>
              <a:rPr lang="zh-TW" altLang="en-US" sz="1600" dirty="0"/>
              <a:t>選擇 </a:t>
            </a:r>
            <a:r>
              <a:rPr lang="en-US" altLang="zh-TW" sz="1600" dirty="0"/>
              <a:t>“Existing Projects into Workspace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A6955A8-E598-015A-B556-EB97DC58EB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5940" y="1480543"/>
            <a:ext cx="3595688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0675DF-92C2-A41C-D4D9-C7DEE41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1" y="1060743"/>
            <a:ext cx="3441057" cy="4736513"/>
          </a:xfrm>
          <a:prstGeom prst="rect">
            <a:avLst/>
          </a:prstGeom>
        </p:spPr>
      </p:pic>
      <p:sp>
        <p:nvSpPr>
          <p:cNvPr id="5" name="文字方塊 8">
            <a:extLst>
              <a:ext uri="{FF2B5EF4-FFF2-40B4-BE49-F238E27FC236}">
                <a16:creationId xmlns:a16="http://schemas.microsoft.com/office/drawing/2014/main" id="{936292BB-F7D4-DFB9-EE3A-52A1CDFAE193}"/>
              </a:ext>
            </a:extLst>
          </p:cNvPr>
          <p:cNvSpPr txBox="1"/>
          <p:nvPr/>
        </p:nvSpPr>
        <p:spPr>
          <a:xfrm>
            <a:off x="4193671" y="1127553"/>
            <a:ext cx="426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點擊 </a:t>
            </a:r>
            <a:r>
              <a:rPr lang="en-US" altLang="zh-TW" sz="1600" dirty="0"/>
              <a:t>Browse, </a:t>
            </a:r>
            <a:r>
              <a:rPr lang="zh-TW" altLang="en-US" sz="1600" dirty="0"/>
              <a:t>選擇專案所在位置</a:t>
            </a:r>
            <a:r>
              <a:rPr lang="en-US" altLang="zh-TW" sz="1600" dirty="0"/>
              <a:t>.</a:t>
            </a:r>
            <a:br>
              <a:rPr lang="en-US" altLang="zh-TW" sz="1600" dirty="0"/>
            </a:br>
            <a:br>
              <a:rPr lang="en-US" altLang="zh-TW" sz="1600" dirty="0"/>
            </a:br>
            <a:r>
              <a:rPr lang="zh-TW" altLang="en-US" sz="1600" dirty="0"/>
              <a:t>勾選專案後</a:t>
            </a:r>
            <a:r>
              <a:rPr lang="en-US" altLang="zh-TW" sz="1600" dirty="0"/>
              <a:t>,</a:t>
            </a:r>
            <a:r>
              <a:rPr lang="zh-TW" altLang="en-US" sz="1600" dirty="0"/>
              <a:t> 點擊</a:t>
            </a:r>
            <a:r>
              <a:rPr lang="en-US" altLang="zh-TW" sz="1600" dirty="0"/>
              <a:t>Finish.</a:t>
            </a: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836887-F9A8-3F59-BDCF-8CF8D237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24" y="4670851"/>
            <a:ext cx="3371850" cy="1885950"/>
          </a:xfrm>
          <a:prstGeom prst="rect">
            <a:avLst/>
          </a:prstGeom>
        </p:spPr>
      </p:pic>
      <p:sp>
        <p:nvSpPr>
          <p:cNvPr id="7" name="文字方塊 13">
            <a:extLst>
              <a:ext uri="{FF2B5EF4-FFF2-40B4-BE49-F238E27FC236}">
                <a16:creationId xmlns:a16="http://schemas.microsoft.com/office/drawing/2014/main" id="{87DDF6A2-24A1-6E7D-5F79-80F97B284070}"/>
              </a:ext>
            </a:extLst>
          </p:cNvPr>
          <p:cNvSpPr txBox="1"/>
          <p:nvPr/>
        </p:nvSpPr>
        <p:spPr>
          <a:xfrm>
            <a:off x="7185349" y="5275272"/>
            <a:ext cx="3749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/>
              <a:t>打開專案，點選</a:t>
            </a:r>
            <a:r>
              <a:rPr lang="en-US" altLang="zh-TW" sz="1600" dirty="0"/>
              <a:t>configuration</a:t>
            </a:r>
            <a:r>
              <a:rPr lang="zh-TW" altLang="en-US" sz="1600" dirty="0"/>
              <a:t>後重新產生</a:t>
            </a:r>
            <a:r>
              <a:rPr lang="en-US" altLang="zh-TW" sz="1600" dirty="0"/>
              <a:t>Driver code.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887E4E-5299-628E-F50B-8F8075FA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4166026"/>
            <a:ext cx="1562100" cy="504825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4A90B02-8A83-71AC-08E6-D01BB0421A92}"/>
              </a:ext>
            </a:extLst>
          </p:cNvPr>
          <p:cNvCxnSpPr/>
          <p:nvPr/>
        </p:nvCxnSpPr>
        <p:spPr>
          <a:xfrm flipH="1">
            <a:off x="6419850" y="5613826"/>
            <a:ext cx="638175" cy="386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67E449D-9397-C9ED-B913-242743AE7787}"/>
              </a:ext>
            </a:extLst>
          </p:cNvPr>
          <p:cNvCxnSpPr>
            <a:cxnSpLocks/>
          </p:cNvCxnSpPr>
          <p:nvPr/>
        </p:nvCxnSpPr>
        <p:spPr>
          <a:xfrm flipV="1">
            <a:off x="8924925" y="4783573"/>
            <a:ext cx="828675" cy="491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0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5;p21">
            <a:extLst>
              <a:ext uri="{FF2B5EF4-FFF2-40B4-BE49-F238E27FC236}">
                <a16:creationId xmlns:a16="http://schemas.microsoft.com/office/drawing/2014/main" id="{9B10D1AA-287B-3C20-DCD7-AFEE392D3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6475" y="1364788"/>
            <a:ext cx="11239049" cy="5165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6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6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6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6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6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6"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4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305;p21">
            <a:extLst>
              <a:ext uri="{FF2B5EF4-FFF2-40B4-BE49-F238E27FC236}">
                <a16:creationId xmlns:a16="http://schemas.microsoft.com/office/drawing/2014/main" id="{1CCCAAD7-E8EC-4FA2-58ED-02CACCA3BE44}"/>
              </a:ext>
            </a:extLst>
          </p:cNvPr>
          <p:cNvSpPr txBox="1">
            <a:spLocks/>
          </p:cNvSpPr>
          <p:nvPr/>
        </p:nvSpPr>
        <p:spPr>
          <a:xfrm>
            <a:off x="832070" y="642456"/>
            <a:ext cx="11239500" cy="51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zh-TW" altLang="en-US" sz="2000" dirty="0"/>
              <a:t>將板子與圖</a:t>
            </a:r>
            <a:r>
              <a:rPr lang="en-US" altLang="zh-TW" sz="2000" dirty="0"/>
              <a:t>1</a:t>
            </a:r>
            <a:r>
              <a:rPr lang="zh-TW" altLang="en-US" sz="2000" dirty="0"/>
              <a:t>電路接線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62887-6C93-ECD2-C656-F8DA2CB3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4" y="1685924"/>
            <a:ext cx="3592416" cy="42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9E300AD5-6B83-2198-7B15-7FA4744C3A8F}"/>
              </a:ext>
            </a:extLst>
          </p:cNvPr>
          <p:cNvSpPr/>
          <p:nvPr/>
        </p:nvSpPr>
        <p:spPr>
          <a:xfrm>
            <a:off x="3269809" y="3064320"/>
            <a:ext cx="798743" cy="729359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B7A24A2-9939-F409-B3AF-14ACDDBB3DFF}"/>
              </a:ext>
            </a:extLst>
          </p:cNvPr>
          <p:cNvCxnSpPr>
            <a:cxnSpLocks/>
          </p:cNvCxnSpPr>
          <p:nvPr/>
        </p:nvCxnSpPr>
        <p:spPr>
          <a:xfrm>
            <a:off x="3954685" y="3655894"/>
            <a:ext cx="371768" cy="1516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435BC86-0C41-EB99-858E-480426ED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929" y="4087682"/>
            <a:ext cx="2236035" cy="2168786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ED0131E-C43B-42B1-4C38-0E8A15EDE92C}"/>
              </a:ext>
            </a:extLst>
          </p:cNvPr>
          <p:cNvCxnSpPr>
            <a:cxnSpLocks/>
          </p:cNvCxnSpPr>
          <p:nvPr/>
        </p:nvCxnSpPr>
        <p:spPr>
          <a:xfrm>
            <a:off x="5099060" y="5658816"/>
            <a:ext cx="144016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9DAEC1D-8C6E-25D9-E903-190F2BBEEDBB}"/>
              </a:ext>
            </a:extLst>
          </p:cNvPr>
          <p:cNvCxnSpPr>
            <a:cxnSpLocks/>
          </p:cNvCxnSpPr>
          <p:nvPr/>
        </p:nvCxnSpPr>
        <p:spPr>
          <a:xfrm>
            <a:off x="5092720" y="5442792"/>
            <a:ext cx="1440160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0C1574-9FD8-3F30-C1A3-BCB2A9B13CBD}"/>
              </a:ext>
            </a:extLst>
          </p:cNvPr>
          <p:cNvSpPr txBox="1"/>
          <p:nvPr/>
        </p:nvSpPr>
        <p:spPr>
          <a:xfrm>
            <a:off x="6486944" y="5696032"/>
            <a:ext cx="1132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GND</a:t>
            </a:r>
          </a:p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49176C-E16F-B31A-5B56-AD407ABB30BA}"/>
              </a:ext>
            </a:extLst>
          </p:cNvPr>
          <p:cNvSpPr txBox="1"/>
          <p:nvPr/>
        </p:nvSpPr>
        <p:spPr>
          <a:xfrm>
            <a:off x="6486719" y="6025282"/>
            <a:ext cx="1132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VCC</a:t>
            </a:r>
          </a:p>
          <a:p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2B404D2-66B6-0FAC-8DA4-18C9A833C9C7}"/>
              </a:ext>
            </a:extLst>
          </p:cNvPr>
          <p:cNvCxnSpPr>
            <a:cxnSpLocks/>
          </p:cNvCxnSpPr>
          <p:nvPr/>
        </p:nvCxnSpPr>
        <p:spPr>
          <a:xfrm>
            <a:off x="5106259" y="4882356"/>
            <a:ext cx="1370280" cy="177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21237A-1F7A-F11F-77AC-8F122C7A0D4A}"/>
              </a:ext>
            </a:extLst>
          </p:cNvPr>
          <p:cNvSpPr txBox="1"/>
          <p:nvPr/>
        </p:nvSpPr>
        <p:spPr>
          <a:xfrm>
            <a:off x="6451820" y="4913663"/>
            <a:ext cx="1440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D098B99-8127-8439-CE5F-5DC15F96A801}"/>
              </a:ext>
            </a:extLst>
          </p:cNvPr>
          <p:cNvSpPr txBox="1"/>
          <p:nvPr/>
        </p:nvSpPr>
        <p:spPr>
          <a:xfrm>
            <a:off x="5429387" y="1346180"/>
            <a:ext cx="510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ADC input</a:t>
            </a:r>
            <a:r>
              <a:rPr lang="zh-TW" altLang="en-US" dirty="0"/>
              <a:t> 接上圖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GND</a:t>
            </a:r>
            <a:r>
              <a:rPr lang="zh-TW" altLang="en-US" dirty="0"/>
              <a:t>接上電供之</a:t>
            </a:r>
            <a:r>
              <a:rPr lang="en-US" altLang="zh-TW" dirty="0"/>
              <a:t>-1.65V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519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>
            <a:extLst>
              <a:ext uri="{FF2B5EF4-FFF2-40B4-BE49-F238E27FC236}">
                <a16:creationId xmlns:a16="http://schemas.microsoft.com/office/drawing/2014/main" id="{F4AA1353-B1FC-B481-DC57-801989AE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797" y="1190625"/>
            <a:ext cx="5669450" cy="2692382"/>
          </a:xfrm>
          <a:prstGeom prst="rect">
            <a:avLst/>
          </a:prstGeom>
        </p:spPr>
      </p:pic>
      <p:sp>
        <p:nvSpPr>
          <p:cNvPr id="6" name="Google Shape;305;p21">
            <a:extLst>
              <a:ext uri="{FF2B5EF4-FFF2-40B4-BE49-F238E27FC236}">
                <a16:creationId xmlns:a16="http://schemas.microsoft.com/office/drawing/2014/main" id="{E0C894C8-6AB8-9D6C-7DB5-39D5988FF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2900" y="152399"/>
            <a:ext cx="11239500" cy="51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r>
              <a:rPr lang="en-US" altLang="zh-TW" sz="2000" dirty="0">
                <a:solidFill>
                  <a:srgbClr val="222222"/>
                </a:solidFill>
                <a:latin typeface="Arial"/>
                <a:cs typeface="Arial"/>
                <a:sym typeface="Arial"/>
              </a:rPr>
              <a:t>3</a:t>
            </a: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 startAt="7"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B4ADD7-9516-3382-C9DB-7E8E753D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79" y="225042"/>
            <a:ext cx="4243867" cy="3137283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9DA5DB9-7B28-ACC3-8DC7-EE9B913BFFCA}"/>
              </a:ext>
            </a:extLst>
          </p:cNvPr>
          <p:cNvCxnSpPr>
            <a:cxnSpLocks/>
          </p:cNvCxnSpPr>
          <p:nvPr/>
        </p:nvCxnSpPr>
        <p:spPr>
          <a:xfrm flipH="1" flipV="1">
            <a:off x="1552575" y="653668"/>
            <a:ext cx="409575" cy="71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272372-AA2C-25C9-E10C-5705EEF80858}"/>
              </a:ext>
            </a:extLst>
          </p:cNvPr>
          <p:cNvSpPr txBox="1"/>
          <p:nvPr/>
        </p:nvSpPr>
        <p:spPr>
          <a:xfrm>
            <a:off x="1570202" y="1402963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1.</a:t>
            </a:r>
            <a:r>
              <a:rPr lang="zh-TW" altLang="en-US" sz="1200" dirty="0">
                <a:solidFill>
                  <a:srgbClr val="FF0000"/>
                </a:solidFill>
              </a:rPr>
              <a:t>按下建置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85712FD-E7D7-6BAC-9346-56CF24951540}"/>
              </a:ext>
            </a:extLst>
          </p:cNvPr>
          <p:cNvCxnSpPr>
            <a:cxnSpLocks/>
          </p:cNvCxnSpPr>
          <p:nvPr/>
        </p:nvCxnSpPr>
        <p:spPr>
          <a:xfrm flipH="1" flipV="1">
            <a:off x="2475309" y="671128"/>
            <a:ext cx="409575" cy="71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5564B92-2A8D-816A-F20C-15722D6D626C}"/>
              </a:ext>
            </a:extLst>
          </p:cNvPr>
          <p:cNvSpPr txBox="1"/>
          <p:nvPr/>
        </p:nvSpPr>
        <p:spPr>
          <a:xfrm>
            <a:off x="2669033" y="1368043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2.</a:t>
            </a:r>
            <a:r>
              <a:rPr lang="zh-TW" altLang="en-US" sz="1200" dirty="0">
                <a:solidFill>
                  <a:srgbClr val="FF0000"/>
                </a:solidFill>
              </a:rPr>
              <a:t>按下</a:t>
            </a:r>
            <a:r>
              <a:rPr lang="en-US" altLang="zh-TW" sz="1200" dirty="0">
                <a:solidFill>
                  <a:srgbClr val="FF0000"/>
                </a:solidFill>
              </a:rPr>
              <a:t>debug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C04B9FC6-ACAD-E368-6502-4C5E899EC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9" y="3495676"/>
            <a:ext cx="5669449" cy="2965810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1279943-10A7-34EC-A6CA-2A3164EB7BE0}"/>
              </a:ext>
            </a:extLst>
          </p:cNvPr>
          <p:cNvCxnSpPr>
            <a:cxnSpLocks/>
          </p:cNvCxnSpPr>
          <p:nvPr/>
        </p:nvCxnSpPr>
        <p:spPr>
          <a:xfrm flipH="1" flipV="1">
            <a:off x="2505917" y="3939979"/>
            <a:ext cx="409575" cy="71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D7FE3F0-1A56-0CB3-6862-D989F1B4F592}"/>
              </a:ext>
            </a:extLst>
          </p:cNvPr>
          <p:cNvSpPr txBox="1"/>
          <p:nvPr/>
        </p:nvSpPr>
        <p:spPr>
          <a:xfrm>
            <a:off x="2416102" y="4728780"/>
            <a:ext cx="13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3.</a:t>
            </a:r>
            <a:r>
              <a:rPr lang="zh-TW" altLang="en-US" sz="1200" dirty="0">
                <a:solidFill>
                  <a:srgbClr val="FF0000"/>
                </a:solidFill>
              </a:rPr>
              <a:t>按下後會執行</a:t>
            </a:r>
            <a:r>
              <a:rPr lang="en-US" altLang="zh-TW" sz="1200" dirty="0" err="1">
                <a:solidFill>
                  <a:srgbClr val="FF0000"/>
                </a:solidFill>
              </a:rPr>
              <a:t>SystemInit</a:t>
            </a:r>
            <a:r>
              <a:rPr lang="en-US" altLang="zh-TW" sz="1200" dirty="0">
                <a:solidFill>
                  <a:srgbClr val="FF0000"/>
                </a:solidFill>
              </a:rPr>
              <a:t>()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41E3D20-605C-8567-A8CD-8C27CAEBDDB5}"/>
              </a:ext>
            </a:extLst>
          </p:cNvPr>
          <p:cNvCxnSpPr>
            <a:cxnSpLocks/>
          </p:cNvCxnSpPr>
          <p:nvPr/>
        </p:nvCxnSpPr>
        <p:spPr>
          <a:xfrm flipH="1" flipV="1">
            <a:off x="8065772" y="1570037"/>
            <a:ext cx="409575" cy="71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D94DAA5-C9E8-D1F7-2B38-FB6A0E0BA843}"/>
              </a:ext>
            </a:extLst>
          </p:cNvPr>
          <p:cNvSpPr txBox="1"/>
          <p:nvPr/>
        </p:nvSpPr>
        <p:spPr>
          <a:xfrm>
            <a:off x="7902502" y="2255340"/>
            <a:ext cx="135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4.</a:t>
            </a:r>
            <a:r>
              <a:rPr lang="zh-TW" altLang="en-US" sz="1200" dirty="0">
                <a:solidFill>
                  <a:srgbClr val="FF0000"/>
                </a:solidFill>
              </a:rPr>
              <a:t>再按下後會執行</a:t>
            </a:r>
            <a:r>
              <a:rPr lang="en-US" altLang="zh-TW" sz="1200" dirty="0" err="1">
                <a:solidFill>
                  <a:srgbClr val="FF0000"/>
                </a:solidFill>
              </a:rPr>
              <a:t>hal_entry</a:t>
            </a:r>
            <a:r>
              <a:rPr lang="en-US" altLang="zh-TW" sz="1200" dirty="0">
                <a:solidFill>
                  <a:srgbClr val="FF0000"/>
                </a:solidFill>
              </a:rPr>
              <a:t>()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AB3558E-FA48-6EEE-786E-532031B5CC60}"/>
              </a:ext>
            </a:extLst>
          </p:cNvPr>
          <p:cNvSpPr txBox="1"/>
          <p:nvPr/>
        </p:nvSpPr>
        <p:spPr>
          <a:xfrm>
            <a:off x="6735451" y="4076552"/>
            <a:ext cx="461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同學可以透過閱讀 </a:t>
            </a:r>
            <a:r>
              <a:rPr lang="en-US" altLang="zh-TW" dirty="0" err="1"/>
              <a:t>src</a:t>
            </a:r>
            <a:r>
              <a:rPr lang="en-US" altLang="zh-TW" dirty="0"/>
              <a:t>/</a:t>
            </a:r>
            <a:r>
              <a:rPr lang="en-US" altLang="zh-TW" dirty="0" err="1"/>
              <a:t>hal_entry.c</a:t>
            </a:r>
            <a:r>
              <a:rPr lang="zh-TW" altLang="en-US" dirty="0"/>
              <a:t> 理解整個系統如何運作。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755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34225D5-D84B-04BB-57CE-C9652FFD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561975"/>
            <a:ext cx="5014933" cy="1633685"/>
          </a:xfrm>
          <a:prstGeom prst="rect">
            <a:avLst/>
          </a:prstGeom>
        </p:spPr>
      </p:pic>
      <p:sp>
        <p:nvSpPr>
          <p:cNvPr id="4" name="Google Shape;305;p21">
            <a:extLst>
              <a:ext uri="{FF2B5EF4-FFF2-40B4-BE49-F238E27FC236}">
                <a16:creationId xmlns:a16="http://schemas.microsoft.com/office/drawing/2014/main" id="{D9CCBF53-2624-1EBB-E8C5-3E1FFCED139F}"/>
              </a:ext>
            </a:extLst>
          </p:cNvPr>
          <p:cNvSpPr txBox="1">
            <a:spLocks/>
          </p:cNvSpPr>
          <p:nvPr/>
        </p:nvSpPr>
        <p:spPr>
          <a:xfrm>
            <a:off x="0" y="561975"/>
            <a:ext cx="11239500" cy="51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zh-TW" altLang="en-US" sz="2000" dirty="0"/>
              <a:t>修改</a:t>
            </a:r>
            <a:r>
              <a:rPr lang="en-US" altLang="zh-TW" sz="2000" dirty="0" err="1"/>
              <a:t>matlab</a:t>
            </a:r>
            <a:r>
              <a:rPr lang="zh-TW" altLang="en-US" sz="2000" dirty="0"/>
              <a:t>檔的</a:t>
            </a:r>
            <a:r>
              <a:rPr lang="en-US" altLang="zh-TW" sz="2000" dirty="0" err="1"/>
              <a:t>portname</a:t>
            </a:r>
            <a:r>
              <a:rPr lang="en-US" altLang="zh-TW" sz="2000" dirty="0"/>
              <a:t> (</a:t>
            </a:r>
            <a:r>
              <a:rPr lang="zh-TW" altLang="en-US" sz="2000" dirty="0"/>
              <a:t>需要更改成你的</a:t>
            </a:r>
            <a:r>
              <a:rPr lang="en-US" altLang="zh-TW" sz="2000" dirty="0" err="1"/>
              <a:t>COMport</a:t>
            </a:r>
            <a:r>
              <a:rPr lang="en-US" altLang="zh-TW" sz="2000" dirty="0"/>
              <a:t>)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zh-TW" altLang="en-US" sz="2000" dirty="0"/>
              <a:t>接著執行</a:t>
            </a:r>
            <a:r>
              <a:rPr lang="en-US" altLang="zh-TW" sz="2000" dirty="0" err="1"/>
              <a:t>matlab</a:t>
            </a:r>
            <a:r>
              <a:rPr lang="zh-TW" altLang="en-US" sz="2000" dirty="0"/>
              <a:t>檔的就可以收到</a:t>
            </a:r>
            <a:r>
              <a:rPr lang="en-US" altLang="zh-TW" sz="2000" dirty="0"/>
              <a:t>Vo</a:t>
            </a:r>
            <a:r>
              <a:rPr lang="zh-TW" altLang="en-US" sz="2000" dirty="0"/>
              <a:t>經過</a:t>
            </a:r>
            <a:r>
              <a:rPr lang="en-US" altLang="zh-TW" sz="2000" dirty="0"/>
              <a:t>ADC</a:t>
            </a:r>
            <a:r>
              <a:rPr lang="zh-TW" altLang="en-US" sz="2000" dirty="0"/>
              <a:t>取樣的數位訊號</a:t>
            </a:r>
            <a:endParaRPr lang="en-US" altLang="zh-TW" sz="2000" dirty="0"/>
          </a:p>
          <a:p>
            <a:pPr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8"/>
            </a:pPr>
            <a:endParaRPr lang="en-US" altLang="zh-TW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TW" alt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TW" sz="2000" dirty="0">
              <a:solidFill>
                <a:srgbClr val="22222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45EBC65-50BA-D60E-ABEE-0FED28D97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7" y="2946954"/>
            <a:ext cx="2915915" cy="342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D9AFA48F-5D70-4BBA-0D9A-01892CCC3DDB}"/>
              </a:ext>
            </a:extLst>
          </p:cNvPr>
          <p:cNvSpPr/>
          <p:nvPr/>
        </p:nvSpPr>
        <p:spPr>
          <a:xfrm>
            <a:off x="2866392" y="5010150"/>
            <a:ext cx="401439" cy="431355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78B0E56-48E7-391E-D51E-11C20A8D5D37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3209042" y="3781425"/>
            <a:ext cx="1105783" cy="1291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989965-E846-8F6D-85C0-CE21D8A2404E}"/>
              </a:ext>
            </a:extLst>
          </p:cNvPr>
          <p:cNvSpPr txBox="1"/>
          <p:nvPr/>
        </p:nvSpPr>
        <p:spPr>
          <a:xfrm>
            <a:off x="4231553" y="3590924"/>
            <a:ext cx="484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需要更改這個成</a:t>
            </a:r>
            <a:r>
              <a:rPr lang="en-US" altLang="zh-TW" dirty="0"/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可以透過裝置管理員插拔這個</a:t>
            </a:r>
            <a:r>
              <a:rPr lang="en-US" altLang="zh-TW" dirty="0"/>
              <a:t>port</a:t>
            </a:r>
            <a:r>
              <a:rPr lang="zh-TW" altLang="en-US" dirty="0"/>
              <a:t>，從連接埠去找到這個</a:t>
            </a:r>
            <a:r>
              <a:rPr lang="en-US" altLang="zh-TW" dirty="0" err="1"/>
              <a:t>portname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14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88F3FE-1BE6-4235-89A0-4883115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60496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實驗問題討論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第一部份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Google Shape;416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77334" y="1488613"/>
                <a:ext cx="10162301" cy="38807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42900" lvl="0" indent="-342900">
                  <a:spcBef>
                    <a:spcPts val="0"/>
                  </a:spcBef>
                </a:pPr>
                <a:r>
                  <a:rPr lang="zh-TW" altLang="en-US" sz="2400" dirty="0"/>
                  <a:t>團體問題：</a:t>
                </a:r>
                <a:endParaRPr lang="en-US" altLang="zh-TW" sz="24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2400" dirty="0"/>
                  <a:t>調整可變電阻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TW" altLang="en-US" sz="2400" dirty="0"/>
                  <a:t>的阻值</a:t>
                </a:r>
                <a:r>
                  <a:rPr lang="en-US" altLang="zh-TW" sz="2400" dirty="0"/>
                  <a:t>(1k</a:t>
                </a:r>
                <a:r>
                  <a:rPr lang="zh-TW" altLang="en-US" sz="2400" dirty="0"/>
                  <a:t>、</a:t>
                </a:r>
                <a:r>
                  <a:rPr lang="en-US" altLang="zh-TW" sz="2400" dirty="0"/>
                  <a:t>5k</a:t>
                </a:r>
                <a:r>
                  <a:rPr lang="zh-TW" altLang="en-US" sz="2400" dirty="0"/>
                  <a:t>、</a:t>
                </a:r>
                <a:r>
                  <a:rPr lang="en-US" altLang="zh-TW" sz="2400" dirty="0"/>
                  <a:t>10k)</a:t>
                </a:r>
                <a:r>
                  <a:rPr lang="zh-TW" altLang="en-US" sz="2400" dirty="0"/>
                  <a:t>，請紀錄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TW" altLang="en-US" sz="2400" dirty="0"/>
                  <a:t>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altLang="zh-TW" sz="2400" dirty="0"/>
                  <a:t>/(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/>
                  <a:t>)</a:t>
                </a:r>
                <a:r>
                  <a:rPr lang="zh-TW" altLang="en-US" sz="2400" dirty="0"/>
                  <a:t>的放大倍率關係圖。</a:t>
                </a:r>
                <a:endParaRPr lang="en-US" altLang="zh-TW" sz="24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2400" dirty="0"/>
                  <a:t>產生不同頻率</a:t>
                </a:r>
                <a:r>
                  <a:rPr lang="en-US" altLang="zh-TW" sz="2400" dirty="0"/>
                  <a:t>(1Hz~100kHz)</a:t>
                </a:r>
                <a:r>
                  <a:rPr lang="zh-TW" altLang="en-US" sz="2400" dirty="0"/>
                  <a:t>的</a:t>
                </a:r>
                <a:r>
                  <a:rPr lang="en-US" altLang="zh-TW" sz="2400" dirty="0"/>
                  <a:t>input signal(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  <m:sup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)</a:t>
                </a:r>
                <a:r>
                  <a:rPr lang="zh-TW" altLang="en-US" sz="2400" dirty="0"/>
                  <a:t>，觀察其頻率響應的關係，將結果圖畫出來。</a:t>
                </a:r>
                <a:endParaRPr lang="en-US" altLang="zh-TW" sz="2400" dirty="0"/>
              </a:p>
              <a:p>
                <a:pPr marL="800100" lvl="1" indent="-3429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zh-TW" altLang="en-US" sz="2400" dirty="0"/>
                  <a:t>將設計電路拍照存檔，放入報告中。</a:t>
                </a:r>
                <a:endParaRPr lang="en-US" altLang="zh-TW" sz="2400" dirty="0"/>
              </a:p>
              <a:p>
                <a:pPr marL="342900" indent="-342900">
                  <a:spcBef>
                    <a:spcPts val="0"/>
                  </a:spcBef>
                </a:pPr>
                <a:endParaRPr lang="en-US" altLang="zh-TW" dirty="0"/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440"/>
                  <a:buChar char="►"/>
                </a:pPr>
                <a:endParaRPr lang="en-US" altLang="zh-TW" dirty="0"/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440"/>
                  <a:buChar char="►"/>
                </a:pPr>
                <a:endParaRPr dirty="0"/>
              </a:p>
            </p:txBody>
          </p:sp>
        </mc:Choice>
        <mc:Fallback xmlns="">
          <p:sp>
            <p:nvSpPr>
              <p:cNvPr id="416" name="Google Shape;416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7334" y="1488613"/>
                <a:ext cx="10162301" cy="3880773"/>
              </a:xfrm>
              <a:prstGeom prst="rect">
                <a:avLst/>
              </a:prstGeom>
              <a:blipFill>
                <a:blip r:embed="rId3"/>
                <a:stretch>
                  <a:fillRect l="-60" t="-10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7ED1B82F-7108-6B96-57CF-9FE492F04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405" y="3540824"/>
            <a:ext cx="3935194" cy="30308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實驗問題討論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第二部份</a:t>
            </a:r>
            <a:endParaRPr dirty="0"/>
          </a:p>
        </p:txBody>
      </p:sp>
      <p:sp>
        <p:nvSpPr>
          <p:cNvPr id="416" name="Google Shape;416;p37"/>
          <p:cNvSpPr txBox="1">
            <a:spLocks noGrp="1"/>
          </p:cNvSpPr>
          <p:nvPr>
            <p:ph type="body" idx="1"/>
          </p:nvPr>
        </p:nvSpPr>
        <p:spPr>
          <a:xfrm>
            <a:off x="677334" y="1450450"/>
            <a:ext cx="9159124" cy="486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</a:pPr>
            <a:r>
              <a:rPr lang="zh-TW" altLang="en-US" sz="2400" dirty="0"/>
              <a:t>個人問題</a:t>
            </a:r>
            <a:r>
              <a:rPr lang="en-US" altLang="zh-TW" sz="2400" dirty="0"/>
              <a:t>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電壓峰值 </a:t>
            </a:r>
            <a:r>
              <a:rPr lang="en-US" altLang="zh-TW" sz="2400" dirty="0"/>
              <a:t>Peak-to-peak of Vo = ?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400" dirty="0"/>
              <a:t>R</a:t>
            </a:r>
            <a:r>
              <a:rPr lang="zh-TW" altLang="en-US" sz="2400" dirty="0"/>
              <a:t>峰值間隔時間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?(</a:t>
            </a:r>
            <a:r>
              <a:rPr lang="en-US" altLang="zh-TW" sz="2400" dirty="0" err="1"/>
              <a:t>ms</a:t>
            </a:r>
            <a:r>
              <a:rPr lang="en-US" altLang="zh-TW" sz="2400" dirty="0"/>
              <a:t>)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心律 </a:t>
            </a:r>
            <a:r>
              <a:rPr lang="en-US" altLang="zh-TW" sz="2400" dirty="0"/>
              <a:t>=? (beat per minute)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    </a:t>
            </a:r>
            <a:r>
              <a:rPr lang="en-US" altLang="zh-TW" sz="2400" dirty="0">
                <a:solidFill>
                  <a:srgbClr val="0070C0"/>
                </a:solidFill>
              </a:rPr>
              <a:t>(hint: </a:t>
            </a:r>
            <a:r>
              <a:rPr lang="zh-TW" altLang="en-US" sz="2400" dirty="0">
                <a:solidFill>
                  <a:srgbClr val="0070C0"/>
                </a:solidFill>
              </a:rPr>
              <a:t>為了穩定求得上述數值，需要以數位</a:t>
            </a:r>
            <a:r>
              <a:rPr lang="en-US" altLang="zh-TW" sz="2400" dirty="0">
                <a:solidFill>
                  <a:srgbClr val="0070C0"/>
                </a:solidFill>
              </a:rPr>
              <a:t>or </a:t>
            </a:r>
            <a:r>
              <a:rPr lang="zh-TW" altLang="en-US" sz="2400" dirty="0">
                <a:solidFill>
                  <a:srgbClr val="0070C0"/>
                </a:solidFill>
              </a:rPr>
              <a:t>類比方式先進行訊號處理，這部分後續有投影片會有列出問題待同學解決，等到波形穩定後再回來定量這些數值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  <a:endParaRPr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2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實驗問題討論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第二部份</a:t>
            </a:r>
            <a:endParaRPr dirty="0"/>
          </a:p>
        </p:txBody>
      </p:sp>
      <p:sp>
        <p:nvSpPr>
          <p:cNvPr id="416" name="Google Shape;416;p37"/>
          <p:cNvSpPr txBox="1">
            <a:spLocks noGrp="1"/>
          </p:cNvSpPr>
          <p:nvPr>
            <p:ph type="body" idx="1"/>
          </p:nvPr>
        </p:nvSpPr>
        <p:spPr>
          <a:xfrm>
            <a:off x="459394" y="1380601"/>
            <a:ext cx="9159124" cy="486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altLang="en-US" sz="2400" dirty="0"/>
              <a:t>團體問題：</a:t>
            </a: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C00000"/>
                </a:solidFill>
              </a:rPr>
              <a:t>(</a:t>
            </a:r>
            <a:r>
              <a:rPr lang="zh-TW" altLang="en-US" sz="2400" dirty="0">
                <a:solidFill>
                  <a:srgbClr val="C00000"/>
                </a:solidFill>
              </a:rPr>
              <a:t>量測穩定度</a:t>
            </a:r>
            <a:r>
              <a:rPr lang="en-US" altLang="zh-TW" sz="2400" dirty="0">
                <a:solidFill>
                  <a:srgbClr val="C00000"/>
                </a:solidFill>
              </a:rPr>
              <a:t>): </a:t>
            </a:r>
            <a:r>
              <a:rPr lang="zh-TW" altLang="en-US" sz="2400" dirty="0"/>
              <a:t>當身體或手腳稍作移動時以及身體靜止時，</a:t>
            </a:r>
            <a:r>
              <a:rPr lang="en-US" altLang="zh-TW" sz="2400" dirty="0"/>
              <a:t>ECG</a:t>
            </a:r>
            <a:r>
              <a:rPr lang="zh-TW" altLang="en-US" sz="2400" dirty="0"/>
              <a:t>訊號會有什麼變化？造成的電壓改變幅度有多大？</a:t>
            </a: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en-US" altLang="zh-TW" sz="2400" dirty="0">
                <a:solidFill>
                  <a:srgbClr val="C00000"/>
                </a:solidFill>
              </a:rPr>
              <a:t>(</a:t>
            </a:r>
            <a:r>
              <a:rPr lang="zh-TW" altLang="en-US" sz="2400" dirty="0">
                <a:solidFill>
                  <a:srgbClr val="C00000"/>
                </a:solidFill>
              </a:rPr>
              <a:t>類比方法</a:t>
            </a:r>
            <a:r>
              <a:rPr lang="en-US" altLang="zh-TW" sz="2400" dirty="0">
                <a:solidFill>
                  <a:srgbClr val="C00000"/>
                </a:solidFill>
              </a:rPr>
              <a:t>):</a:t>
            </a:r>
            <a:r>
              <a:rPr lang="zh-TW" altLang="en-US" sz="2400" dirty="0"/>
              <a:t>將</a:t>
            </a:r>
            <a:r>
              <a:rPr lang="en-US" altLang="zh-TW" sz="2400" dirty="0"/>
              <a:t>Vo</a:t>
            </a:r>
            <a:r>
              <a:rPr lang="zh-TW" altLang="en-US" sz="2400" dirty="0"/>
              <a:t>另外外接如右圖之</a:t>
            </a:r>
            <a:r>
              <a:rPr lang="en-US" altLang="zh-TW" sz="2400" dirty="0"/>
              <a:t>RC</a:t>
            </a:r>
            <a:r>
              <a:rPr lang="zh-TW" altLang="en-US" sz="2400" dirty="0"/>
              <a:t>低通濾波器</a:t>
            </a:r>
            <a:r>
              <a:rPr lang="en-US" altLang="zh-TW" sz="2400" dirty="0"/>
              <a:t>(</a:t>
            </a:r>
            <a:r>
              <a:rPr lang="zh-TW" altLang="en-US" sz="2400" dirty="0"/>
              <a:t>可自行決定電阻阻值與電容大小</a:t>
            </a:r>
            <a:r>
              <a:rPr lang="en-US" altLang="zh-TW" sz="2400" dirty="0"/>
              <a:t>)</a:t>
            </a:r>
            <a:r>
              <a:rPr lang="zh-TW" altLang="en-US" sz="2400" dirty="0"/>
              <a:t>，觀察心電圖波形有何變化？</a:t>
            </a:r>
            <a:endParaRPr lang="en-US" altLang="zh-TW" sz="2400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endParaRPr lang="en-US" altLang="zh-TW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altLang="zh-TW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4E1DAA-6B18-40C3-A7AC-B2FF0954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48" y="4086230"/>
            <a:ext cx="3420913" cy="142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4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實驗目的</a:t>
            </a:r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1"/>
          </p:nvPr>
        </p:nvSpPr>
        <p:spPr>
          <a:xfrm>
            <a:off x="677333" y="2160589"/>
            <a:ext cx="10916903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altLang="en-US" sz="2400" dirty="0"/>
              <a:t>了解儀表放大器的設計原理。</a:t>
            </a:r>
            <a:endParaRPr lang="en-US" altLang="zh-TW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altLang="en-US" sz="2400" dirty="0"/>
              <a:t>使用儀表放大器及微控制器量測心電圖，並了解生理訊號濾波與雜訊去除之重要性。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實驗問題討論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第二部份</a:t>
            </a:r>
            <a:endParaRPr dirty="0"/>
          </a:p>
        </p:txBody>
      </p:sp>
      <p:sp>
        <p:nvSpPr>
          <p:cNvPr id="416" name="Google Shape;416;p37"/>
          <p:cNvSpPr txBox="1">
            <a:spLocks noGrp="1"/>
          </p:cNvSpPr>
          <p:nvPr>
            <p:ph type="body" idx="1"/>
          </p:nvPr>
        </p:nvSpPr>
        <p:spPr>
          <a:xfrm>
            <a:off x="459394" y="1380601"/>
            <a:ext cx="9159124" cy="486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altLang="en-US" sz="2400" dirty="0"/>
              <a:t>團體問題：</a:t>
            </a:r>
            <a:endParaRPr lang="en-US" altLang="zh-TW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3</a:t>
            </a:r>
            <a:r>
              <a:rPr lang="en-US" altLang="zh-TW" sz="2400" dirty="0"/>
              <a:t>. </a:t>
            </a:r>
            <a:r>
              <a:rPr lang="en-US" altLang="zh-TW" sz="2400" dirty="0">
                <a:solidFill>
                  <a:srgbClr val="C00000"/>
                </a:solidFill>
              </a:rPr>
              <a:t>(</a:t>
            </a:r>
            <a:r>
              <a:rPr lang="zh-TW" altLang="en-US" sz="2400" dirty="0">
                <a:solidFill>
                  <a:srgbClr val="C00000"/>
                </a:solidFill>
              </a:rPr>
              <a:t>數位方法</a:t>
            </a:r>
            <a:r>
              <a:rPr lang="en-US" altLang="zh-TW" sz="2400" dirty="0">
                <a:solidFill>
                  <a:srgbClr val="C00000"/>
                </a:solidFill>
              </a:rPr>
              <a:t>1):</a:t>
            </a:r>
            <a:r>
              <a:rPr lang="zh-TW" altLang="en-US" sz="2400" b="1" dirty="0">
                <a:solidFill>
                  <a:srgbClr val="0070C0"/>
                </a:solidFill>
              </a:rPr>
              <a:t>基於取樣率</a:t>
            </a:r>
            <a:r>
              <a:rPr lang="en-US" altLang="zh-TW" sz="2400" b="1" dirty="0">
                <a:solidFill>
                  <a:srgbClr val="0070C0"/>
                </a:solidFill>
              </a:rPr>
              <a:t>1kHz</a:t>
            </a:r>
            <a:r>
              <a:rPr lang="zh-TW" altLang="en-US" sz="2400" dirty="0"/>
              <a:t>前提下，請設計數位濾波器，或是其他</a:t>
            </a:r>
            <a:r>
              <a:rPr lang="en-US" altLang="zh-TW" sz="2400" dirty="0"/>
              <a:t>DSP</a:t>
            </a:r>
            <a:r>
              <a:rPr lang="zh-TW" altLang="en-US" sz="2400" dirty="0"/>
              <a:t>方法，是否對</a:t>
            </a:r>
            <a:r>
              <a:rPr lang="en-US" altLang="zh-TW" sz="2400" dirty="0"/>
              <a:t>ECG</a:t>
            </a:r>
            <a:r>
              <a:rPr lang="zh-TW" altLang="en-US" sz="2400" dirty="0"/>
              <a:t>訊號有較好之辨識度</a:t>
            </a:r>
            <a:r>
              <a:rPr lang="en-US" altLang="zh-TW" sz="2400" dirty="0"/>
              <a:t>?</a:t>
            </a:r>
            <a:r>
              <a:rPr lang="zh-TW" altLang="en-US" sz="2400" dirty="0"/>
              <a:t>請完整說明您所採用之所有</a:t>
            </a:r>
            <a:r>
              <a:rPr lang="en-US" altLang="zh-TW" sz="2400" dirty="0"/>
              <a:t>DSP</a:t>
            </a:r>
            <a:r>
              <a:rPr lang="zh-TW" altLang="en-US" sz="2400" dirty="0"/>
              <a:t>處理之流程以及結果。</a:t>
            </a:r>
            <a:endParaRPr lang="en-US" altLang="zh-TW" sz="2400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400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4</a:t>
            </a:r>
            <a:r>
              <a:rPr lang="en-US" altLang="zh-TW" sz="2400" dirty="0"/>
              <a:t>. </a:t>
            </a:r>
            <a:r>
              <a:rPr lang="en-US" altLang="zh-TW" sz="2400" dirty="0">
                <a:solidFill>
                  <a:srgbClr val="C00000"/>
                </a:solidFill>
              </a:rPr>
              <a:t>(</a:t>
            </a:r>
            <a:r>
              <a:rPr lang="zh-TW" altLang="en-US" sz="2400" dirty="0">
                <a:solidFill>
                  <a:srgbClr val="C00000"/>
                </a:solidFill>
              </a:rPr>
              <a:t>數位方法</a:t>
            </a:r>
            <a:r>
              <a:rPr lang="en-US" altLang="zh-TW" sz="2400" dirty="0">
                <a:solidFill>
                  <a:srgbClr val="C00000"/>
                </a:solidFill>
              </a:rPr>
              <a:t>2): </a:t>
            </a:r>
            <a:r>
              <a:rPr lang="zh-TW" altLang="en-US" sz="2400" dirty="0"/>
              <a:t>上述為可視為</a:t>
            </a:r>
            <a:r>
              <a:rPr lang="en-US" altLang="zh-TW" sz="2400" dirty="0"/>
              <a:t>oversampling (</a:t>
            </a:r>
            <a:r>
              <a:rPr lang="zh-TW" altLang="en-US" sz="2400" dirty="0"/>
              <a:t>取樣率</a:t>
            </a:r>
            <a:r>
              <a:rPr lang="en-US" altLang="zh-TW" sz="2400" dirty="0"/>
              <a:t>&gt;&gt;Nyquist rate)</a:t>
            </a:r>
            <a:r>
              <a:rPr lang="zh-TW" altLang="en-US" sz="2400" dirty="0"/>
              <a:t>，</a:t>
            </a:r>
            <a:r>
              <a:rPr lang="zh-TW" altLang="en-US" sz="2400" b="1" dirty="0">
                <a:solidFill>
                  <a:srgbClr val="0070C0"/>
                </a:solidFill>
              </a:rPr>
              <a:t>請試試看數位方式的</a:t>
            </a:r>
            <a:r>
              <a:rPr lang="en-US" altLang="zh-TW" sz="2400" b="1" dirty="0" err="1">
                <a:solidFill>
                  <a:srgbClr val="0070C0"/>
                </a:solidFill>
              </a:rPr>
              <a:t>downsampling</a:t>
            </a:r>
            <a:r>
              <a:rPr lang="en-US" altLang="zh-TW" sz="2400" b="1" dirty="0">
                <a:solidFill>
                  <a:srgbClr val="0070C0"/>
                </a:solidFill>
              </a:rPr>
              <a:t> (</a:t>
            </a:r>
            <a:r>
              <a:rPr lang="zh-TW" altLang="en-US" sz="2400" b="1" dirty="0">
                <a:solidFill>
                  <a:srgbClr val="0070C0"/>
                </a:solidFill>
              </a:rPr>
              <a:t>也就是降低取樣率</a:t>
            </a:r>
            <a:r>
              <a:rPr lang="en-US" altLang="zh-TW" sz="2400" b="1" dirty="0">
                <a:solidFill>
                  <a:srgbClr val="0070C0"/>
                </a:solidFill>
              </a:rPr>
              <a:t>)</a:t>
            </a:r>
            <a:r>
              <a:rPr lang="zh-TW" altLang="en-US" sz="2400" dirty="0"/>
              <a:t>，您會將</a:t>
            </a:r>
            <a:r>
              <a:rPr lang="en-US" altLang="zh-TW" sz="2400" dirty="0" err="1"/>
              <a:t>downsampling</a:t>
            </a:r>
            <a:r>
              <a:rPr lang="en-US" altLang="zh-TW" sz="2400" dirty="0"/>
              <a:t> factor</a:t>
            </a:r>
            <a:r>
              <a:rPr lang="zh-TW" altLang="en-US" sz="2400" dirty="0"/>
              <a:t> 設計為何</a:t>
            </a:r>
            <a:r>
              <a:rPr lang="en-US" altLang="zh-TW" sz="2400" dirty="0"/>
              <a:t>? </a:t>
            </a:r>
            <a:r>
              <a:rPr lang="zh-TW" altLang="en-US" sz="2400" dirty="0"/>
              <a:t>並重複上述數位方法</a:t>
            </a:r>
            <a:r>
              <a:rPr lang="en-US" altLang="zh-TW" sz="2400" dirty="0"/>
              <a:t>1</a:t>
            </a:r>
            <a:r>
              <a:rPr lang="zh-TW" altLang="en-US" sz="2400" dirty="0"/>
              <a:t>之流程 </a:t>
            </a:r>
            <a:r>
              <a:rPr lang="en-US" altLang="zh-TW" sz="2400" dirty="0"/>
              <a:t>(</a:t>
            </a:r>
            <a:r>
              <a:rPr lang="zh-TW" altLang="en-US" sz="2400" dirty="0"/>
              <a:t>因取樣率不一樣，濾波器需要重新設計</a:t>
            </a:r>
            <a:r>
              <a:rPr lang="en-US" altLang="zh-TW" sz="2400" dirty="0"/>
              <a:t>)</a:t>
            </a:r>
            <a:r>
              <a:rPr lang="zh-TW" altLang="en-US" sz="2400" dirty="0"/>
              <a:t>，可參考附件兩種不同的</a:t>
            </a:r>
            <a:r>
              <a:rPr lang="en-US" altLang="zh-TW" sz="2400" dirty="0" err="1"/>
              <a:t>downsampling</a:t>
            </a:r>
            <a:r>
              <a:rPr lang="en-US" altLang="zh-TW" sz="2400" dirty="0"/>
              <a:t> </a:t>
            </a:r>
            <a:r>
              <a:rPr lang="zh-TW" altLang="en-US" sz="2400" dirty="0"/>
              <a:t>方法，亦請討論兩種不同方法之優劣。</a:t>
            </a: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endParaRPr lang="en-US" altLang="zh-TW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altLang="zh-TW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28073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結果討論</a:t>
            </a:r>
            <a:endParaRPr dirty="0"/>
          </a:p>
        </p:txBody>
      </p:sp>
      <p:sp>
        <p:nvSpPr>
          <p:cNvPr id="416" name="Google Shape;416;p37"/>
          <p:cNvSpPr txBox="1">
            <a:spLocks noGrp="1"/>
          </p:cNvSpPr>
          <p:nvPr>
            <p:ph type="body" idx="1"/>
          </p:nvPr>
        </p:nvSpPr>
        <p:spPr>
          <a:xfrm>
            <a:off x="141204" y="1365108"/>
            <a:ext cx="11600081" cy="527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zh-TW" altLang="en-US" sz="2400" dirty="0"/>
              <a:t>團體問題：</a:t>
            </a: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討論類比處理與數位處理之間差異。</a:t>
            </a: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觀察一下</a:t>
            </a:r>
            <a:r>
              <a:rPr lang="en-US" altLang="zh-TW" sz="2400" dirty="0"/>
              <a:t>ECG</a:t>
            </a:r>
            <a:r>
              <a:rPr lang="zh-TW" altLang="en-US" sz="2400" dirty="0"/>
              <a:t>波形是否有</a:t>
            </a:r>
            <a:r>
              <a:rPr lang="en-US" altLang="zh-TW" sz="2400" dirty="0"/>
              <a:t>drift (i.e., baseline</a:t>
            </a:r>
            <a:r>
              <a:rPr lang="zh-TW" altLang="en-US" sz="2400" dirty="0"/>
              <a:t>非為</a:t>
            </a:r>
            <a:r>
              <a:rPr lang="en-US" altLang="zh-TW" sz="2400" dirty="0"/>
              <a:t>1.65V)</a:t>
            </a:r>
            <a:r>
              <a:rPr lang="zh-TW" altLang="en-US" sz="2400" dirty="0"/>
              <a:t>，如有，能否用數位方式解決此問題</a:t>
            </a:r>
            <a:r>
              <a:rPr lang="en-US" altLang="zh-TW" sz="2400" dirty="0"/>
              <a:t>? </a:t>
            </a:r>
            <a:r>
              <a:rPr lang="en-US" altLang="zh-TW" sz="2400" dirty="0">
                <a:solidFill>
                  <a:srgbClr val="0070C0"/>
                </a:solidFill>
              </a:rPr>
              <a:t>(hint: </a:t>
            </a:r>
            <a:r>
              <a:rPr lang="zh-TW" altLang="en-US" sz="2400" dirty="0">
                <a:solidFill>
                  <a:srgbClr val="0070C0"/>
                </a:solidFill>
              </a:rPr>
              <a:t>可以用</a:t>
            </a:r>
            <a:r>
              <a:rPr lang="en-US" altLang="zh-TW" sz="2400" dirty="0">
                <a:solidFill>
                  <a:srgbClr val="0070C0"/>
                </a:solidFill>
              </a:rPr>
              <a:t>DSP</a:t>
            </a:r>
            <a:r>
              <a:rPr lang="zh-TW" altLang="en-US" sz="2400" dirty="0">
                <a:solidFill>
                  <a:srgbClr val="0070C0"/>
                </a:solidFill>
              </a:rPr>
              <a:t>解決，或是任何</a:t>
            </a:r>
            <a:r>
              <a:rPr lang="en-US" altLang="zh-TW" sz="2400" dirty="0">
                <a:solidFill>
                  <a:srgbClr val="0070C0"/>
                </a:solidFill>
              </a:rPr>
              <a:t>drift correction </a:t>
            </a:r>
            <a:r>
              <a:rPr lang="zh-TW" altLang="en-US" sz="2400" dirty="0">
                <a:solidFill>
                  <a:srgbClr val="0070C0"/>
                </a:solidFill>
              </a:rPr>
              <a:t>方式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當所欲量測的生理信號頻譜跟</a:t>
            </a:r>
            <a:r>
              <a:rPr lang="en-US" altLang="zh-TW" sz="2400" dirty="0"/>
              <a:t>60Hz</a:t>
            </a:r>
            <a:r>
              <a:rPr lang="zh-TW" altLang="en-US" sz="2400" dirty="0"/>
              <a:t>的干擾有所重疊時，該如何解決這個問題？</a:t>
            </a:r>
            <a:r>
              <a:rPr lang="zh-TW" altLang="en-US" sz="2400" dirty="0">
                <a:solidFill>
                  <a:srgbClr val="C00000"/>
                </a:solidFill>
              </a:rPr>
              <a:t>如您無此問題，不需要解決，但還是需要討論可能的解決方法。 </a:t>
            </a:r>
            <a:r>
              <a:rPr lang="en-US" altLang="zh-TW" sz="2400" dirty="0">
                <a:solidFill>
                  <a:srgbClr val="0070C0"/>
                </a:solidFill>
              </a:rPr>
              <a:t>(hint: </a:t>
            </a:r>
            <a:r>
              <a:rPr lang="zh-TW" altLang="en-US" sz="2400" dirty="0">
                <a:solidFill>
                  <a:srgbClr val="0070C0"/>
                </a:solidFill>
              </a:rPr>
              <a:t>也就是</a:t>
            </a:r>
            <a:r>
              <a:rPr lang="en-US" altLang="zh-TW" sz="2400" dirty="0">
                <a:solidFill>
                  <a:srgbClr val="0070C0"/>
                </a:solidFill>
              </a:rPr>
              <a:t>60Hz </a:t>
            </a:r>
            <a:r>
              <a:rPr lang="zh-TW" altLang="en-US" sz="2400" dirty="0">
                <a:solidFill>
                  <a:srgbClr val="0070C0"/>
                </a:solidFill>
              </a:rPr>
              <a:t>干擾要如何消除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endParaRPr lang="en-US" altLang="zh-TW" sz="2400" dirty="0"/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/>
              <a:t>闡述</a:t>
            </a:r>
            <a:r>
              <a:rPr lang="en-US" altLang="zh-TW" sz="2400" dirty="0"/>
              <a:t>oversampling (i.e., sampling rate &gt;&gt; Nyquist rate) </a:t>
            </a:r>
            <a:r>
              <a:rPr lang="zh-TW" altLang="en-US" sz="2400" dirty="0"/>
              <a:t>之優缺點。 </a:t>
            </a:r>
            <a:r>
              <a:rPr lang="en-US" altLang="zh-TW" sz="2400" dirty="0">
                <a:solidFill>
                  <a:srgbClr val="0070C0"/>
                </a:solidFill>
              </a:rPr>
              <a:t>(hint: </a:t>
            </a:r>
            <a:r>
              <a:rPr lang="zh-TW" altLang="en-US" sz="2400" dirty="0">
                <a:solidFill>
                  <a:srgbClr val="0070C0"/>
                </a:solidFill>
              </a:rPr>
              <a:t>可比較上一頁投影片數位方法</a:t>
            </a:r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r>
              <a:rPr lang="zh-TW" altLang="en-US" sz="2400" dirty="0">
                <a:solidFill>
                  <a:srgbClr val="0070C0"/>
                </a:solidFill>
              </a:rPr>
              <a:t>與數位方法</a:t>
            </a:r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r>
              <a:rPr lang="zh-TW" altLang="en-US" sz="2400" dirty="0">
                <a:solidFill>
                  <a:srgbClr val="0070C0"/>
                </a:solidFill>
              </a:rPr>
              <a:t>之優缺點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endParaRPr lang="en-US" altLang="zh-TW" sz="2400" dirty="0">
              <a:solidFill>
                <a:srgbClr val="0070C0"/>
              </a:solidFill>
            </a:endParaRP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</a:rPr>
              <a:t>本實驗採用</a:t>
            </a:r>
            <a:r>
              <a:rPr lang="en-US" altLang="zh-TW" sz="2400" dirty="0">
                <a:solidFill>
                  <a:schemeClr val="tx1"/>
                </a:solidFill>
              </a:rPr>
              <a:t>Lead I </a:t>
            </a:r>
            <a:r>
              <a:rPr lang="zh-TW" altLang="en-US" sz="2400" dirty="0">
                <a:solidFill>
                  <a:schemeClr val="tx1"/>
                </a:solidFill>
              </a:rPr>
              <a:t>方式，是否其他</a:t>
            </a:r>
            <a:r>
              <a:rPr lang="en-US" altLang="zh-TW" sz="2400" dirty="0">
                <a:solidFill>
                  <a:schemeClr val="tx1"/>
                </a:solidFill>
              </a:rPr>
              <a:t>Lead II or III</a:t>
            </a:r>
            <a:r>
              <a:rPr lang="zh-TW" altLang="en-US" sz="2400" dirty="0">
                <a:solidFill>
                  <a:schemeClr val="tx1"/>
                </a:solidFill>
              </a:rPr>
              <a:t> 方式較優</a:t>
            </a:r>
            <a:r>
              <a:rPr lang="en-US" altLang="zh-TW" sz="2400" dirty="0">
                <a:solidFill>
                  <a:schemeClr val="tx1"/>
                </a:solidFill>
              </a:rPr>
              <a:t>?</a:t>
            </a:r>
            <a:r>
              <a:rPr lang="zh-TW" altLang="en-US" sz="2400" dirty="0">
                <a:solidFill>
                  <a:schemeClr val="tx1"/>
                </a:solidFill>
              </a:rPr>
              <a:t> 可自由發揮討論。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zh-TW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altLang="zh-TW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68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8E068-B567-4857-9FAC-01A5DC01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FC0C2A-B7FD-4457-A86A-98055AB3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270000"/>
            <a:ext cx="8961966" cy="512127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報告內容完整度</a:t>
            </a:r>
            <a:r>
              <a:rPr lang="en-US" altLang="zh-TW" sz="2400" dirty="0"/>
              <a:t>(80%)</a:t>
            </a:r>
          </a:p>
          <a:p>
            <a:pPr lvl="1"/>
            <a:r>
              <a:rPr lang="zh-TW" altLang="en-US" sz="2200" dirty="0"/>
              <a:t>須回答所有問題</a:t>
            </a:r>
            <a:endParaRPr lang="en-US" altLang="zh-TW" sz="2200" dirty="0"/>
          </a:p>
          <a:p>
            <a:r>
              <a:rPr lang="zh-TW" altLang="en-US" sz="2600" dirty="0"/>
              <a:t>波型清晰度</a:t>
            </a:r>
            <a:r>
              <a:rPr lang="en-US" altLang="zh-TW" sz="2600" dirty="0"/>
              <a:t>(10%)</a:t>
            </a:r>
          </a:p>
          <a:p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endParaRPr lang="en-US" altLang="zh-TW" sz="2600" dirty="0"/>
          </a:p>
          <a:p>
            <a:r>
              <a:rPr lang="zh-TW" altLang="en-US" sz="2400" dirty="0"/>
              <a:t>延伸自由討論</a:t>
            </a:r>
            <a:r>
              <a:rPr lang="en-US" altLang="zh-TW" sz="2400" dirty="0"/>
              <a:t>(10%)</a:t>
            </a:r>
          </a:p>
          <a:p>
            <a:endParaRPr lang="en-US" altLang="zh-TW" dirty="0"/>
          </a:p>
          <a:p>
            <a:pPr marL="13716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759D440-C2D0-5D8A-608A-074BBC325CA1}"/>
              </a:ext>
            </a:extLst>
          </p:cNvPr>
          <p:cNvGrpSpPr/>
          <p:nvPr/>
        </p:nvGrpSpPr>
        <p:grpSpPr>
          <a:xfrm>
            <a:off x="1128382" y="2924175"/>
            <a:ext cx="8145620" cy="1915964"/>
            <a:chOff x="1128382" y="3429000"/>
            <a:chExt cx="8145620" cy="191596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FA6D85A-F9B8-9B3D-9D4B-0A0B03E26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085" y="3429000"/>
              <a:ext cx="2924583" cy="1810003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51F26D3-D803-9F26-3FE0-F4FA6934F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695"/>
            <a:stretch/>
          </p:blipFill>
          <p:spPr>
            <a:xfrm>
              <a:off x="6541190" y="3633817"/>
              <a:ext cx="2732812" cy="1400370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0A39E5C-0B01-2567-46DC-5027CBEF1279}"/>
                </a:ext>
              </a:extLst>
            </p:cNvPr>
            <p:cNvCxnSpPr>
              <a:cxnSpLocks/>
            </p:cNvCxnSpPr>
            <p:nvPr/>
          </p:nvCxnSpPr>
          <p:spPr>
            <a:xfrm>
              <a:off x="5424256" y="4334002"/>
              <a:ext cx="671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70CADEF-70B7-18F7-B5AC-FDECAE660577}"/>
                </a:ext>
              </a:extLst>
            </p:cNvPr>
            <p:cNvSpPr txBox="1"/>
            <p:nvPr/>
          </p:nvSpPr>
          <p:spPr>
            <a:xfrm>
              <a:off x="2320879" y="4883299"/>
              <a:ext cx="238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不清楚，雜訊多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159F039-5C01-9229-7641-42096B2E2991}"/>
                </a:ext>
              </a:extLst>
            </p:cNvPr>
            <p:cNvSpPr txBox="1"/>
            <p:nvPr/>
          </p:nvSpPr>
          <p:spPr>
            <a:xfrm>
              <a:off x="1128382" y="3439360"/>
              <a:ext cx="2384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範例：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7B42364-80AB-DEAE-A522-D325E7F28D21}"/>
                </a:ext>
              </a:extLst>
            </p:cNvPr>
            <p:cNvSpPr txBox="1"/>
            <p:nvPr/>
          </p:nvSpPr>
          <p:spPr>
            <a:xfrm>
              <a:off x="7050869" y="4883298"/>
              <a:ext cx="1713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/>
                <a:t>波形較清晰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171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88F3FE-1BE6-4235-89A0-4883115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401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B440-0961-5CC3-8D9A-093AD348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ECG</a:t>
            </a:r>
            <a:r>
              <a:rPr lang="zh-TW" altLang="en-US" dirty="0"/>
              <a:t>導線處理</a:t>
            </a:r>
            <a:endParaRPr 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1E9DFBE-D658-45CF-819A-A220E888174C}"/>
              </a:ext>
            </a:extLst>
          </p:cNvPr>
          <p:cNvGrpSpPr/>
          <p:nvPr/>
        </p:nvGrpSpPr>
        <p:grpSpPr>
          <a:xfrm>
            <a:off x="2652255" y="1589851"/>
            <a:ext cx="6887489" cy="3678298"/>
            <a:chOff x="3345301" y="2136575"/>
            <a:chExt cx="5011546" cy="23288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7907C3A-C869-4041-9E78-2643F4939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126" b="10746"/>
            <a:stretch/>
          </p:blipFill>
          <p:spPr>
            <a:xfrm>
              <a:off x="3345301" y="2228294"/>
              <a:ext cx="2093548" cy="223717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4D6ABFB-ECF2-4A00-83CE-AAA37C790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26" b="10746"/>
            <a:stretch/>
          </p:blipFill>
          <p:spPr>
            <a:xfrm>
              <a:off x="6263298" y="2228294"/>
              <a:ext cx="2093549" cy="2237173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979C5FA5-1E05-424D-A0CF-381ED004FB73}"/>
                </a:ext>
              </a:extLst>
            </p:cNvPr>
            <p:cNvCxnSpPr>
              <a:cxnSpLocks/>
            </p:cNvCxnSpPr>
            <p:nvPr/>
          </p:nvCxnSpPr>
          <p:spPr>
            <a:xfrm>
              <a:off x="5504155" y="3402363"/>
              <a:ext cx="6717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1FEB9F7-1936-4EC0-81BE-CD67046F1D57}"/>
                </a:ext>
              </a:extLst>
            </p:cNvPr>
            <p:cNvSpPr/>
            <p:nvPr/>
          </p:nvSpPr>
          <p:spPr>
            <a:xfrm>
              <a:off x="3869467" y="2136575"/>
              <a:ext cx="522608" cy="559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C2A33EF-0F4E-4F75-904E-5169E26A4591}"/>
                </a:ext>
              </a:extLst>
            </p:cNvPr>
            <p:cNvSpPr/>
            <p:nvPr/>
          </p:nvSpPr>
          <p:spPr>
            <a:xfrm>
              <a:off x="6263298" y="3259583"/>
              <a:ext cx="522608" cy="5592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3453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39F62-970A-4EF3-99D1-1761AF74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Downsample</a:t>
            </a:r>
            <a:r>
              <a:rPr lang="zh-TW" altLang="en-US" dirty="0"/>
              <a:t>方法</a:t>
            </a:r>
            <a:r>
              <a:rPr lang="en-US" altLang="zh-TW" dirty="0"/>
              <a:t>-</a:t>
            </a:r>
            <a:r>
              <a:rPr lang="zh-TW" altLang="en-US" dirty="0"/>
              <a:t>範例</a:t>
            </a:r>
            <a:br>
              <a:rPr lang="en-US" altLang="zh-TW" dirty="0"/>
            </a:br>
            <a:r>
              <a:rPr lang="zh-TW" altLang="en-US" dirty="0"/>
              <a:t>從</a:t>
            </a:r>
            <a:r>
              <a:rPr lang="en-US" altLang="zh-TW" dirty="0"/>
              <a:t>1kHz </a:t>
            </a:r>
            <a:r>
              <a:rPr lang="en-US" altLang="zh-TW" dirty="0" err="1"/>
              <a:t>downsampling</a:t>
            </a:r>
            <a:r>
              <a:rPr lang="zh-TW" altLang="en-US" dirty="0"/>
              <a:t>到</a:t>
            </a:r>
            <a:r>
              <a:rPr lang="en-US" altLang="zh-TW" dirty="0"/>
              <a:t>250Hz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4689C9-7728-4BC3-8339-0A7DEB76C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altLang="zh-TW" sz="2400" dirty="0"/>
              <a:t>EX:	Time index 1,2,3,4,5,6,7,8,9</a:t>
            </a:r>
          </a:p>
          <a:p>
            <a:pPr marL="137160" indent="0">
              <a:buNone/>
            </a:pPr>
            <a:r>
              <a:rPr lang="en-US" altLang="zh-TW" sz="2400" dirty="0"/>
              <a:t>       </a:t>
            </a:r>
            <a:r>
              <a:rPr lang="en-US" altLang="zh-TW" sz="2400" dirty="0" err="1"/>
              <a:t>Sameple</a:t>
            </a:r>
            <a:r>
              <a:rPr lang="en-US" altLang="zh-TW" sz="2400" dirty="0"/>
              <a:t> value 5,1,9,2,1,3,5,1,7</a:t>
            </a:r>
          </a:p>
          <a:p>
            <a:pPr marL="137160" indent="0">
              <a:buNone/>
            </a:pPr>
            <a:r>
              <a:rPr lang="en-US" altLang="zh-TW" sz="2400" dirty="0"/>
              <a:t>	</a:t>
            </a:r>
          </a:p>
          <a:p>
            <a:r>
              <a:rPr lang="zh-TW" altLang="en-US" sz="2400" dirty="0"/>
              <a:t>方法一：每隔</a:t>
            </a:r>
            <a:r>
              <a:rPr lang="en-US" altLang="zh-TW" sz="2400" dirty="0"/>
              <a:t>4</a:t>
            </a:r>
            <a:r>
              <a:rPr lang="zh-TW" altLang="en-US" sz="2400" dirty="0"/>
              <a:t>個點取</a:t>
            </a:r>
            <a:r>
              <a:rPr lang="en-US" altLang="zh-TW" sz="2400" dirty="0"/>
              <a:t>1</a:t>
            </a:r>
            <a:r>
              <a:rPr lang="zh-TW" altLang="en-US" sz="2400" dirty="0"/>
              <a:t>點</a:t>
            </a:r>
            <a:endParaRPr lang="en-US" altLang="zh-TW" sz="2400" dirty="0"/>
          </a:p>
          <a:p>
            <a:pPr marL="13716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取</a:t>
            </a:r>
            <a:r>
              <a:rPr lang="en-US" altLang="zh-TW" sz="2400" dirty="0"/>
              <a:t>:5,1,7,….</a:t>
            </a:r>
          </a:p>
          <a:p>
            <a:r>
              <a:rPr lang="zh-TW" altLang="en-US" sz="2400" dirty="0"/>
              <a:t>方法二：鄰近</a:t>
            </a:r>
            <a:r>
              <a:rPr lang="en-US" altLang="zh-TW" sz="2400" dirty="0"/>
              <a:t>4</a:t>
            </a:r>
            <a:r>
              <a:rPr lang="zh-TW" altLang="en-US" sz="2400" dirty="0"/>
              <a:t>點相加起來取平均</a:t>
            </a:r>
            <a:endParaRPr lang="en-US" altLang="zh-TW" sz="2400" dirty="0"/>
          </a:p>
          <a:p>
            <a:pPr marL="594360" lvl="1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取</a:t>
            </a:r>
            <a:r>
              <a:rPr lang="en-US" altLang="zh-TW" sz="2400" dirty="0"/>
              <a:t>:(5+1+9+2)/4,(1+3+5+1)/4,(7+….)/4,…</a:t>
            </a:r>
          </a:p>
          <a:p>
            <a:pPr marL="13716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94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實驗所需器材清單</a:t>
            </a:r>
            <a:endParaRPr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C5AD74-4B60-4047-866F-98877DA29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777278"/>
              </p:ext>
            </p:extLst>
          </p:nvPr>
        </p:nvGraphicFramePr>
        <p:xfrm>
          <a:off x="1668016" y="1598556"/>
          <a:ext cx="8128000" cy="443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21008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55304370"/>
                    </a:ext>
                  </a:extLst>
                </a:gridCol>
              </a:tblGrid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器材與材料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115696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電源供應器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7663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示波器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523251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麵包版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646967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INA128P</a:t>
                      </a:r>
                      <a:r>
                        <a:rPr lang="zh-TW" altLang="en-US" dirty="0"/>
                        <a:t>儀表放大器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31151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el-GR" altLang="zh-TW" dirty="0"/>
                        <a:t>μ</a:t>
                      </a:r>
                      <a:r>
                        <a:rPr lang="en-US" altLang="zh-TW" dirty="0"/>
                        <a:t>A741</a:t>
                      </a:r>
                      <a:r>
                        <a:rPr lang="zh-TW" altLang="en-US" dirty="0"/>
                        <a:t>運算放大器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70795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電阻版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81770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可變電阻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29878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ECG</a:t>
                      </a:r>
                      <a:r>
                        <a:rPr lang="zh-TW" altLang="en-US" dirty="0"/>
                        <a:t>貼片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若干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59630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ECG</a:t>
                      </a:r>
                      <a:r>
                        <a:rPr lang="zh-TW" altLang="en-US" dirty="0"/>
                        <a:t>扣式導線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73110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鱷魚夾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若干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6063"/>
                  </a:ext>
                </a:extLst>
              </a:tr>
              <a:tr h="3692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AIK-RA8D1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881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88F3FE-1BE6-4235-89A0-4883115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第一部份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B06320-BEDE-4D2D-9F26-5BF0A9DA1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練習運用</a:t>
            </a:r>
            <a:r>
              <a:rPr lang="en-US" altLang="zh-TW" sz="2400" dirty="0"/>
              <a:t>INA128 </a:t>
            </a:r>
            <a:r>
              <a:rPr lang="zh-TW" altLang="en-US" sz="2400" dirty="0"/>
              <a:t>儀表放大器</a:t>
            </a:r>
          </a:p>
        </p:txBody>
      </p:sp>
    </p:spTree>
    <p:extLst>
      <p:ext uri="{BB962C8B-B14F-4D97-AF65-F5344CB8AC3E}">
        <p14:creationId xmlns:p14="http://schemas.microsoft.com/office/powerpoint/2010/main" val="244491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BEDEB45-B622-4435-993C-E31AB80A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35" y="3928004"/>
            <a:ext cx="4902220" cy="2762847"/>
          </a:xfrm>
          <a:prstGeom prst="rect">
            <a:avLst/>
          </a:prstGeom>
        </p:spPr>
      </p:pic>
      <p:sp>
        <p:nvSpPr>
          <p:cNvPr id="304" name="Google Shape;304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實驗</a:t>
            </a: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電路圖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Google Shape;305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17893" y="1270000"/>
                <a:ext cx="8069502" cy="49394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440"/>
                  <a:buChar char="►"/>
                </a:pPr>
                <a:r>
                  <a:rPr lang="zh-TW" altLang="en-US" sz="2000" dirty="0"/>
                  <a:t>參考右圖，在麵包板上嘗試將</a:t>
                </a:r>
                <a:r>
                  <a:rPr lang="en-US" altLang="zh-TW" sz="2000" dirty="0"/>
                  <a:t>INA128P</a:t>
                </a:r>
                <a:r>
                  <a:rPr lang="zh-TW" altLang="en-US" sz="2000" dirty="0"/>
                  <a:t> 儀表放大器電路接出來</a:t>
                </a:r>
                <a:endParaRPr lang="en-US" altLang="zh-TW" sz="2000" dirty="0"/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440"/>
                  <a:buChar char="►"/>
                </a:pPr>
                <a:endParaRPr lang="en-US" altLang="zh-TW" sz="2000" dirty="0"/>
              </a:p>
              <a:p>
                <a:pPr marL="3429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40"/>
                  <a:buChar char="►"/>
                </a:pPr>
                <a:r>
                  <a:rPr lang="zh-TW" altLang="en-US" sz="2000" dirty="0"/>
                  <a:t>步驟</a:t>
                </a:r>
                <a:r>
                  <a:rPr lang="en-US" altLang="zh-TW" sz="2000" dirty="0"/>
                  <a:t>1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zh-TW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TW" altLang="en-US" sz="2000" dirty="0"/>
                  <a:t>部分請使用可變電阻，設計放大倍率為</a:t>
                </a:r>
                <a:r>
                  <a:rPr lang="en-US" altLang="zh-TW" sz="2000" dirty="0"/>
                  <a:t>100</a:t>
                </a:r>
                <a:r>
                  <a:rPr lang="zh-TW" altLang="en-US" sz="2000" dirty="0"/>
                  <a:t>倍的放大器。</a:t>
                </a:r>
                <a:endParaRPr lang="en-US" altLang="zh-TW" sz="2000" dirty="0"/>
              </a:p>
              <a:p>
                <a:pPr marL="3429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40"/>
                  <a:buChar char="►"/>
                </a:pPr>
                <a:r>
                  <a:rPr lang="zh-TW" altLang="en-US" sz="2000" dirty="0"/>
                  <a:t>步驟</a:t>
                </a:r>
                <a:r>
                  <a:rPr lang="en-US" altLang="zh-TW" sz="2000" dirty="0"/>
                  <a:t>2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使用電源供應器，給予</a:t>
                </a:r>
                <a:r>
                  <a:rPr lang="en-US" altLang="zh-TW" sz="2000" dirty="0"/>
                  <a:t>V+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15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V</a:t>
                </a:r>
                <a:r>
                  <a:rPr lang="zh-TW" altLang="en-US" sz="2000" dirty="0"/>
                  <a:t>、</a:t>
                </a:r>
                <a:r>
                  <a:rPr lang="en-US" altLang="zh-TW" sz="2000" dirty="0"/>
                  <a:t>V-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-15V</a:t>
                </a:r>
                <a:r>
                  <a:rPr lang="zh-TW" altLang="en-US" sz="2000" dirty="0"/>
                  <a:t>，</a:t>
                </a:r>
                <a:r>
                  <a:rPr lang="en-US" altLang="zh-TW" sz="2000" dirty="0"/>
                  <a:t>Ref</a:t>
                </a:r>
                <a:r>
                  <a:rPr lang="zh-TW" altLang="en-US" sz="2000" dirty="0"/>
                  <a:t>接地。</a:t>
                </a:r>
                <a:endParaRPr lang="en-US" altLang="zh-TW" sz="2000" dirty="0"/>
              </a:p>
              <a:p>
                <a:pPr marL="342900" lvl="0" indent="-3429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TW" altLang="en-US" sz="2000" dirty="0"/>
                  <a:t>步驟</a:t>
                </a:r>
                <a:r>
                  <a:rPr lang="en-US" altLang="zh-TW" sz="2000" dirty="0"/>
                  <a:t>3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使用波形產生器，將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  <m:sup>
                        <m: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TW" altLang="en-US" sz="2000" dirty="0"/>
                  <a:t>給予</a:t>
                </a:r>
                <a:r>
                  <a:rPr lang="en-US" altLang="zh-TW" sz="2000" dirty="0"/>
                  <a:t>100Hz</a:t>
                </a:r>
                <a:r>
                  <a:rPr lang="zh-TW" altLang="en-US" sz="2000" dirty="0"/>
                  <a:t>、振幅</a:t>
                </a:r>
                <a:r>
                  <a:rPr lang="en-US" altLang="zh-TW" sz="2000" dirty="0"/>
                  <a:t>10mV</a:t>
                </a:r>
                <a:r>
                  <a:rPr lang="zh-TW" altLang="en-US" sz="2000" dirty="0"/>
                  <a:t>之正弦波當作交流電壓源，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altLang="zh-TW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TW" altLang="en-US" sz="2000" dirty="0"/>
                  <a:t> 接地，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TW" altLang="en-US" sz="2000" dirty="0"/>
                  <a:t>連接至示波器。</a:t>
                </a:r>
                <a:endParaRPr lang="en-US" altLang="zh-TW" sz="2000" dirty="0"/>
              </a:p>
              <a:p>
                <a:pPr marL="342900" lvl="0" indent="-3429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TW" altLang="en-US" sz="2000" dirty="0"/>
                  <a:t>步驟</a:t>
                </a:r>
                <a:r>
                  <a:rPr lang="en-US" altLang="zh-TW" sz="2000" dirty="0"/>
                  <a:t>4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:</a:t>
                </a:r>
                <a:r>
                  <a:rPr lang="zh-TW" altLang="en-US" sz="2000" dirty="0"/>
                  <a:t> 調整可變電阻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TW" altLang="en-US" sz="2000" dirty="0"/>
                  <a:t>，並記錄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TW" altLang="en-US" sz="2000" dirty="0"/>
                  <a:t>阻抗與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zh-TW" sz="2000" dirty="0"/>
                  <a:t>/(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TW" sz="2000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放大倍率的關係圖。</a:t>
                </a:r>
                <a:endParaRPr lang="en-US" altLang="zh-TW" sz="2000" dirty="0"/>
              </a:p>
              <a:p>
                <a:pPr marL="342900" lvl="0" indent="-342900">
                  <a:spcBef>
                    <a:spcPts val="0"/>
                  </a:spcBef>
                </a:pPr>
                <a:r>
                  <a:rPr lang="zh-TW" altLang="en-US" sz="2000" dirty="0">
                    <a:solidFill>
                      <a:srgbClr val="0070C0"/>
                    </a:solidFill>
                  </a:rPr>
                  <a:t>將示波器的</a:t>
                </a:r>
                <a:r>
                  <a:rPr lang="en-US" altLang="zh-TW" sz="2000" dirty="0">
                    <a:solidFill>
                      <a:srgbClr val="0070C0"/>
                    </a:solidFill>
                  </a:rPr>
                  <a:t>Sampling rate</a:t>
                </a:r>
                <a:r>
                  <a:rPr lang="zh-TW" altLang="en-US" sz="2000" dirty="0">
                    <a:solidFill>
                      <a:srgbClr val="0070C0"/>
                    </a:solidFill>
                  </a:rPr>
                  <a:t>設定成</a:t>
                </a:r>
                <a:r>
                  <a:rPr lang="en-US" altLang="zh-TW" sz="2000" dirty="0">
                    <a:solidFill>
                      <a:srgbClr val="0070C0"/>
                    </a:solidFill>
                  </a:rPr>
                  <a:t>1kHz</a:t>
                </a:r>
                <a:r>
                  <a:rPr lang="zh-TW" altLang="en-US" sz="2000" dirty="0">
                    <a:solidFill>
                      <a:srgbClr val="0070C0"/>
                    </a:solidFill>
                  </a:rPr>
                  <a:t>。</a:t>
                </a:r>
                <a:endParaRPr lang="en-US" altLang="zh-TW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5" name="Google Shape;305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7893" y="1270000"/>
                <a:ext cx="8069502" cy="4939424"/>
              </a:xfrm>
              <a:prstGeom prst="rect">
                <a:avLst/>
              </a:prstGeom>
              <a:blipFill>
                <a:blip r:embed="rId4"/>
                <a:stretch>
                  <a:fillRect l="-151" t="-740" r="-38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>
            <a:extLst>
              <a:ext uri="{FF2B5EF4-FFF2-40B4-BE49-F238E27FC236}">
                <a16:creationId xmlns:a16="http://schemas.microsoft.com/office/drawing/2014/main" id="{8F38D939-DBCD-459A-9A3F-0A8948914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3355" y="208575"/>
            <a:ext cx="3310951" cy="30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E88F3FE-1BE6-4235-89A0-48831155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第二部份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B06320-BEDE-4D2D-9F26-5BF0A9DA1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以儀表放大器</a:t>
            </a:r>
            <a:r>
              <a:rPr lang="en-US" altLang="zh-TW" sz="2400" dirty="0"/>
              <a:t>INA128</a:t>
            </a:r>
            <a:r>
              <a:rPr lang="zh-TW" altLang="en-US" sz="2400" dirty="0"/>
              <a:t>與</a:t>
            </a:r>
            <a:r>
              <a:rPr lang="en-US" altLang="zh-TW" sz="2400" dirty="0"/>
              <a:t>AIK-RA8D1</a:t>
            </a:r>
            <a:r>
              <a:rPr lang="zh-TW" altLang="en-US" sz="2400" dirty="0"/>
              <a:t>進行</a:t>
            </a:r>
            <a:r>
              <a:rPr lang="en-US" altLang="zh-TW" sz="2400" dirty="0"/>
              <a:t>ECG</a:t>
            </a:r>
            <a:r>
              <a:rPr lang="zh-TW" altLang="en-US" sz="2400" dirty="0"/>
              <a:t>量測</a:t>
            </a:r>
          </a:p>
        </p:txBody>
      </p:sp>
    </p:spTree>
    <p:extLst>
      <p:ext uri="{BB962C8B-B14F-4D97-AF65-F5344CB8AC3E}">
        <p14:creationId xmlns:p14="http://schemas.microsoft.com/office/powerpoint/2010/main" val="19808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altLang="en-US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心電圖原理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05" name="Google Shape;305;p21"/>
          <p:cNvSpPr txBox="1">
            <a:spLocks noGrp="1"/>
          </p:cNvSpPr>
          <p:nvPr>
            <p:ph type="body" idx="1"/>
          </p:nvPr>
        </p:nvSpPr>
        <p:spPr>
          <a:xfrm>
            <a:off x="677334" y="1488614"/>
            <a:ext cx="8596668" cy="349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altLang="en-US" sz="2000" dirty="0"/>
              <a:t>心臟由心肌組成，動作電位引起收縮電流從心臟散佈至全身，電流分佈不同</a:t>
            </a:r>
            <a:endParaRPr lang="en-US" altLang="zh-TW"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altLang="zh-TW" sz="2000" dirty="0"/>
              <a:t>P</a:t>
            </a:r>
            <a:r>
              <a:rPr lang="zh-TW" altLang="en-US" sz="2000" dirty="0"/>
              <a:t>波：心房去極化</a:t>
            </a:r>
            <a:endParaRPr lang="en-US" altLang="zh-TW"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altLang="zh-TW" sz="2000" dirty="0"/>
              <a:t>QRS</a:t>
            </a:r>
            <a:r>
              <a:rPr lang="zh-TW" altLang="en-US" sz="2000" dirty="0"/>
              <a:t>波：心室去極化</a:t>
            </a:r>
            <a:endParaRPr lang="en-US" altLang="zh-TW"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altLang="zh-TW" sz="2000" dirty="0"/>
              <a:t>T</a:t>
            </a:r>
            <a:r>
              <a:rPr lang="zh-TW" altLang="en-US" sz="2000" dirty="0"/>
              <a:t>波：心室再極化</a:t>
            </a:r>
            <a:endParaRPr lang="en-US" altLang="zh-TW"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altLang="zh-TW" sz="20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zh-TW" altLang="en-US" sz="2000" dirty="0"/>
              <a:t>導程：記錄不同電位波形和大小</a:t>
            </a:r>
            <a:endParaRPr lang="en-US" altLang="zh-TW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dirty="0"/>
              <a:t>Lead I = </a:t>
            </a:r>
            <a:r>
              <a:rPr lang="zh-TW" altLang="en-US" sz="2000" dirty="0"/>
              <a:t>左手電位與右手電位差</a:t>
            </a:r>
            <a:endParaRPr lang="en-US" altLang="zh-TW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dirty="0"/>
              <a:t>Lead II = </a:t>
            </a:r>
            <a:r>
              <a:rPr lang="zh-TW" altLang="en-US" sz="2000" dirty="0"/>
              <a:t>左腳電位與右手電位差</a:t>
            </a:r>
            <a:endParaRPr lang="en-US" altLang="zh-TW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2000" dirty="0"/>
              <a:t>Lead III =</a:t>
            </a:r>
            <a:r>
              <a:rPr lang="zh-TW" altLang="en-US" sz="2000" dirty="0"/>
              <a:t> 左腳電位與左手電位差</a:t>
            </a: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DA95BA-CD68-4648-A31C-545C3C9ED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02" y="2022692"/>
            <a:ext cx="2899768" cy="28126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54CACED-17BD-4859-8CE4-CEDD31DD7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88"/>
          <a:stretch/>
        </p:blipFill>
        <p:spPr>
          <a:xfrm>
            <a:off x="5983550" y="4918594"/>
            <a:ext cx="6208450" cy="18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5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en-US" altLang="zh-TW" b="0" i="0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Receive signal (Filter)</a:t>
            </a:r>
            <a:endParaRPr dirty="0"/>
          </a:p>
        </p:txBody>
      </p:sp>
      <p:sp>
        <p:nvSpPr>
          <p:cNvPr id="416" name="Google Shape;416;p37"/>
          <p:cNvSpPr txBox="1">
            <a:spLocks noGrp="1"/>
          </p:cNvSpPr>
          <p:nvPr>
            <p:ph type="body" idx="1"/>
          </p:nvPr>
        </p:nvSpPr>
        <p:spPr>
          <a:xfrm>
            <a:off x="677333" y="2180467"/>
            <a:ext cx="10153423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altLang="zh-TW" sz="2400" dirty="0"/>
              <a:t>ECG</a:t>
            </a:r>
            <a:r>
              <a:rPr lang="zh-TW" altLang="en-US" sz="2400" dirty="0"/>
              <a:t>訊號大致位於</a:t>
            </a:r>
            <a:r>
              <a:rPr lang="en-US" altLang="zh-TW" sz="2400" dirty="0"/>
              <a:t>0.7Hz ~ 30Hz</a:t>
            </a:r>
            <a:r>
              <a:rPr lang="zh-TW" altLang="en-US" sz="2400" dirty="0"/>
              <a:t>之間 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zh-TW" altLang="en-US" sz="2400" dirty="0">
                <a:solidFill>
                  <a:srgbClr val="0070C0"/>
                </a:solidFill>
              </a:rPr>
              <a:t>請自行畫頻譜驗證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  <a:r>
              <a:rPr lang="zh-TW" altLang="en-US" sz="2400" dirty="0"/>
              <a:t>，一般的</a:t>
            </a:r>
            <a:r>
              <a:rPr lang="en-US" altLang="zh-TW" sz="2400" dirty="0"/>
              <a:t>110V</a:t>
            </a:r>
            <a:r>
              <a:rPr lang="zh-TW" altLang="en-US" sz="2400" dirty="0"/>
              <a:t>電供大致位於</a:t>
            </a:r>
            <a:r>
              <a:rPr lang="en-US" altLang="zh-TW" sz="2400" dirty="0"/>
              <a:t>60Hz</a:t>
            </a:r>
            <a:r>
              <a:rPr lang="zh-TW" altLang="en-US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zh-TW" altLang="en-US" sz="2400" dirty="0">
                <a:solidFill>
                  <a:srgbClr val="0070C0"/>
                </a:solidFill>
              </a:rPr>
              <a:t>可能還是有機會干擾您的</a:t>
            </a:r>
            <a:r>
              <a:rPr lang="en-US" altLang="zh-TW" sz="2400" dirty="0">
                <a:solidFill>
                  <a:srgbClr val="0070C0"/>
                </a:solidFill>
              </a:rPr>
              <a:t>ECG)</a:t>
            </a:r>
          </a:p>
          <a:p>
            <a:pPr marL="342900" lvl="0" indent="-342900">
              <a:spcBef>
                <a:spcPts val="0"/>
              </a:spcBef>
            </a:pPr>
            <a:endParaRPr lang="en-US" altLang="zh-TW" sz="2400" dirty="0"/>
          </a:p>
          <a:p>
            <a:pPr marL="342900" lvl="0" indent="-342900">
              <a:spcBef>
                <a:spcPts val="0"/>
              </a:spcBef>
            </a:pPr>
            <a:r>
              <a:rPr lang="zh-TW" altLang="en-US" sz="2400" dirty="0"/>
              <a:t>觀察接收到的訊號與頻譜，並自行設計</a:t>
            </a:r>
            <a:r>
              <a:rPr lang="en-US" altLang="zh-TW" sz="2400" dirty="0"/>
              <a:t>filter</a:t>
            </a:r>
            <a:r>
              <a:rPr lang="zh-TW" altLang="en-US" sz="2400" dirty="0"/>
              <a:t>，留下我們所需要的訊號。</a:t>
            </a:r>
            <a:endParaRPr lang="en-US" altLang="zh-TW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/>
              <a:t>     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zh-TW" altLang="en-US" sz="2400" dirty="0">
                <a:solidFill>
                  <a:srgbClr val="0070C0"/>
                </a:solidFill>
              </a:rPr>
              <a:t>請回答</a:t>
            </a:r>
            <a:r>
              <a:rPr lang="en-US" altLang="zh-TW" sz="2400" dirty="0">
                <a:solidFill>
                  <a:srgbClr val="0070C0"/>
                </a:solidFill>
              </a:rPr>
              <a:t>Page 14 and 15 </a:t>
            </a:r>
            <a:r>
              <a:rPr lang="zh-TW" altLang="en-US" sz="2400" dirty="0">
                <a:solidFill>
                  <a:srgbClr val="0070C0"/>
                </a:solidFill>
              </a:rPr>
              <a:t>實驗第二部分相關問題即可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/>
          </a:p>
          <a:p>
            <a:pPr marL="342900" indent="-342900">
              <a:spcBef>
                <a:spcPts val="0"/>
              </a:spcBef>
            </a:pPr>
            <a:r>
              <a:rPr lang="zh-TW" altLang="en-US" sz="2400" dirty="0"/>
              <a:t>請附上頻譜，並說明觀察到什麼</a:t>
            </a:r>
            <a:r>
              <a:rPr lang="en-US" altLang="zh-TW" sz="2400" dirty="0"/>
              <a:t>(</a:t>
            </a:r>
            <a:r>
              <a:rPr lang="zh-TW" altLang="en-US" sz="2400" dirty="0"/>
              <a:t>中心頻率、雜訊</a:t>
            </a:r>
            <a:r>
              <a:rPr lang="en-US" altLang="zh-TW" sz="2400" dirty="0"/>
              <a:t>…)</a:t>
            </a:r>
            <a:r>
              <a:rPr lang="zh-TW" altLang="en-US" sz="2400" dirty="0"/>
              <a:t>，</a:t>
            </a:r>
            <a:r>
              <a:rPr lang="en-US" altLang="zh-TW" sz="2400" dirty="0">
                <a:solidFill>
                  <a:srgbClr val="FF0000"/>
                </a:solidFill>
              </a:rPr>
              <a:t>filter</a:t>
            </a:r>
            <a:r>
              <a:rPr lang="zh-TW" altLang="en-US" sz="2400" dirty="0">
                <a:solidFill>
                  <a:srgbClr val="FF0000"/>
                </a:solidFill>
              </a:rPr>
              <a:t>如何設計</a:t>
            </a:r>
            <a:r>
              <a:rPr lang="zh-TW" altLang="en-US" sz="2400" dirty="0"/>
              <a:t>，並觀察頻率響應。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zh-TW" altLang="en-US" sz="2400" dirty="0">
                <a:solidFill>
                  <a:srgbClr val="0070C0"/>
                </a:solidFill>
              </a:rPr>
              <a:t>請回答</a:t>
            </a:r>
            <a:r>
              <a:rPr lang="en-US" altLang="zh-TW" sz="2400" dirty="0">
                <a:solidFill>
                  <a:srgbClr val="0070C0"/>
                </a:solidFill>
              </a:rPr>
              <a:t>Page 14 and 15 </a:t>
            </a:r>
            <a:r>
              <a:rPr lang="zh-TW" altLang="en-US" sz="2400" dirty="0">
                <a:solidFill>
                  <a:srgbClr val="0070C0"/>
                </a:solidFill>
              </a:rPr>
              <a:t>實驗第二部分相關問題即可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altLang="zh-TW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19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4;p21">
            <a:extLst>
              <a:ext uri="{FF2B5EF4-FFF2-40B4-BE49-F238E27FC236}">
                <a16:creationId xmlns:a16="http://schemas.microsoft.com/office/drawing/2014/main" id="{87150EDF-21A6-1968-7CF7-E7F49FC17C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4909" y="3333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600"/>
              <a:buFont typeface="Arial"/>
              <a:buNone/>
            </a:pPr>
            <a:r>
              <a:rPr lang="zh-TW" altLang="en-US" dirty="0">
                <a:solidFill>
                  <a:schemeClr val="tx1"/>
                </a:solidFill>
              </a:rPr>
              <a:t>實驗架設圖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AA80D8B-D729-EB94-D371-E1992644A053}"/>
              </a:ext>
            </a:extLst>
          </p:cNvPr>
          <p:cNvCxnSpPr/>
          <p:nvPr/>
        </p:nvCxnSpPr>
        <p:spPr>
          <a:xfrm>
            <a:off x="3543722" y="2410259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F14E9FB-F2B0-079A-0B29-54F519D0E223}"/>
              </a:ext>
            </a:extLst>
          </p:cNvPr>
          <p:cNvSpPr/>
          <p:nvPr/>
        </p:nvSpPr>
        <p:spPr>
          <a:xfrm>
            <a:off x="4839866" y="1654175"/>
            <a:ext cx="1656184" cy="151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AIK-RA8D1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FFA9D5B-BBD5-8342-1ABD-1727D6F0B5FC}"/>
              </a:ext>
            </a:extLst>
          </p:cNvPr>
          <p:cNvCxnSpPr/>
          <p:nvPr/>
        </p:nvCxnSpPr>
        <p:spPr>
          <a:xfrm>
            <a:off x="6496050" y="2410259"/>
            <a:ext cx="1539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2D46D0-0864-CD79-A540-871F5CA4AA8B}"/>
              </a:ext>
            </a:extLst>
          </p:cNvPr>
          <p:cNvSpPr txBox="1"/>
          <p:nvPr/>
        </p:nvSpPr>
        <p:spPr>
          <a:xfrm>
            <a:off x="7028933" y="204092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USB</a:t>
            </a:r>
            <a:endParaRPr lang="zh-TW" altLang="en-US" dirty="0"/>
          </a:p>
        </p:txBody>
      </p:sp>
      <p:pic>
        <p:nvPicPr>
          <p:cNvPr id="13" name="圖形 12" descr="筆記型電腦 以實心填滿">
            <a:extLst>
              <a:ext uri="{FF2B5EF4-FFF2-40B4-BE49-F238E27FC236}">
                <a16:creationId xmlns:a16="http://schemas.microsoft.com/office/drawing/2014/main" id="{2D423B94-CCAE-031D-689A-D02DFE2E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2234" y="1654175"/>
            <a:ext cx="914400" cy="9144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311ED1-2279-C3D7-EB7E-44196B0256A7}"/>
              </a:ext>
            </a:extLst>
          </p:cNvPr>
          <p:cNvSpPr txBox="1"/>
          <p:nvPr/>
        </p:nvSpPr>
        <p:spPr>
          <a:xfrm>
            <a:off x="8247749" y="247178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PC/NB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22B8DAE5-5720-4CBC-ABEA-403738D01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85" y="1812541"/>
            <a:ext cx="2533254" cy="1028578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EB9A6C-9D83-FF6B-1072-9802D00F719A}"/>
              </a:ext>
            </a:extLst>
          </p:cNvPr>
          <p:cNvSpPr txBox="1"/>
          <p:nvPr/>
        </p:nvSpPr>
        <p:spPr>
          <a:xfrm>
            <a:off x="3788951" y="2040927"/>
            <a:ext cx="688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 ADC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DF2711-5699-A13C-EDB9-ECCAEE027C80}"/>
              </a:ext>
            </a:extLst>
          </p:cNvPr>
          <p:cNvSpPr txBox="1"/>
          <p:nvPr/>
        </p:nvSpPr>
        <p:spPr>
          <a:xfrm>
            <a:off x="1685924" y="3489207"/>
            <a:ext cx="83534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自行完成左圖接線得出</a:t>
            </a:r>
            <a:r>
              <a:rPr lang="en-US" altLang="zh-TW" dirty="0"/>
              <a:t>Analog </a:t>
            </a:r>
            <a:r>
              <a:rPr lang="en-US" altLang="zh-TW" dirty="0" err="1"/>
              <a:t>Ecg</a:t>
            </a:r>
            <a:r>
              <a:rPr lang="en-US" altLang="zh-TW" dirty="0"/>
              <a:t>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根據教學投影片完成 </a:t>
            </a:r>
            <a:r>
              <a:rPr lang="en-US" altLang="zh-TW" dirty="0"/>
              <a:t>MCU</a:t>
            </a:r>
            <a:r>
              <a:rPr lang="zh-TW" altLang="en-US" dirty="0"/>
              <a:t> 設定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PC</a:t>
            </a:r>
            <a:r>
              <a:rPr lang="zh-TW" altLang="en-US" dirty="0"/>
              <a:t>端接收訊號後，透過</a:t>
            </a:r>
            <a:r>
              <a:rPr lang="en-US" altLang="zh-TW" dirty="0" err="1"/>
              <a:t>Matlab</a:t>
            </a:r>
            <a:r>
              <a:rPr lang="zh-TW" altLang="en-US" dirty="0"/>
              <a:t>進行訊號處理</a:t>
            </a:r>
            <a:r>
              <a:rPr lang="en-US" altLang="zh-TW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94528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31194</TotalTime>
  <Words>1552</Words>
  <Application>Microsoft Office PowerPoint</Application>
  <PresentationFormat>寬螢幕</PresentationFormat>
  <Paragraphs>204</Paragraphs>
  <Slides>25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Noto Sans Symbols</vt:lpstr>
      <vt:lpstr>Arial</vt:lpstr>
      <vt:lpstr>Cambria Math</vt:lpstr>
      <vt:lpstr>Trebuchet MS</vt:lpstr>
      <vt:lpstr>多面向</vt:lpstr>
      <vt:lpstr>DSP LAB</vt:lpstr>
      <vt:lpstr>實驗目的</vt:lpstr>
      <vt:lpstr>實驗所需器材清單</vt:lpstr>
      <vt:lpstr>第一部份</vt:lpstr>
      <vt:lpstr>實驗電路圖</vt:lpstr>
      <vt:lpstr>第二部份</vt:lpstr>
      <vt:lpstr>心電圖原理</vt:lpstr>
      <vt:lpstr>Receive signal (Filter)</vt:lpstr>
      <vt:lpstr>實驗架設圖</vt:lpstr>
      <vt:lpstr>實驗步驟</vt:lpstr>
      <vt:lpstr>PowerPoint 簡報</vt:lpstr>
      <vt:lpstr>PowerPoint 簡報</vt:lpstr>
      <vt:lpstr>PowerPoint 簡報</vt:lpstr>
      <vt:lpstr>PowerPoint 簡報</vt:lpstr>
      <vt:lpstr>PowerPoint 簡報</vt:lpstr>
      <vt:lpstr>問題與討論</vt:lpstr>
      <vt:lpstr>實驗問題討論 – 第一部份</vt:lpstr>
      <vt:lpstr>實驗問題討論 – 第二部份</vt:lpstr>
      <vt:lpstr>實驗問題討論 – 第二部份</vt:lpstr>
      <vt:lpstr>實驗問題討論 – 第二部份</vt:lpstr>
      <vt:lpstr>實驗結果討論</vt:lpstr>
      <vt:lpstr>評分方式</vt:lpstr>
      <vt:lpstr>Appendix</vt:lpstr>
      <vt:lpstr>ECG導線處理</vt:lpstr>
      <vt:lpstr>Downsample方法-範例 從1kHz downsampling到250Hz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 LAB</dc:title>
  <dc:creator>BUI</dc:creator>
  <cp:lastModifiedBy>惠心 簡</cp:lastModifiedBy>
  <cp:revision>155</cp:revision>
  <dcterms:created xsi:type="dcterms:W3CDTF">2020-09-15T03:30:17Z</dcterms:created>
  <dcterms:modified xsi:type="dcterms:W3CDTF">2025-10-08T06:13:17Z</dcterms:modified>
</cp:coreProperties>
</file>