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35"/>
  </p:notesMasterIdLst>
  <p:sldIdLst>
    <p:sldId id="443" r:id="rId5"/>
    <p:sldId id="385" r:id="rId6"/>
    <p:sldId id="444" r:id="rId7"/>
    <p:sldId id="387" r:id="rId8"/>
    <p:sldId id="447" r:id="rId9"/>
    <p:sldId id="453" r:id="rId10"/>
    <p:sldId id="456" r:id="rId11"/>
    <p:sldId id="446" r:id="rId12"/>
    <p:sldId id="464" r:id="rId13"/>
    <p:sldId id="465" r:id="rId14"/>
    <p:sldId id="466" r:id="rId15"/>
    <p:sldId id="467" r:id="rId16"/>
    <p:sldId id="459" r:id="rId17"/>
    <p:sldId id="461" r:id="rId18"/>
    <p:sldId id="462" r:id="rId19"/>
    <p:sldId id="460" r:id="rId20"/>
    <p:sldId id="463" r:id="rId21"/>
    <p:sldId id="445" r:id="rId22"/>
    <p:sldId id="448" r:id="rId23"/>
    <p:sldId id="449" r:id="rId24"/>
    <p:sldId id="450" r:id="rId25"/>
    <p:sldId id="454" r:id="rId26"/>
    <p:sldId id="455" r:id="rId27"/>
    <p:sldId id="451" r:id="rId28"/>
    <p:sldId id="457" r:id="rId29"/>
    <p:sldId id="458" r:id="rId30"/>
    <p:sldId id="468" r:id="rId31"/>
    <p:sldId id="469" r:id="rId32"/>
    <p:sldId id="470" r:id="rId33"/>
    <p:sldId id="363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EBE"/>
    <a:srgbClr val="706F6F"/>
    <a:srgbClr val="999998"/>
    <a:srgbClr val="9E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7" autoAdjust="0"/>
  </p:normalViewPr>
  <p:slideViewPr>
    <p:cSldViewPr showGuides="1">
      <p:cViewPr varScale="1">
        <p:scale>
          <a:sx n="111" d="100"/>
          <a:sy n="111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pic>
        <p:nvPicPr>
          <p:cNvPr id="5" name="Bild 4" descr="Badge_grey.png" hidden="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0"/>
            <a:ext cx="1419800" cy="127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7999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239416" y="1316991"/>
            <a:ext cx="5460584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2BAE940A-B6B2-4062-A10D-8E38DBE86AC8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E69775-672D-4AA3-8EDA-94057BEF41E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8712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D3A74278-5E33-47CA-ADB1-29C6159D03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4728CF0-38B4-4893-A4B1-B1730B2CF536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1875385"/>
          </a:xfrm>
        </p:spPr>
        <p:txBody>
          <a:bodyPr/>
          <a:lstStyle/>
          <a:p>
            <a:pPr lvl="0"/>
            <a:r>
              <a:rPr kumimoji="1" lang="zh-TW" altLang="en-US" noProof="0"/>
              <a:t>按一下以編輯母片文字樣式</a:t>
            </a:r>
          </a:p>
          <a:p>
            <a:pPr lvl="1"/>
            <a:r>
              <a:rPr kumimoji="1" lang="zh-TW" altLang="en-US" noProof="0"/>
              <a:t>第二層</a:t>
            </a:r>
          </a:p>
          <a:p>
            <a:pPr lvl="2"/>
            <a:r>
              <a:rPr kumimoji="1" lang="zh-TW" altLang="en-US" noProof="0"/>
              <a:t>第三層</a:t>
            </a:r>
          </a:p>
          <a:p>
            <a:pPr lvl="3"/>
            <a:r>
              <a:rPr kumimoji="1" lang="zh-TW" altLang="en-US" noProof="0"/>
              <a:t>第四層</a:t>
            </a:r>
          </a:p>
          <a:p>
            <a:pPr lvl="4"/>
            <a:r>
              <a:rPr kumimoji="1" lang="zh-TW" altLang="en-US" noProof="0"/>
              <a:t>第五層</a:t>
            </a:r>
            <a:endParaRPr kumimoji="1" lang="en-US" noProof="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4D5E23-B915-4847-AEAE-600DBB5D7A81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468000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4907408" y="1316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468000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4907408" y="3620991"/>
            <a:ext cx="4272592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52C5DDBA-90B9-4961-A14B-98B9546E714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F78BC6-0B72-4CC4-A317-57441D7DC260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468000" y="1424991"/>
            <a:ext cx="8711997" cy="42480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E5422D39-5700-42E9-887F-A2244623264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F0E8D3-434B-43F4-ACAB-F8D5845A79B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noFill/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07C9A7-2C7A-479E-8A14-E5E5068DFD5E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4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79376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15D4EC-C520-47A7-A87B-61E2B6F34AB7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387018"/>
            <a:ext cx="5280000" cy="30033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124744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br>
              <a:rPr lang="en-US" noProof="0" dirty="0"/>
            </a:b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3153"/>
          </a:xfrm>
          <a:ln>
            <a:noFill/>
          </a:ln>
        </p:spPr>
        <p:txBody>
          <a:bodyPr wrap="square"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57979797-8531-40C9-AA25-B52E6916CE05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A12777-30D4-4D1C-8DE6-98573AE3C7E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 dirty="0"/>
          </a:p>
        </p:txBody>
      </p:sp>
      <p:cxnSp>
        <p:nvCxnSpPr>
          <p:cNvPr id="6" name="Gerade Verbindung 4">
            <a:extLst>
              <a:ext uri="{FF2B5EF4-FFF2-40B4-BE49-F238E27FC236}">
                <a16:creationId xmlns:a16="http://schemas.microsoft.com/office/drawing/2014/main" id="{A15355D3-CEB8-489E-88A7-11B56E874514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8D4BE4-8D41-47B8-82B8-4716B88FC76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276068" y="1424991"/>
            <a:ext cx="5436506" cy="1887696"/>
          </a:xfrm>
        </p:spPr>
        <p:txBody>
          <a:bodyPr wrap="square">
            <a:sp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BE3FFBE7-B0B8-40F2-A1F7-6933ED5360BE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AF2150-6F57-40CA-BDAB-D10D46B6BCF5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A82DFE47-0884-463E-8FD8-434DEC37F45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C55447A-6505-45C3-AE39-4AE7D090C02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9" y="1424991"/>
            <a:ext cx="5424002" cy="1887696"/>
          </a:xfrm>
        </p:spPr>
        <p:txBody>
          <a:bodyPr wrap="square">
            <a:sp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424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548991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10" name="Gerade Verbindung 4">
            <a:extLst>
              <a:ext uri="{FF2B5EF4-FFF2-40B4-BE49-F238E27FC236}">
                <a16:creationId xmlns:a16="http://schemas.microsoft.com/office/drawing/2014/main" id="{B76D4DD0-4EDD-4DFD-9117-94AB0DE11A6B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2371FC-0F29-480A-B969-A89E454B9A4D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000" y="597227"/>
            <a:ext cx="11232000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1964991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468000" y="1424991"/>
            <a:ext cx="8712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cxnSp>
        <p:nvCxnSpPr>
          <p:cNvPr id="7" name="Gerade Verbindung 4">
            <a:extLst>
              <a:ext uri="{FF2B5EF4-FFF2-40B4-BE49-F238E27FC236}">
                <a16:creationId xmlns:a16="http://schemas.microsoft.com/office/drawing/2014/main" id="{CE41CD3C-03A4-4769-A3DC-5D30FCB02D61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91FE76-0178-4C83-9226-A156A31B3252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999" y="597227"/>
            <a:ext cx="11244575" cy="455509"/>
          </a:xfrm>
        </p:spPr>
        <p:txBody>
          <a:bodyPr/>
          <a:lstStyle/>
          <a:p>
            <a:r>
              <a:rPr lang="zh-TW" altLang="en-US" noProof="0"/>
              <a:t>按一下以編輯母片標題樣式</a:t>
            </a:r>
            <a:endParaRPr lang="ja-JP" altLang="en-US" noProof="0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316991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zh-TW" altLang="en-US"/>
              <a:t>按一下圖示以新增圖表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7998" y="1424991"/>
            <a:ext cx="5417647" cy="1887696"/>
          </a:xfrm>
        </p:spPr>
        <p:txBody>
          <a:bodyPr wrap="square">
            <a:sp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 dirty="0"/>
          </a:p>
        </p:txBody>
      </p:sp>
      <p:cxnSp>
        <p:nvCxnSpPr>
          <p:cNvPr id="8" name="Gerade Verbindung 4">
            <a:extLst>
              <a:ext uri="{FF2B5EF4-FFF2-40B4-BE49-F238E27FC236}">
                <a16:creationId xmlns:a16="http://schemas.microsoft.com/office/drawing/2014/main" id="{48124AEF-254D-4661-97A8-FC2C4E7C939F}"/>
              </a:ext>
            </a:extLst>
          </p:cNvPr>
          <p:cNvCxnSpPr/>
          <p:nvPr userDrawn="1"/>
        </p:nvCxnSpPr>
        <p:spPr>
          <a:xfrm>
            <a:off x="468000" y="1136991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DBF616-3B50-4D44-BED7-0BF75E4E5F14}"/>
              </a:ext>
            </a:extLst>
          </p:cNvPr>
          <p:cNvSpPr txBox="1"/>
          <p:nvPr userDrawn="1"/>
        </p:nvSpPr>
        <p:spPr>
          <a:xfrm>
            <a:off x="5668715" y="6463074"/>
            <a:ext cx="612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>
                <a:solidFill>
                  <a:schemeClr val="tx2"/>
                </a:solidFill>
                <a:latin typeface="+mj-lt"/>
              </a:rPr>
              <a:t>Page </a:t>
            </a:r>
            <a:fld id="{7E07E68C-CA28-4DD4-ABB0-0D9CE8D6A15A}" type="slidenum">
              <a:rPr kumimoji="1" lang="ja-JP" altLang="en-US" sz="1050" b="1" smtClean="0">
                <a:solidFill>
                  <a:schemeClr val="tx2"/>
                </a:solidFill>
                <a:latin typeface="+mj-lt"/>
              </a:rPr>
              <a:t>‹#›</a:t>
            </a:fld>
            <a:endParaRPr kumimoji="1" lang="ja-JP" altLang="en-US" sz="105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8000" y="116632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8000" y="1423831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09924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dirty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44800"/>
            <a:ext cx="25006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2025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6F52389-0864-8040-1B81-41431B92237E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185" y="6435022"/>
            <a:ext cx="1796415" cy="30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71" r:id="rId15"/>
    <p:sldLayoutId id="2147483750" r:id="rId16"/>
    <p:sldLayoutId id="2147483751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  <p15:guide id="8" orient="horz" pos="618" userDrawn="1">
          <p15:clr>
            <a:srgbClr val="F26B43"/>
          </p15:clr>
        </p15:guide>
        <p15:guide id="9" orient="horz" pos="346" userDrawn="1">
          <p15:clr>
            <a:srgbClr val="F26B43"/>
          </p15:clr>
        </p15:guide>
        <p15:guide id="10" orient="horz" pos="4201" userDrawn="1">
          <p15:clr>
            <a:srgbClr val="F26B43"/>
          </p15:clr>
        </p15:guide>
        <p15:guide id="11" orient="horz" pos="709" userDrawn="1">
          <p15:clr>
            <a:srgbClr val="F26B43"/>
          </p15:clr>
        </p15:guide>
        <p15:guide id="12" orient="horz" pos="3984" userDrawn="1">
          <p15:clr>
            <a:srgbClr val="F26B43"/>
          </p15:clr>
        </p15:guide>
        <p15:guide id="13" pos="52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nvensense.tdk.com/wp-content/uploads/2021/07/ds-000451_icm-42670-p-datasheet.pdf" TargetMode="Externa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.apple.com/tw/app/gattbrowser/id1163057977" TargetMode="External"/><Relationship Id="rId3" Type="http://schemas.openxmlformats.org/officeDocument/2006/relationships/image" Target="../media/image55.png"/><Relationship Id="rId7" Type="http://schemas.openxmlformats.org/officeDocument/2006/relationships/hyperlink" Target="https://play.google.com/store/apps/details?id=com.renesas.ble.gattbrowser&amp;hl=zh_TW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Relationship Id="rId9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7" Type="http://schemas.openxmlformats.org/officeDocument/2006/relationships/image" Target="../media/image65.sv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63.sv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esas/ra-fsp-examples/tree/master/example_projects/ek_ra8d1" TargetMode="External"/><Relationship Id="rId2" Type="http://schemas.openxmlformats.org/officeDocument/2006/relationships/hyperlink" Target="https://github.com/renesas/fsp/releases/download/v5.8.0/setup_fsp_v5_8_0_e2s_v2025-01.ex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renesas.cn/zh/gur/ssoRegisterUser.do?client_id=0oa2ixjskq8o2hdJB357&amp;response_type=code&amp;scope=openid%20email%20phone%20profile%20MyRenesasUserInfo&amp;redirect_uri=https%3A//www.renesas.cn/openid-connect/renesas_okta&amp;state=zl07B0dxMXjITyf66bGPCcWLwsRbVaWvXwhchVzcem8" TargetMode="External"/><Relationship Id="rId5" Type="http://schemas.openxmlformats.org/officeDocument/2006/relationships/hyperlink" Target="https://www.renesas.com/en/document/sch/aik-ra8d1-design-package?r=25570451" TargetMode="External"/><Relationship Id="rId4" Type="http://schemas.openxmlformats.org/officeDocument/2006/relationships/hyperlink" Target="https://www.renesas.com/en/document/mat/aik-ra8d1-users-manual?r=2557045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プレースホルダー 12" descr="屋外, 建物, 市, 光 が含まれている画像&#10;&#10;自動的に生成された説明">
            <a:extLst>
              <a:ext uri="{FF2B5EF4-FFF2-40B4-BE49-F238E27FC236}">
                <a16:creationId xmlns:a16="http://schemas.microsoft.com/office/drawing/2014/main" id="{7D969E44-C43E-6F10-D6A0-9A1C4226F8A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" b="1374"/>
          <a:stretch/>
        </p:blipFill>
        <p:spPr>
          <a:xfrm>
            <a:off x="468313" y="9525"/>
            <a:ext cx="11253787" cy="6156325"/>
          </a:xfrm>
          <a:prstGeom prst="rect">
            <a:avLst/>
          </a:prstGeo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3D2C1-189E-426A-BA39-83C864F57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AIK-RA8D1 </a:t>
            </a:r>
            <a:r>
              <a:rPr lang="zh-TW" altLang="en-US"/>
              <a:t>開發教學</a:t>
            </a:r>
            <a:endParaRPr lang="en-US" altLang="ja-JP" dirty="0"/>
          </a:p>
          <a:p>
            <a:pPr lvl="1"/>
            <a:r>
              <a:rPr lang="en-US" altLang="ja-JP" dirty="0"/>
              <a:t>Subline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39D8C0-9CEA-4B8A-ADF1-004E1B89C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594622"/>
          </a:xfrm>
        </p:spPr>
        <p:txBody>
          <a:bodyPr/>
          <a:lstStyle/>
          <a:p>
            <a:r>
              <a:rPr lang="en-US" altLang="ja-JP" dirty="0"/>
              <a:t>2025.06.19</a:t>
            </a:r>
          </a:p>
          <a:p>
            <a:r>
              <a:rPr lang="en-US" altLang="ja-JP" dirty="0"/>
              <a:t>STEVEN</a:t>
            </a:r>
          </a:p>
          <a:p>
            <a:r>
              <a:rPr lang="en-US" altLang="ja-JP" dirty="0"/>
              <a:t>TWS, TWNF, </a:t>
            </a:r>
          </a:p>
          <a:p>
            <a:r>
              <a:rPr lang="en-US" altLang="ja-JP" dirty="0"/>
              <a:t>TWNFA</a:t>
            </a:r>
          </a:p>
          <a:p>
            <a:r>
              <a:rPr lang="en-US" altLang="ja-JP" dirty="0"/>
              <a:t>Renesas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437660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E4909-AE79-5263-C966-A73D389F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– </a:t>
            </a:r>
            <a:r>
              <a:rPr lang="zh-TW" altLang="en-US" dirty="0"/>
              <a:t>創建專案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393BA8-03C9-4B95-8BFD-C7063E43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772816"/>
            <a:ext cx="8877300" cy="1152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6EF0B3-0931-B671-D2CE-DDD1A45C5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3226979"/>
            <a:ext cx="4075244" cy="30485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BB82354-6BA8-4D43-5A94-FA42EB29DA97}"/>
              </a:ext>
            </a:extLst>
          </p:cNvPr>
          <p:cNvSpPr txBox="1"/>
          <p:nvPr/>
        </p:nvSpPr>
        <p:spPr>
          <a:xfrm>
            <a:off x="384864" y="1360069"/>
            <a:ext cx="317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選擇創建</a:t>
            </a:r>
            <a:r>
              <a:rPr lang="en-US" altLang="zh-TW" dirty="0"/>
              <a:t>Renesas RA </a:t>
            </a:r>
            <a:r>
              <a:rPr lang="zh-TW" altLang="en-US" dirty="0"/>
              <a:t>專案</a:t>
            </a:r>
          </a:p>
        </p:txBody>
      </p:sp>
    </p:spTree>
    <p:extLst>
      <p:ext uri="{BB962C8B-B14F-4D97-AF65-F5344CB8AC3E}">
        <p14:creationId xmlns:p14="http://schemas.microsoft.com/office/powerpoint/2010/main" val="33284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8D018-1FC9-0DB5-B640-B86DB770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– </a:t>
            </a:r>
            <a:r>
              <a:rPr lang="zh-TW" altLang="en-US" dirty="0"/>
              <a:t>創建專案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0D3DF0-E1B0-CE5C-22F8-4A4033C4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6" y="1996045"/>
            <a:ext cx="4900216" cy="430247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069B3C6-8ABA-0A01-142B-516240391B38}"/>
              </a:ext>
            </a:extLst>
          </p:cNvPr>
          <p:cNvSpPr txBox="1"/>
          <p:nvPr/>
        </p:nvSpPr>
        <p:spPr>
          <a:xfrm>
            <a:off x="407368" y="148478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 </a:t>
            </a:r>
            <a:r>
              <a:rPr lang="zh-TW" altLang="en-US" dirty="0"/>
              <a:t>填入專案名稱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5998CF-75CF-07C3-C865-36A754EA2B60}"/>
              </a:ext>
            </a:extLst>
          </p:cNvPr>
          <p:cNvSpPr txBox="1"/>
          <p:nvPr/>
        </p:nvSpPr>
        <p:spPr>
          <a:xfrm>
            <a:off x="6393286" y="1484784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5. Board </a:t>
            </a:r>
            <a:r>
              <a:rPr lang="zh-TW" altLang="en-US" dirty="0"/>
              <a:t>選擇 </a:t>
            </a:r>
            <a:r>
              <a:rPr lang="en-US" altLang="zh-TW" dirty="0"/>
              <a:t>AIK-RA8D1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017E60C-59CB-AA10-A6D6-B52C134C3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11" y="1995543"/>
            <a:ext cx="4874549" cy="426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8A39B-068B-5731-1C7B-824D3DD1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– </a:t>
            </a:r>
            <a:r>
              <a:rPr lang="zh-TW" altLang="en-US" dirty="0"/>
              <a:t>創建專案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502C22-F018-107F-192E-CEBD94AC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916832"/>
            <a:ext cx="4891294" cy="39533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FD26C3B-98B6-525D-EF84-51AB875D589B}"/>
              </a:ext>
            </a:extLst>
          </p:cNvPr>
          <p:cNvSpPr txBox="1"/>
          <p:nvPr/>
        </p:nvSpPr>
        <p:spPr>
          <a:xfrm>
            <a:off x="407368" y="141277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9. </a:t>
            </a:r>
            <a:r>
              <a:rPr lang="zh-TW" altLang="en-US" dirty="0"/>
              <a:t>選擇</a:t>
            </a:r>
            <a:r>
              <a:rPr lang="en-US" altLang="zh-TW" dirty="0"/>
              <a:t>Blinky</a:t>
            </a:r>
            <a:r>
              <a:rPr lang="zh-TW" altLang="en-US" dirty="0"/>
              <a:t>專案</a:t>
            </a:r>
          </a:p>
        </p:txBody>
      </p:sp>
    </p:spTree>
    <p:extLst>
      <p:ext uri="{BB962C8B-B14F-4D97-AF65-F5344CB8AC3E}">
        <p14:creationId xmlns:p14="http://schemas.microsoft.com/office/powerpoint/2010/main" val="93215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D6AB90-4379-374F-C443-C51D5FE4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FSP Configuration– </a:t>
            </a:r>
            <a:r>
              <a:rPr lang="zh-TW" altLang="en-US" dirty="0"/>
              <a:t>加入</a:t>
            </a:r>
            <a:r>
              <a:rPr lang="en-US" altLang="zh-TW" dirty="0"/>
              <a:t>ADC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F3DA3D-5F86-601E-3305-D5483FD3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484784"/>
            <a:ext cx="3400425" cy="380047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85F6D7A6-4B0F-623B-2909-8B53A7475B35}"/>
              </a:ext>
            </a:extLst>
          </p:cNvPr>
          <p:cNvSpPr/>
          <p:nvPr/>
        </p:nvSpPr>
        <p:spPr>
          <a:xfrm>
            <a:off x="335360" y="4149080"/>
            <a:ext cx="252028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8E184A-7142-F479-531D-CD82EBC8E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1296182"/>
            <a:ext cx="5105400" cy="21431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DCDCC91-4762-489A-E096-A5B1B999D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94" y="4823296"/>
            <a:ext cx="3105150" cy="923925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9E1A294-7954-4711-F04B-1AE0C26AE259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868424" y="2367745"/>
            <a:ext cx="1723520" cy="1017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D435867-64E6-2D19-7782-B0AE8F935E2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144644" y="3439307"/>
            <a:ext cx="1000125" cy="13839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A2F878-F7A7-893B-F423-116DC968B8C5}"/>
              </a:ext>
            </a:extLst>
          </p:cNvPr>
          <p:cNvSpPr txBox="1"/>
          <p:nvPr/>
        </p:nvSpPr>
        <p:spPr>
          <a:xfrm>
            <a:off x="2921997" y="3621652"/>
            <a:ext cx="281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en-US" altLang="zh-TW" dirty="0">
                <a:solidFill>
                  <a:srgbClr val="FF0000"/>
                </a:solidFill>
              </a:rPr>
              <a:t>configuration.xml</a:t>
            </a:r>
            <a:r>
              <a:rPr lang="zh-TW" altLang="en-US" dirty="0">
                <a:solidFill>
                  <a:srgbClr val="FF0000"/>
                </a:solidFill>
              </a:rPr>
              <a:t> 打開 </a:t>
            </a:r>
            <a:r>
              <a:rPr lang="en-US" altLang="zh-TW" dirty="0">
                <a:solidFill>
                  <a:srgbClr val="FF0000"/>
                </a:solidFill>
              </a:rPr>
              <a:t>FSP configuration</a:t>
            </a:r>
            <a:r>
              <a:rPr lang="zh-TW" altLang="en-US" dirty="0">
                <a:solidFill>
                  <a:srgbClr val="FF0000"/>
                </a:solidFill>
              </a:rPr>
              <a:t>視窗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71BA3D-9A05-FB3A-B5DB-D7584D02F10E}"/>
              </a:ext>
            </a:extLst>
          </p:cNvPr>
          <p:cNvSpPr txBox="1"/>
          <p:nvPr/>
        </p:nvSpPr>
        <p:spPr>
          <a:xfrm>
            <a:off x="6316044" y="1296182"/>
            <a:ext cx="281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New Stack &gt;&gt; Analog &gt;&gt; ADC(</a:t>
            </a:r>
            <a:r>
              <a:rPr lang="en-US" altLang="zh-TW" dirty="0" err="1">
                <a:solidFill>
                  <a:srgbClr val="FF0000"/>
                </a:solidFill>
              </a:rPr>
              <a:t>r_adc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1CA2EA3-5350-ACA0-9EC0-064889D6AD0C}"/>
              </a:ext>
            </a:extLst>
          </p:cNvPr>
          <p:cNvSpPr txBox="1"/>
          <p:nvPr/>
        </p:nvSpPr>
        <p:spPr>
          <a:xfrm>
            <a:off x="7592194" y="5883114"/>
            <a:ext cx="281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成功加入兩個</a:t>
            </a:r>
            <a:r>
              <a:rPr lang="en-US" altLang="zh-TW" dirty="0">
                <a:solidFill>
                  <a:srgbClr val="FF0000"/>
                </a:solidFill>
              </a:rPr>
              <a:t>ADC</a:t>
            </a:r>
            <a:r>
              <a:rPr lang="zh-TW" altLang="en-US" dirty="0">
                <a:solidFill>
                  <a:srgbClr val="FF0000"/>
                </a:solidFill>
              </a:rPr>
              <a:t>的模組</a:t>
            </a:r>
          </a:p>
        </p:txBody>
      </p:sp>
    </p:spTree>
    <p:extLst>
      <p:ext uri="{BB962C8B-B14F-4D97-AF65-F5344CB8AC3E}">
        <p14:creationId xmlns:p14="http://schemas.microsoft.com/office/powerpoint/2010/main" val="160164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3AE77-5776-BD92-3FB9-E89F5887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FSP Configuration– ADC0</a:t>
            </a:r>
            <a:r>
              <a:rPr lang="zh-TW" altLang="en-US" dirty="0"/>
              <a:t> 參數配置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88F72A-B466-04A4-0372-CDD1981B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4" y="1340768"/>
            <a:ext cx="5622885" cy="230425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62D0FC4-7AFC-C37E-54D4-7F3FF4463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" y="3737698"/>
            <a:ext cx="5622884" cy="25017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6767FA6-109C-AA95-8845-7B0B315F4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1345081"/>
            <a:ext cx="4952604" cy="302433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6976342-DAE7-B531-035F-C9534977D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24" y="4907429"/>
            <a:ext cx="5228763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9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3416F-F807-8FA2-98A6-E0BB87B3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FSP Configuration– ADC1</a:t>
            </a:r>
            <a:r>
              <a:rPr lang="zh-TW" altLang="en-US" dirty="0"/>
              <a:t> 參數配置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FF2E1-AD6E-79BA-F360-4578FC127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1" y="1340769"/>
            <a:ext cx="6014284" cy="19442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804F8C-B703-F43F-0C2A-3DC0D4116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323803"/>
            <a:ext cx="5516313" cy="4265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4A41C1-239F-29FC-3FFD-D73AD68FA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1" y="3933055"/>
            <a:ext cx="6014284" cy="8295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9023ED7-BE85-19B4-168E-475923E6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9" y="4924871"/>
            <a:ext cx="6014284" cy="204331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CCD1E9E-931F-FED1-31E4-FF01CF5B13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8087" y="1340768"/>
            <a:ext cx="4966791" cy="240955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F855AA0-4FA7-DBA9-40A7-8C7C0459F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087" y="3954985"/>
            <a:ext cx="4966791" cy="16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1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85708-8FA8-74C6-3008-2D712A9F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FSP Configuration– </a:t>
            </a:r>
            <a:r>
              <a:rPr lang="zh-TW" altLang="en-US" dirty="0"/>
              <a:t>獲取範例資源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D3670D-3D1C-D06D-B032-581C9849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484784"/>
            <a:ext cx="3114675" cy="91440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F7098829-2808-FBFB-1778-4725D12B53AC}"/>
              </a:ext>
            </a:extLst>
          </p:cNvPr>
          <p:cNvSpPr/>
          <p:nvPr/>
        </p:nvSpPr>
        <p:spPr>
          <a:xfrm>
            <a:off x="551384" y="1988840"/>
            <a:ext cx="216024" cy="21602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3442B09-0845-6CCC-6C42-1591165AAE79}"/>
              </a:ext>
            </a:extLst>
          </p:cNvPr>
          <p:cNvSpPr/>
          <p:nvPr/>
        </p:nvSpPr>
        <p:spPr>
          <a:xfrm>
            <a:off x="2135560" y="1988840"/>
            <a:ext cx="216024" cy="21602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D745F48-63E3-362D-C7CA-2140A8C1B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11" y="3437379"/>
            <a:ext cx="6145375" cy="28233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F23025D-0CCC-EB06-C8D2-0C75FCE2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124744"/>
            <a:ext cx="5571465" cy="525658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69A485-149A-8DD8-A12B-614F4595D7BA}"/>
              </a:ext>
            </a:extLst>
          </p:cNvPr>
          <p:cNvSpPr txBox="1"/>
          <p:nvPr/>
        </p:nvSpPr>
        <p:spPr>
          <a:xfrm>
            <a:off x="424835" y="252425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</a:t>
            </a:r>
            <a:r>
              <a:rPr lang="zh-TW" altLang="en-US" dirty="0">
                <a:solidFill>
                  <a:srgbClr val="FF0000"/>
                </a:solidFill>
              </a:rPr>
              <a:t> 點擊 </a:t>
            </a:r>
            <a:r>
              <a:rPr lang="en-US" altLang="zh-TW" dirty="0">
                <a:solidFill>
                  <a:srgbClr val="FF0000"/>
                </a:solidFill>
              </a:rPr>
              <a:t>“I”</a:t>
            </a:r>
            <a:r>
              <a:rPr lang="zh-TW" altLang="en-US" dirty="0">
                <a:solidFill>
                  <a:srgbClr val="FF0000"/>
                </a:solidFill>
              </a:rPr>
              <a:t> 圖示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EAEEA99-4791-CDE6-DFCD-806480949EB0}"/>
              </a:ext>
            </a:extLst>
          </p:cNvPr>
          <p:cNvSpPr txBox="1"/>
          <p:nvPr/>
        </p:nvSpPr>
        <p:spPr>
          <a:xfrm>
            <a:off x="424834" y="298081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開啟後可以看到能呼叫的</a:t>
            </a:r>
            <a:r>
              <a:rPr lang="en-US" altLang="zh-TW" dirty="0">
                <a:solidFill>
                  <a:srgbClr val="FF0000"/>
                </a:solidFill>
              </a:rPr>
              <a:t>API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179DB1-4876-8659-8131-C231D6440A1D}"/>
              </a:ext>
            </a:extLst>
          </p:cNvPr>
          <p:cNvSpPr txBox="1"/>
          <p:nvPr/>
        </p:nvSpPr>
        <p:spPr>
          <a:xfrm>
            <a:off x="7464152" y="130011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</a:t>
            </a:r>
            <a:r>
              <a:rPr lang="zh-TW" altLang="en-US" dirty="0">
                <a:solidFill>
                  <a:srgbClr val="FF0000"/>
                </a:solidFill>
              </a:rPr>
              <a:t> 下拉後可以看到</a:t>
            </a:r>
            <a:r>
              <a:rPr lang="en-US" altLang="zh-TW" dirty="0">
                <a:solidFill>
                  <a:srgbClr val="FF0000"/>
                </a:solidFill>
              </a:rPr>
              <a:t>Basic Example.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803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DCDA7-F28F-378A-4860-934208AE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FSP Configuration– </a:t>
            </a:r>
            <a:r>
              <a:rPr lang="zh-TW" altLang="en-US" dirty="0"/>
              <a:t>變數監視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EE1CE1-B107-2322-E6EC-558CCB39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5" y="1484784"/>
            <a:ext cx="5878379" cy="46805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E0916C9-8730-43D8-A288-471BAF8B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055" y="284634"/>
            <a:ext cx="3067050" cy="120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E74B17C-8529-4D4E-368D-FECDE50C7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6051" y="1628800"/>
            <a:ext cx="2088232" cy="29628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97606F9-D5FF-3C80-6F52-552ACC230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224" y="4764186"/>
            <a:ext cx="4705350" cy="136207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0C0D0C-7EF9-4F78-D608-8469768071EB}"/>
              </a:ext>
            </a:extLst>
          </p:cNvPr>
          <p:cNvSpPr txBox="1"/>
          <p:nvPr/>
        </p:nvSpPr>
        <p:spPr>
          <a:xfrm>
            <a:off x="6600056" y="1412776"/>
            <a:ext cx="26642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</a:t>
            </a:r>
            <a:r>
              <a:rPr lang="zh-TW" altLang="en-US" dirty="0">
                <a:solidFill>
                  <a:srgbClr val="FF0000"/>
                </a:solidFill>
              </a:rPr>
              <a:t>在變數上方點擊滑鼠右鍵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點選</a:t>
            </a:r>
            <a:r>
              <a:rPr lang="en-US" altLang="zh-TW" dirty="0">
                <a:solidFill>
                  <a:srgbClr val="FF0000"/>
                </a:solidFill>
              </a:rPr>
              <a:t>Add Watch Expression.</a:t>
            </a:r>
            <a:br>
              <a:rPr lang="en-US" altLang="zh-TW" dirty="0">
                <a:solidFill>
                  <a:srgbClr val="FF0000"/>
                </a:solidFill>
              </a:rPr>
            </a:b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2. </a:t>
            </a:r>
            <a:r>
              <a:rPr lang="zh-TW" altLang="en-US" dirty="0">
                <a:solidFill>
                  <a:srgbClr val="FF0000"/>
                </a:solidFill>
              </a:rPr>
              <a:t>確認變數名稱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點選</a:t>
            </a:r>
            <a:r>
              <a:rPr lang="en-US" altLang="zh-TW" dirty="0">
                <a:solidFill>
                  <a:srgbClr val="FF0000"/>
                </a:solidFill>
              </a:rPr>
              <a:t>“OK”</a:t>
            </a:r>
            <a:br>
              <a:rPr lang="en-US" altLang="zh-TW" dirty="0">
                <a:solidFill>
                  <a:srgbClr val="FF0000"/>
                </a:solidFill>
              </a:rPr>
            </a:b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3. </a:t>
            </a:r>
            <a:r>
              <a:rPr lang="zh-TW" altLang="en-US" dirty="0">
                <a:solidFill>
                  <a:srgbClr val="FF0000"/>
                </a:solidFill>
              </a:rPr>
              <a:t>致能 </a:t>
            </a:r>
            <a:r>
              <a:rPr lang="en-US" altLang="zh-TW" dirty="0">
                <a:solidFill>
                  <a:srgbClr val="FF0000"/>
                </a:solidFill>
              </a:rPr>
              <a:t>Enable Real-time Refresh.</a:t>
            </a:r>
            <a:br>
              <a:rPr lang="en-US" altLang="zh-TW" dirty="0">
                <a:solidFill>
                  <a:srgbClr val="FF0000"/>
                </a:solidFill>
              </a:rPr>
            </a:b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4.</a:t>
            </a:r>
            <a:r>
              <a:rPr lang="zh-TW" altLang="en-US" dirty="0">
                <a:solidFill>
                  <a:srgbClr val="FF0000"/>
                </a:solidFill>
              </a:rPr>
              <a:t> 透過變數視窗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觀察即時的變數值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D7DFE3F-556F-45DF-4D9D-631AE76BD586}"/>
              </a:ext>
            </a:extLst>
          </p:cNvPr>
          <p:cNvCxnSpPr/>
          <p:nvPr/>
        </p:nvCxnSpPr>
        <p:spPr>
          <a:xfrm flipH="1">
            <a:off x="4295800" y="1700808"/>
            <a:ext cx="2304256" cy="3960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CA3466B-3255-879B-44A9-D99BFE8F5D48}"/>
              </a:ext>
            </a:extLst>
          </p:cNvPr>
          <p:cNvCxnSpPr>
            <a:cxnSpLocks/>
          </p:cNvCxnSpPr>
          <p:nvPr/>
        </p:nvCxnSpPr>
        <p:spPr>
          <a:xfrm flipV="1">
            <a:off x="8904312" y="1052736"/>
            <a:ext cx="608332" cy="1512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69081A4-E7FB-2861-A469-EC494B2862D8}"/>
              </a:ext>
            </a:extLst>
          </p:cNvPr>
          <p:cNvCxnSpPr>
            <a:cxnSpLocks/>
          </p:cNvCxnSpPr>
          <p:nvPr/>
        </p:nvCxnSpPr>
        <p:spPr>
          <a:xfrm>
            <a:off x="8904312" y="3717032"/>
            <a:ext cx="1735855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1C21137-1904-4D2C-46FA-8B6A740F1E32}"/>
              </a:ext>
            </a:extLst>
          </p:cNvPr>
          <p:cNvCxnSpPr>
            <a:cxnSpLocks/>
          </p:cNvCxnSpPr>
          <p:nvPr/>
        </p:nvCxnSpPr>
        <p:spPr>
          <a:xfrm>
            <a:off x="8112224" y="4653136"/>
            <a:ext cx="216024" cy="53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5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986DA-145D-460B-664E-3EB241A5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 </a:t>
            </a:r>
            <a:r>
              <a:rPr lang="en-US" altLang="zh-TW" dirty="0"/>
              <a:t>– IMU</a:t>
            </a:r>
            <a:r>
              <a:rPr lang="zh-TW" altLang="en-US" dirty="0"/>
              <a:t>測量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64D802-52FA-1CF6-C349-8E6BF03C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64" y="2316299"/>
            <a:ext cx="1447800" cy="857250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8BBBD98B-EEF6-EC8C-08DB-31F36486001B}"/>
              </a:ext>
            </a:extLst>
          </p:cNvPr>
          <p:cNvSpPr/>
          <p:nvPr/>
        </p:nvSpPr>
        <p:spPr>
          <a:xfrm>
            <a:off x="5262194" y="1988840"/>
            <a:ext cx="1656184" cy="151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AIK-RA8D1</a:t>
            </a:r>
            <a:endParaRPr lang="zh-TW" altLang="en-US" dirty="0"/>
          </a:p>
        </p:txBody>
      </p:sp>
      <p:pic>
        <p:nvPicPr>
          <p:cNvPr id="8" name="圖形 7" descr="筆記型電腦 以實心填滿">
            <a:extLst>
              <a:ext uri="{FF2B5EF4-FFF2-40B4-BE49-F238E27FC236}">
                <a16:creationId xmlns:a16="http://schemas.microsoft.com/office/drawing/2014/main" id="{CDF4477C-C7DA-F24A-EED7-E5E41EA6A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7528" y="2259149"/>
            <a:ext cx="914400" cy="914400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905276-36F6-1A69-CB65-A729C5514D5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28664" y="2744924"/>
            <a:ext cx="1333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1F2C082-310B-31A2-CAE9-726577FCC804}"/>
              </a:ext>
            </a:extLst>
          </p:cNvPr>
          <p:cNvCxnSpPr>
            <a:stCxn id="6" idx="3"/>
          </p:cNvCxnSpPr>
          <p:nvPr/>
        </p:nvCxnSpPr>
        <p:spPr>
          <a:xfrm>
            <a:off x="6918378" y="2744924"/>
            <a:ext cx="1539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42F218A-C639-5B4E-590D-8D5AC14EEFB5}"/>
              </a:ext>
            </a:extLst>
          </p:cNvPr>
          <p:cNvSpPr txBox="1"/>
          <p:nvPr/>
        </p:nvSpPr>
        <p:spPr>
          <a:xfrm>
            <a:off x="4323559" y="233958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I2C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DF5F301-B562-9640-453D-A15407F1DDD8}"/>
              </a:ext>
            </a:extLst>
          </p:cNvPr>
          <p:cNvSpPr txBox="1"/>
          <p:nvPr/>
        </p:nvSpPr>
        <p:spPr>
          <a:xfrm>
            <a:off x="7358375" y="23395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USB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41AC7A-23D7-7615-924E-27F14B372D85}"/>
              </a:ext>
            </a:extLst>
          </p:cNvPr>
          <p:cNvSpPr txBox="1"/>
          <p:nvPr/>
        </p:nvSpPr>
        <p:spPr>
          <a:xfrm>
            <a:off x="228914" y="2461259"/>
            <a:ext cx="233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Renesas </a:t>
            </a:r>
            <a:r>
              <a:rPr lang="en-US" altLang="zh-TW" sz="1600" b="0" i="0" dirty="0">
                <a:solidFill>
                  <a:srgbClr val="263746"/>
                </a:solidFill>
                <a:effectLst/>
                <a:latin typeface="Helvetica" panose="020B0604020202020204" pitchFamily="34" charset="0"/>
              </a:rPr>
              <a:t>ICM-42670-P </a:t>
            </a:r>
            <a:r>
              <a:rPr lang="en-US" altLang="zh-TW" sz="1600" dirty="0"/>
              <a:t>PMOD Board</a:t>
            </a:r>
            <a:endParaRPr lang="zh-TW" altLang="en-US" sz="1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60E800E-212B-9F44-6111-07BA0A7DF74F}"/>
              </a:ext>
            </a:extLst>
          </p:cNvPr>
          <p:cNvSpPr txBox="1"/>
          <p:nvPr/>
        </p:nvSpPr>
        <p:spPr>
          <a:xfrm>
            <a:off x="5137254" y="3897044"/>
            <a:ext cx="32752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[1]. E2 Studio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匯入專案</a:t>
            </a:r>
            <a:r>
              <a:rPr lang="en-US" altLang="zh-TW" dirty="0"/>
              <a:t>.</a:t>
            </a:r>
          </a:p>
          <a:p>
            <a:br>
              <a:rPr lang="en-US" altLang="zh-TW" dirty="0"/>
            </a:br>
            <a:r>
              <a:rPr lang="en-US" altLang="zh-TW" dirty="0"/>
              <a:t>[2].</a:t>
            </a:r>
            <a:r>
              <a:rPr lang="zh-TW" altLang="en-US" dirty="0"/>
              <a:t> 調用相關</a:t>
            </a:r>
            <a:r>
              <a:rPr lang="en-US" altLang="zh-TW" dirty="0"/>
              <a:t>API</a:t>
            </a:r>
            <a:r>
              <a:rPr lang="zh-TW" altLang="en-US" dirty="0"/>
              <a:t>獲取資料</a:t>
            </a:r>
            <a:r>
              <a:rPr lang="en-US" altLang="zh-TW" dirty="0"/>
              <a:t>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[3]. </a:t>
            </a:r>
            <a:r>
              <a:rPr lang="zh-TW" altLang="en-US" dirty="0"/>
              <a:t>通信示範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7034496-EB1C-EA5B-8D9E-CE9C281F44F4}"/>
              </a:ext>
            </a:extLst>
          </p:cNvPr>
          <p:cNvSpPr txBox="1"/>
          <p:nvPr/>
        </p:nvSpPr>
        <p:spPr>
          <a:xfrm>
            <a:off x="8495736" y="29831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PC/NB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E63A578-9F93-CD89-8D2F-D97111641AB7}"/>
              </a:ext>
            </a:extLst>
          </p:cNvPr>
          <p:cNvSpPr txBox="1"/>
          <p:nvPr/>
        </p:nvSpPr>
        <p:spPr>
          <a:xfrm>
            <a:off x="211418" y="29831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5"/>
              </a:rPr>
              <a:t>規格書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34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EBD82-C81C-B277-8CDB-50516E0C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匯入專案</a:t>
            </a:r>
            <a:r>
              <a:rPr lang="en-US" altLang="zh-TW" dirty="0"/>
              <a:t>(1/2) 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210D21A-E563-D053-0A75-A8B5D232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196752"/>
            <a:ext cx="3179729" cy="50839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A6955A8-E598-015A-B556-EB97DC58EB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49999" y="1052736"/>
            <a:ext cx="4905375" cy="516255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7C7C863-22A7-63FE-B350-3208F6F0B854}"/>
              </a:ext>
            </a:extLst>
          </p:cNvPr>
          <p:cNvSpPr/>
          <p:nvPr/>
        </p:nvSpPr>
        <p:spPr>
          <a:xfrm>
            <a:off x="6888088" y="2420888"/>
            <a:ext cx="2952328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D60AC3-2CED-F95F-E81D-74F651DBF4C1}"/>
              </a:ext>
            </a:extLst>
          </p:cNvPr>
          <p:cNvSpPr/>
          <p:nvPr/>
        </p:nvSpPr>
        <p:spPr>
          <a:xfrm>
            <a:off x="8734634" y="5805264"/>
            <a:ext cx="936104" cy="2880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EB0F89-4098-1F1F-EFD2-851CC7B1D41A}"/>
              </a:ext>
            </a:extLst>
          </p:cNvPr>
          <p:cNvSpPr txBox="1"/>
          <p:nvPr/>
        </p:nvSpPr>
        <p:spPr>
          <a:xfrm>
            <a:off x="4282413" y="1641574"/>
            <a:ext cx="2245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選擇匯入專案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選擇 </a:t>
            </a:r>
            <a:r>
              <a:rPr lang="en-US" altLang="zh-TW" dirty="0"/>
              <a:t>“Existing Projects into Workspace”</a:t>
            </a:r>
            <a:endParaRPr lang="zh-TW" alt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E0CD1-2653-789E-F322-2644D228D80C}"/>
              </a:ext>
            </a:extLst>
          </p:cNvPr>
          <p:cNvSpPr/>
          <p:nvPr/>
        </p:nvSpPr>
        <p:spPr>
          <a:xfrm>
            <a:off x="410799" y="4797152"/>
            <a:ext cx="3236929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34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/>
              <a:t>Agenda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899768"/>
          </a:xfrm>
        </p:spPr>
        <p:txBody>
          <a:bodyPr/>
          <a:lstStyle/>
          <a:p>
            <a:r>
              <a:rPr lang="en-US" altLang="zh-TW" dirty="0"/>
              <a:t>AIK-RA8D1</a:t>
            </a:r>
            <a:r>
              <a:rPr lang="zh-TW" altLang="en-US" dirty="0"/>
              <a:t> 連接圖</a:t>
            </a:r>
            <a:r>
              <a:rPr lang="en-US" dirty="0"/>
              <a:t>	</a:t>
            </a:r>
            <a:r>
              <a:rPr lang="en-US" b="1" dirty="0"/>
              <a:t>Page 03</a:t>
            </a:r>
          </a:p>
          <a:p>
            <a:r>
              <a:rPr lang="zh-TW" altLang="en-US" dirty="0"/>
              <a:t>開發資源</a:t>
            </a:r>
            <a:r>
              <a:rPr lang="en-US" dirty="0"/>
              <a:t>	</a:t>
            </a:r>
            <a:r>
              <a:rPr lang="en-US" b="1" dirty="0"/>
              <a:t>Page 04</a:t>
            </a:r>
            <a:endParaRPr lang="en-US" dirty="0"/>
          </a:p>
          <a:p>
            <a:r>
              <a:rPr lang="zh-TW" altLang="en-US" dirty="0"/>
              <a:t>工具</a:t>
            </a:r>
            <a:r>
              <a:rPr lang="en-US" dirty="0"/>
              <a:t>	</a:t>
            </a:r>
            <a:r>
              <a:rPr lang="en-US" b="1" dirty="0"/>
              <a:t>Page 05</a:t>
            </a:r>
          </a:p>
          <a:p>
            <a:r>
              <a:rPr lang="zh-TW" altLang="en-US" dirty="0"/>
              <a:t>學習目標 </a:t>
            </a:r>
            <a:r>
              <a:rPr lang="en-US" altLang="zh-TW" dirty="0"/>
              <a:t>- ADC</a:t>
            </a:r>
            <a:r>
              <a:rPr lang="zh-TW" altLang="en-US" dirty="0"/>
              <a:t>測量</a:t>
            </a:r>
            <a:r>
              <a:rPr lang="en-US" dirty="0"/>
              <a:t>	</a:t>
            </a:r>
            <a:r>
              <a:rPr lang="en-US" b="1" dirty="0"/>
              <a:t>Page 0</a:t>
            </a:r>
            <a:r>
              <a:rPr lang="en-US" altLang="zh-TW" b="1" dirty="0"/>
              <a:t>8</a:t>
            </a:r>
            <a:endParaRPr lang="en-US" b="1" dirty="0"/>
          </a:p>
          <a:p>
            <a:r>
              <a:rPr lang="zh-TW" altLang="en-US" dirty="0"/>
              <a:t>學習目標</a:t>
            </a:r>
            <a:r>
              <a:rPr lang="en-US" altLang="zh-TW" dirty="0"/>
              <a:t> - IMU</a:t>
            </a:r>
            <a:r>
              <a:rPr lang="zh-TW" altLang="en-US" dirty="0"/>
              <a:t>測量</a:t>
            </a:r>
            <a:r>
              <a:rPr lang="en-US" dirty="0"/>
              <a:t>	</a:t>
            </a:r>
            <a:r>
              <a:rPr lang="en-US" b="1" dirty="0"/>
              <a:t>Page 18</a:t>
            </a:r>
          </a:p>
          <a:p>
            <a:r>
              <a:rPr lang="zh-TW" altLang="en-US" dirty="0"/>
              <a:t>學習目標 </a:t>
            </a:r>
            <a:r>
              <a:rPr lang="en-US" altLang="zh-TW" dirty="0"/>
              <a:t>– BLE</a:t>
            </a:r>
            <a:r>
              <a:rPr lang="zh-TW" altLang="en-US" dirty="0"/>
              <a:t> 通信</a:t>
            </a:r>
            <a:r>
              <a:rPr lang="en-US" altLang="zh-TW" b="1" dirty="0"/>
              <a:t>	Page 27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250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77E5E-88D0-EC2A-D9C3-4D2CDBD1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匯入專案 </a:t>
            </a:r>
            <a:r>
              <a:rPr lang="en-US" altLang="zh-TW" dirty="0"/>
              <a:t>(2/2)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0675DF-92C2-A41C-D4D9-C7DEE41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6" y="1484784"/>
            <a:ext cx="3441057" cy="4736513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CB0EC3C4-2A65-42E6-5AFF-4B3CB1983BE1}"/>
              </a:ext>
            </a:extLst>
          </p:cNvPr>
          <p:cNvSpPr/>
          <p:nvPr/>
        </p:nvSpPr>
        <p:spPr>
          <a:xfrm>
            <a:off x="1258624" y="2361895"/>
            <a:ext cx="2833988" cy="29802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6426D94-96C3-416F-28F6-42807E212521}"/>
              </a:ext>
            </a:extLst>
          </p:cNvPr>
          <p:cNvSpPr/>
          <p:nvPr/>
        </p:nvSpPr>
        <p:spPr>
          <a:xfrm>
            <a:off x="488645" y="2793944"/>
            <a:ext cx="3098798" cy="29801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25B5FED-F688-8040-F53D-4EDADC0D7151}"/>
              </a:ext>
            </a:extLst>
          </p:cNvPr>
          <p:cNvSpPr/>
          <p:nvPr/>
        </p:nvSpPr>
        <p:spPr>
          <a:xfrm>
            <a:off x="2495600" y="5864304"/>
            <a:ext cx="792088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36292BB-F7D4-DFB9-EE3A-52A1CDFAE193}"/>
              </a:ext>
            </a:extLst>
          </p:cNvPr>
          <p:cNvSpPr txBox="1"/>
          <p:nvPr/>
        </p:nvSpPr>
        <p:spPr>
          <a:xfrm>
            <a:off x="4282413" y="1641574"/>
            <a:ext cx="426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點擊 </a:t>
            </a:r>
            <a:r>
              <a:rPr lang="en-US" altLang="zh-TW" dirty="0"/>
              <a:t>Browse, </a:t>
            </a:r>
            <a:r>
              <a:rPr lang="zh-TW" altLang="en-US" dirty="0"/>
              <a:t>選擇專案所在位置</a:t>
            </a:r>
            <a:r>
              <a:rPr lang="en-US" altLang="zh-TW" dirty="0"/>
              <a:t>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4. </a:t>
            </a:r>
            <a:r>
              <a:rPr lang="zh-TW" altLang="en-US" dirty="0"/>
              <a:t>勾選專案後</a:t>
            </a:r>
            <a:r>
              <a:rPr lang="en-US" altLang="zh-TW" dirty="0"/>
              <a:t>,</a:t>
            </a:r>
            <a:r>
              <a:rPr lang="zh-TW" altLang="en-US" dirty="0"/>
              <a:t> 點擊</a:t>
            </a:r>
            <a:r>
              <a:rPr lang="en-US" altLang="zh-TW" dirty="0"/>
              <a:t>Finish.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7836887-F9A8-3F59-BDCF-8CF8D237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4273451"/>
            <a:ext cx="3371850" cy="188595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E887E4E-5299-628E-F50B-8F8075FA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5349" y="4221088"/>
            <a:ext cx="1562100" cy="50482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7DDF6A2-24A1-6E7D-5F79-80F97B284070}"/>
              </a:ext>
            </a:extLst>
          </p:cNvPr>
          <p:cNvSpPr txBox="1"/>
          <p:nvPr/>
        </p:nvSpPr>
        <p:spPr>
          <a:xfrm>
            <a:off x="8400256" y="5013176"/>
            <a:ext cx="306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小提示 </a:t>
            </a:r>
            <a:r>
              <a:rPr lang="en-US" altLang="zh-TW" dirty="0"/>
              <a:t>:</a:t>
            </a:r>
            <a:r>
              <a:rPr lang="zh-TW" altLang="en-US" dirty="0"/>
              <a:t> 第一次打開專案建議都要重新產生</a:t>
            </a:r>
            <a:r>
              <a:rPr lang="en-US" altLang="zh-TW" dirty="0"/>
              <a:t>Driver code.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A4A0DED-D3B7-4DB2-659E-9788417AEB3E}"/>
              </a:ext>
            </a:extLst>
          </p:cNvPr>
          <p:cNvCxnSpPr>
            <a:stCxn id="14" idx="1"/>
          </p:cNvCxnSpPr>
          <p:nvPr/>
        </p:nvCxnSpPr>
        <p:spPr>
          <a:xfrm flipH="1">
            <a:off x="7752184" y="5336342"/>
            <a:ext cx="648072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EB0685C-663E-DAEF-099E-328794B794FD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9930833" y="4725913"/>
            <a:ext cx="955566" cy="287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39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519A8-D507-B0E4-617E-1837AFBA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運行除錯模式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8D168F-B14D-9C0F-0DE6-A56ABF02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507" y="1500580"/>
            <a:ext cx="5493067" cy="47601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59901C-9711-6CBA-6C0D-2A32A1DB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99" y="1500580"/>
            <a:ext cx="2857500" cy="3429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ACC69A9-4828-3C8C-8471-0EFF2F02F1E6}"/>
              </a:ext>
            </a:extLst>
          </p:cNvPr>
          <p:cNvSpPr txBox="1"/>
          <p:nvPr/>
        </p:nvSpPr>
        <p:spPr>
          <a:xfrm>
            <a:off x="790592" y="20608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建置專案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AD6A4EA-4CC1-20A1-89F3-26FCF0660C60}"/>
              </a:ext>
            </a:extLst>
          </p:cNvPr>
          <p:cNvSpPr txBox="1"/>
          <p:nvPr/>
        </p:nvSpPr>
        <p:spPr>
          <a:xfrm>
            <a:off x="1878434" y="20608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除錯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7F6B549-E7F6-2FF3-26C9-E343C5968F9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271464" y="1700808"/>
            <a:ext cx="73126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A747A7F-E13A-79CE-3BA8-F89EDD9E3CA1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991544" y="1700808"/>
            <a:ext cx="210056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78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B645F-33B0-E185-DCF9-5E0EC0AC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SEGGER RTT</a:t>
            </a:r>
            <a:r>
              <a:rPr lang="zh-TW" altLang="en-US" dirty="0"/>
              <a:t> 配置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FEE265-2845-F78C-509F-C3D0D3B9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00808"/>
            <a:ext cx="3162300" cy="3790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8EE0F3-FFCD-DC92-7D98-4DEB6B8E2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678878"/>
            <a:ext cx="5981700" cy="24003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8417A4-450D-BC93-A7E9-837325200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639" y="1678878"/>
            <a:ext cx="3143250" cy="4257675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E22273DF-E7B2-29FB-5BB6-2C0D85D4A29F}"/>
              </a:ext>
            </a:extLst>
          </p:cNvPr>
          <p:cNvSpPr/>
          <p:nvPr/>
        </p:nvSpPr>
        <p:spPr>
          <a:xfrm>
            <a:off x="614886" y="3819927"/>
            <a:ext cx="3098798" cy="29801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C3885F05-F2F7-BB89-81D1-E49328400A0F}"/>
              </a:ext>
            </a:extLst>
          </p:cNvPr>
          <p:cNvSpPr/>
          <p:nvPr/>
        </p:nvSpPr>
        <p:spPr>
          <a:xfrm>
            <a:off x="4367808" y="3755526"/>
            <a:ext cx="2016224" cy="2326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A4C0C34-31A8-01ED-208E-FA17FB776DF1}"/>
              </a:ext>
            </a:extLst>
          </p:cNvPr>
          <p:cNvSpPr/>
          <p:nvPr/>
        </p:nvSpPr>
        <p:spPr>
          <a:xfrm>
            <a:off x="8478318" y="5301208"/>
            <a:ext cx="3098798" cy="29801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9DAB1F-5164-51EC-72BE-8E18E8CE45FA}"/>
              </a:ext>
            </a:extLst>
          </p:cNvPr>
          <p:cNvSpPr txBox="1"/>
          <p:nvPr/>
        </p:nvSpPr>
        <p:spPr>
          <a:xfrm>
            <a:off x="1487488" y="313752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</a:t>
            </a:r>
            <a:r>
              <a:rPr lang="zh-TW" altLang="en-US" dirty="0">
                <a:solidFill>
                  <a:srgbClr val="FF0000"/>
                </a:solidFill>
              </a:rPr>
              <a:t>開啟專案的</a:t>
            </a:r>
            <a:r>
              <a:rPr lang="en-US" altLang="zh-TW" dirty="0">
                <a:solidFill>
                  <a:srgbClr val="FF0000"/>
                </a:solidFill>
              </a:rPr>
              <a:t>map file.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C2A0757-BC2E-3190-F287-326DB9D5182E}"/>
              </a:ext>
            </a:extLst>
          </p:cNvPr>
          <p:cNvSpPr txBox="1"/>
          <p:nvPr/>
        </p:nvSpPr>
        <p:spPr>
          <a:xfrm>
            <a:off x="3954830" y="4147967"/>
            <a:ext cx="447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</a:t>
            </a:r>
            <a:r>
              <a:rPr lang="zh-TW" altLang="en-US" dirty="0">
                <a:solidFill>
                  <a:srgbClr val="FF0000"/>
                </a:solidFill>
              </a:rPr>
              <a:t>複製</a:t>
            </a:r>
            <a:r>
              <a:rPr lang="en-US" altLang="zh-TW" dirty="0">
                <a:solidFill>
                  <a:srgbClr val="FF0000"/>
                </a:solidFill>
              </a:rPr>
              <a:t>SEGGER RTT</a:t>
            </a:r>
            <a:r>
              <a:rPr lang="zh-TW" altLang="en-US" dirty="0">
                <a:solidFill>
                  <a:srgbClr val="FF0000"/>
                </a:solidFill>
              </a:rPr>
              <a:t>控制結構的起始位置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30E9C8-A483-D095-96E5-E2E2C802FE16}"/>
              </a:ext>
            </a:extLst>
          </p:cNvPr>
          <p:cNvSpPr txBox="1"/>
          <p:nvPr/>
        </p:nvSpPr>
        <p:spPr>
          <a:xfrm>
            <a:off x="5663952" y="5682176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</a:t>
            </a:r>
            <a:r>
              <a:rPr lang="zh-TW" altLang="en-US" dirty="0">
                <a:solidFill>
                  <a:srgbClr val="FF0000"/>
                </a:solidFill>
              </a:rPr>
              <a:t>貼上</a:t>
            </a:r>
            <a:r>
              <a:rPr lang="en-US" altLang="zh-TW" dirty="0">
                <a:solidFill>
                  <a:srgbClr val="FF0000"/>
                </a:solidFill>
              </a:rPr>
              <a:t>SEGGER RTT</a:t>
            </a:r>
            <a:r>
              <a:rPr lang="zh-TW" altLang="en-US" dirty="0">
                <a:solidFill>
                  <a:srgbClr val="FF0000"/>
                </a:solidFill>
              </a:rPr>
              <a:t>控制結構的起始位置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並確保其他勾選位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zh-TW" altLang="en-US" dirty="0">
                <a:solidFill>
                  <a:srgbClr val="FF0000"/>
                </a:solidFill>
              </a:rPr>
              <a:t> 欄位與這張圖片相同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55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B017F-2357-335B-51C5-E0A36971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B8AEDD-8C3E-C824-2627-AE31BC709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252571"/>
            <a:ext cx="8055990" cy="5008202"/>
          </a:xfrm>
          <a:prstGeom prst="rect">
            <a:avLst/>
          </a:prstGeom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ACE1A825-1AAF-6204-01B5-7BE1E88F8C32}"/>
              </a:ext>
            </a:extLst>
          </p:cNvPr>
          <p:cNvSpPr/>
          <p:nvPr/>
        </p:nvSpPr>
        <p:spPr>
          <a:xfrm>
            <a:off x="6291852" y="5301197"/>
            <a:ext cx="777200" cy="26257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01A1804-EAE2-474B-FBEA-4A2F70F64C3A}"/>
              </a:ext>
            </a:extLst>
          </p:cNvPr>
          <p:cNvSpPr/>
          <p:nvPr/>
        </p:nvSpPr>
        <p:spPr>
          <a:xfrm>
            <a:off x="8832304" y="5203155"/>
            <a:ext cx="504056" cy="321546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847C6BC-9351-95B3-4C72-497A2A494B25}"/>
              </a:ext>
            </a:extLst>
          </p:cNvPr>
          <p:cNvSpPr/>
          <p:nvPr/>
        </p:nvSpPr>
        <p:spPr>
          <a:xfrm>
            <a:off x="6276020" y="1484784"/>
            <a:ext cx="504056" cy="2326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D973BE0-5759-47B8-CAF8-965BB3684042}"/>
              </a:ext>
            </a:extLst>
          </p:cNvPr>
          <p:cNvSpPr/>
          <p:nvPr/>
        </p:nvSpPr>
        <p:spPr>
          <a:xfrm>
            <a:off x="2460041" y="2924944"/>
            <a:ext cx="2016224" cy="2326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291112-9278-5F7D-6A0B-53A69C23E89E}"/>
              </a:ext>
            </a:extLst>
          </p:cNvPr>
          <p:cNvSpPr txBox="1"/>
          <p:nvPr/>
        </p:nvSpPr>
        <p:spPr>
          <a:xfrm>
            <a:off x="4295800" y="2640361"/>
            <a:ext cx="856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X, Y, Z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331070-AA1F-2915-9737-82E25EDF75B4}"/>
              </a:ext>
            </a:extLst>
          </p:cNvPr>
          <p:cNvSpPr txBox="1"/>
          <p:nvPr/>
        </p:nvSpPr>
        <p:spPr>
          <a:xfrm>
            <a:off x="7069052" y="171745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</a:t>
            </a:r>
            <a:r>
              <a:rPr lang="zh-TW" altLang="en-US" dirty="0">
                <a:solidFill>
                  <a:srgbClr val="FF0000"/>
                </a:solidFill>
              </a:rPr>
              <a:t>配置</a:t>
            </a:r>
            <a:r>
              <a:rPr lang="en-US" altLang="zh-TW" dirty="0">
                <a:solidFill>
                  <a:srgbClr val="FF0000"/>
                </a:solidFill>
              </a:rPr>
              <a:t>CDC</a:t>
            </a:r>
            <a:r>
              <a:rPr lang="zh-TW" altLang="en-US" dirty="0">
                <a:solidFill>
                  <a:srgbClr val="FF0000"/>
                </a:solidFill>
              </a:rPr>
              <a:t>參數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按下開關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9BFA18B-CAA8-0FDE-2710-1A8A122343D4}"/>
              </a:ext>
            </a:extLst>
          </p:cNvPr>
          <p:cNvSpPr txBox="1"/>
          <p:nvPr/>
        </p:nvSpPr>
        <p:spPr>
          <a:xfrm>
            <a:off x="6608472" y="555487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</a:t>
            </a:r>
            <a:r>
              <a:rPr lang="zh-TW" altLang="en-US" dirty="0">
                <a:solidFill>
                  <a:srgbClr val="FF0000"/>
                </a:solidFill>
              </a:rPr>
              <a:t> 輸入</a:t>
            </a:r>
            <a:r>
              <a:rPr lang="en-US" altLang="zh-TW" dirty="0">
                <a:solidFill>
                  <a:srgbClr val="FF0000"/>
                </a:solidFill>
              </a:rPr>
              <a:t>5A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99D5609-D232-59F9-8F99-2F7CC4567999}"/>
              </a:ext>
            </a:extLst>
          </p:cNvPr>
          <p:cNvSpPr txBox="1"/>
          <p:nvPr/>
        </p:nvSpPr>
        <p:spPr>
          <a:xfrm>
            <a:off x="8832304" y="552340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</a:t>
            </a:r>
            <a:r>
              <a:rPr lang="zh-TW" altLang="en-US" dirty="0">
                <a:solidFill>
                  <a:srgbClr val="FF0000"/>
                </a:solidFill>
              </a:rPr>
              <a:t>發送資料</a:t>
            </a:r>
          </a:p>
        </p:txBody>
      </p:sp>
    </p:spTree>
    <p:extLst>
      <p:ext uri="{BB962C8B-B14F-4D97-AF65-F5344CB8AC3E}">
        <p14:creationId xmlns:p14="http://schemas.microsoft.com/office/powerpoint/2010/main" val="2438170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C1C2E-E89C-D25F-B80C-83864BD8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Accelerometer</a:t>
            </a:r>
            <a:r>
              <a:rPr lang="zh-TW" altLang="en-US" dirty="0"/>
              <a:t> </a:t>
            </a:r>
            <a:r>
              <a:rPr lang="en-US" altLang="zh-TW" dirty="0"/>
              <a:t>- </a:t>
            </a:r>
            <a:r>
              <a:rPr lang="zh-TW" altLang="en-US" dirty="0"/>
              <a:t>配置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BB92FF-DCCA-2D40-5BCB-2A32661A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52736"/>
            <a:ext cx="8492089" cy="25363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C029935-852A-9B42-6006-DC2A568A0360}"/>
              </a:ext>
            </a:extLst>
          </p:cNvPr>
          <p:cNvSpPr txBox="1"/>
          <p:nvPr/>
        </p:nvSpPr>
        <p:spPr>
          <a:xfrm>
            <a:off x="439796" y="3933056"/>
            <a:ext cx="609456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zh-TW" sz="1000" dirty="0" err="1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fsp_err_t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i2c_iodrm_icm42670_data_ready_open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buNone/>
            </a:pPr>
            <a:r>
              <a:rPr lang="zh-TW" altLang="en-US" sz="1000" dirty="0">
                <a:solidFill>
                  <a:srgbClr val="005032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000" dirty="0" err="1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fsp_err_t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 = </a:t>
            </a:r>
            <a:r>
              <a:rPr lang="en-US" altLang="zh-TW" sz="10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FSP_SUCCESS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zh-TW" altLang="en-US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TW" sz="10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Accel</a:t>
            </a:r>
            <a:r>
              <a:rPr lang="en-US" altLang="zh-TW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configuration */</a:t>
            </a: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zh-TW" alt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 = i2c_iodrm_icm42670_accel_configuration();</a:t>
            </a:r>
          </a:p>
          <a:p>
            <a:pPr marL="0" marR="0">
              <a:buNone/>
            </a:pPr>
            <a:r>
              <a:rPr lang="zh-TW" alt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FSP_ERROR_RETURN(</a:t>
            </a:r>
            <a:r>
              <a:rPr lang="en-US" altLang="zh-TW" sz="10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FSP_SUCCESS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err, err);</a:t>
            </a:r>
          </a:p>
          <a:p>
            <a:pPr marL="0" marR="0">
              <a:buNone/>
            </a:pP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zh-TW" altLang="en-US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Gyroscope configuration */</a:t>
            </a: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zh-TW" alt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 = i2c_iodrm_icm42670_gyro_configuration();</a:t>
            </a:r>
          </a:p>
          <a:p>
            <a:pPr marL="0" marR="0">
              <a:buNone/>
            </a:pPr>
            <a:r>
              <a:rPr lang="zh-TW" alt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FSP_ERROR_RETURN(</a:t>
            </a:r>
            <a:r>
              <a:rPr lang="en-US" altLang="zh-TW" sz="10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FSP_SUCCESS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err, err);</a:t>
            </a:r>
          </a:p>
          <a:p>
            <a:pPr marL="0" marR="0">
              <a:buNone/>
            </a:pP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zh-TW" altLang="en-US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//err = i2c_iodrm_icm42670_accel_gyro_device_interrupt_cfg_set(</a:t>
            </a:r>
            <a:r>
              <a:rPr lang="en-US" altLang="zh-TW" sz="10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p_ctrl</a:t>
            </a:r>
            <a:r>
              <a:rPr lang="en-US" altLang="zh-TW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0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p_cfg</a:t>
            </a:r>
            <a:r>
              <a:rPr lang="en-US" altLang="zh-TW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zh-TW" altLang="en-US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//FSP_ERROR_RETURN(FSP_SUCCESS == err, err);</a:t>
            </a: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endParaRPr lang="en-US" altLang="zh-TW" sz="1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zh-TW" alt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sz="10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FSP_SUCCESS</a:t>
            </a:r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altLang="zh-TW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7E7378D-C43B-10E3-9FE7-E26036D33AC3}"/>
              </a:ext>
            </a:extLst>
          </p:cNvPr>
          <p:cNvSpPr/>
          <p:nvPr/>
        </p:nvSpPr>
        <p:spPr>
          <a:xfrm>
            <a:off x="2711624" y="2371878"/>
            <a:ext cx="4104456" cy="29801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5324A36-B32D-4362-F5C8-46A5CD627BD2}"/>
              </a:ext>
            </a:extLst>
          </p:cNvPr>
          <p:cNvSpPr/>
          <p:nvPr/>
        </p:nvSpPr>
        <p:spPr>
          <a:xfrm>
            <a:off x="2711624" y="3460849"/>
            <a:ext cx="4104456" cy="29801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6FE0C81-249C-59E2-B7CB-7B5D1E1AF5CB}"/>
              </a:ext>
            </a:extLst>
          </p:cNvPr>
          <p:cNvSpPr txBox="1"/>
          <p:nvPr/>
        </p:nvSpPr>
        <p:spPr>
          <a:xfrm>
            <a:off x="6534358" y="5891441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@Line 87, i2c_iodrm_icm42670.c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283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EEAC21-EFCA-BF6F-C91E-5E6437A1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Accelerometer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發送資料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D71398-572D-7CAA-931B-C764D853691F}"/>
              </a:ext>
            </a:extLst>
          </p:cNvPr>
          <p:cNvSpPr txBox="1"/>
          <p:nvPr/>
        </p:nvSpPr>
        <p:spPr>
          <a:xfrm>
            <a:off x="503529" y="1556792"/>
            <a:ext cx="876554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buNone/>
            </a:pP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IMU</a:t>
            </a: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(g_i2c_api_irq_flag &amp;&amp;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bStartReading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g_i2c_api_irq_flag = 0;</a:t>
            </a:r>
          </a:p>
          <a:p>
            <a:pPr marL="0" marR="0">
              <a:buNone/>
            </a:pPr>
            <a:b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/* Read </a:t>
            </a:r>
            <a:r>
              <a:rPr lang="en-US" altLang="zh-TW" sz="12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Accel</a:t>
            </a: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data */</a:t>
            </a: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err = i2c_api_icm42670_accelRead (&amp;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b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 = 0x0fff; </a:t>
            </a: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//Prefix</a:t>
            </a: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 = (</a:t>
            </a:r>
            <a:r>
              <a:rPr lang="en-US" altLang="zh-TW" sz="12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)((</a:t>
            </a:r>
            <a:r>
              <a:rPr lang="en-US" altLang="zh-TW" sz="12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raw_data.</a:t>
            </a:r>
            <a:r>
              <a:rPr lang="en-US" altLang="zh-TW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reg_data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[0]&lt;&lt;8) +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raw_data.</a:t>
            </a:r>
            <a:r>
              <a:rPr lang="en-US" altLang="zh-TW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reg_data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[1]);</a:t>
            </a: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//x</a:t>
            </a: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 = (</a:t>
            </a:r>
            <a:r>
              <a:rPr lang="en-US" altLang="zh-TW" sz="12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)((</a:t>
            </a:r>
            <a:r>
              <a:rPr lang="en-US" altLang="zh-TW" sz="12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raw_data.</a:t>
            </a:r>
            <a:r>
              <a:rPr lang="en-US" altLang="zh-TW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reg_data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[2]&lt;&lt;8) +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raw_data.</a:t>
            </a:r>
            <a:r>
              <a:rPr lang="en-US" altLang="zh-TW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reg_data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[3]);</a:t>
            </a: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//y</a:t>
            </a: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 = (</a:t>
            </a:r>
            <a:r>
              <a:rPr lang="en-US" altLang="zh-TW" sz="12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)((</a:t>
            </a:r>
            <a:r>
              <a:rPr lang="en-US" altLang="zh-TW" sz="12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)(raw_data.</a:t>
            </a:r>
            <a:r>
              <a:rPr lang="en-US" altLang="zh-TW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reg_data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[4]&lt;&lt;8) + raw_data.</a:t>
            </a:r>
            <a:r>
              <a:rPr lang="en-US" altLang="zh-TW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reg_data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[5]);</a:t>
            </a: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//z</a:t>
            </a: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[4] = 0x0fff; </a:t>
            </a:r>
            <a:r>
              <a:rPr lang="en-US" altLang="zh-TW" sz="12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TW" sz="1200" u="sng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Postfix</a:t>
            </a: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b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SEGGER_RTT_printf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(0, </a:t>
            </a:r>
            <a:r>
              <a:rPr lang="en-US" altLang="zh-TW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"========&gt; [%d],[%d],[%d]\r\n"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[1],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[2],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[3]);</a:t>
            </a:r>
          </a:p>
          <a:p>
            <a:pPr marL="0" marR="0">
              <a:buNone/>
            </a:pPr>
            <a:b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TW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err =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R_USB_Write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(&amp;g_basic0_ctrl, (</a:t>
            </a:r>
            <a:r>
              <a:rPr lang="en-US" altLang="zh-TW" sz="12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 sz="12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accel_data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TW" sz="1200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USB_CLASS_PCDC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TW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check_for_write_complete</a:t>
            </a:r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/>
            <a:r>
              <a:rPr lang="en-US" altLang="zh-TW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zh-TW" altLang="en-US" sz="1200" dirty="0"/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97D3027-F7B3-C055-E698-25C11E374DEC}"/>
              </a:ext>
            </a:extLst>
          </p:cNvPr>
          <p:cNvSpPr txBox="1"/>
          <p:nvPr/>
        </p:nvSpPr>
        <p:spPr>
          <a:xfrm>
            <a:off x="518533" y="5896441"/>
            <a:ext cx="25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@Line 154, </a:t>
            </a:r>
            <a:r>
              <a:rPr lang="en-US" altLang="zh-TW" dirty="0" err="1"/>
              <a:t>hal_entry.c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34E3B98-1FD3-B019-EBFC-89426A53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1628800"/>
            <a:ext cx="4886325" cy="12477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783B5F7C-9908-3C6A-9883-14B76F45C25A}"/>
              </a:ext>
            </a:extLst>
          </p:cNvPr>
          <p:cNvSpPr/>
          <p:nvPr/>
        </p:nvSpPr>
        <p:spPr>
          <a:xfrm>
            <a:off x="7752184" y="1556792"/>
            <a:ext cx="3096344" cy="28803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11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85177-B9AA-13A9-24DA-C85FB10A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IMU Accelerometer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接收資料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6B2B4A-9768-DD33-ED66-588FC4D9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481137"/>
            <a:ext cx="8505825" cy="38957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3F4976-807E-8B92-941D-A649EEA5A5ED}"/>
              </a:ext>
            </a:extLst>
          </p:cNvPr>
          <p:cNvSpPr txBox="1"/>
          <p:nvPr/>
        </p:nvSpPr>
        <p:spPr>
          <a:xfrm>
            <a:off x="335360" y="5455867"/>
            <a:ext cx="254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@Line 203, </a:t>
            </a:r>
            <a:r>
              <a:rPr lang="en-US" altLang="zh-TW" dirty="0" err="1"/>
              <a:t>hal_entry.c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493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6875A-405A-434D-B39F-1F7E755D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 </a:t>
            </a:r>
            <a:r>
              <a:rPr lang="en-US" altLang="zh-TW" dirty="0"/>
              <a:t>- BLE</a:t>
            </a:r>
            <a:r>
              <a:rPr lang="zh-TW" altLang="en-US" dirty="0"/>
              <a:t> 通信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DACD9BE-FAA7-E66D-68A2-146806F48821}"/>
              </a:ext>
            </a:extLst>
          </p:cNvPr>
          <p:cNvGrpSpPr/>
          <p:nvPr/>
        </p:nvGrpSpPr>
        <p:grpSpPr>
          <a:xfrm>
            <a:off x="2303812" y="2210565"/>
            <a:ext cx="7104556" cy="1578475"/>
            <a:chOff x="2303812" y="2210565"/>
            <a:chExt cx="7104556" cy="157847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9BAD22F-F8C2-DB59-6876-2B2982C25B9D}"/>
                </a:ext>
              </a:extLst>
            </p:cNvPr>
            <p:cNvSpPr/>
            <p:nvPr/>
          </p:nvSpPr>
          <p:spPr>
            <a:xfrm>
              <a:off x="7752184" y="2276872"/>
              <a:ext cx="1656184" cy="151216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AIK-RA8D1</a:t>
              </a:r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A9A911B-F3B7-0341-3449-98C7CB003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578" y="2780033"/>
              <a:ext cx="1105220" cy="505846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1C198841-707C-B393-4856-EB9A0913871D}"/>
                </a:ext>
              </a:extLst>
            </p:cNvPr>
            <p:cNvCxnSpPr/>
            <p:nvPr/>
          </p:nvCxnSpPr>
          <p:spPr>
            <a:xfrm>
              <a:off x="6418654" y="3032956"/>
              <a:ext cx="133353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94A55F6-CA88-4836-088B-2A09B4BB4D70}"/>
                </a:ext>
              </a:extLst>
            </p:cNvPr>
            <p:cNvSpPr txBox="1"/>
            <p:nvPr/>
          </p:nvSpPr>
          <p:spPr>
            <a:xfrm>
              <a:off x="6813549" y="2627620"/>
              <a:ext cx="808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UART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EB9B497-B3A2-6A6D-300C-80A2D93EBB31}"/>
                </a:ext>
              </a:extLst>
            </p:cNvPr>
            <p:cNvSpPr txBox="1"/>
            <p:nvPr/>
          </p:nvSpPr>
          <p:spPr>
            <a:xfrm>
              <a:off x="3825022" y="233624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BLE</a:t>
              </a:r>
              <a:endParaRPr lang="zh-TW" altLang="en-US" dirty="0"/>
            </a:p>
          </p:txBody>
        </p:sp>
        <p:pic>
          <p:nvPicPr>
            <p:cNvPr id="13" name="圖形 12" descr="智慧型手機 以實心填滿">
              <a:extLst>
                <a:ext uri="{FF2B5EF4-FFF2-40B4-BE49-F238E27FC236}">
                  <a16:creationId xmlns:a16="http://schemas.microsoft.com/office/drawing/2014/main" id="{251253D7-B91D-34CA-5955-06774A1F5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03812" y="2549499"/>
              <a:ext cx="914400" cy="914400"/>
            </a:xfrm>
            <a:prstGeom prst="rect">
              <a:avLst/>
            </a:prstGeom>
          </p:spPr>
        </p:pic>
        <p:pic>
          <p:nvPicPr>
            <p:cNvPr id="15" name="圖形 14" descr="無線 以實心填滿">
              <a:extLst>
                <a:ext uri="{FF2B5EF4-FFF2-40B4-BE49-F238E27FC236}">
                  <a16:creationId xmlns:a16="http://schemas.microsoft.com/office/drawing/2014/main" id="{189C02C6-2C97-6BB8-BEE7-7B2BDA72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18080" y="2210565"/>
              <a:ext cx="620684" cy="620684"/>
            </a:xfrm>
            <a:prstGeom prst="rect">
              <a:avLst/>
            </a:prstGeom>
          </p:spPr>
        </p:pic>
        <p:pic>
          <p:nvPicPr>
            <p:cNvPr id="16" name="圖形 15" descr="無線 以實心填滿">
              <a:extLst>
                <a:ext uri="{FF2B5EF4-FFF2-40B4-BE49-F238E27FC236}">
                  <a16:creationId xmlns:a16="http://schemas.microsoft.com/office/drawing/2014/main" id="{950D4968-157D-404F-F57D-53339F48D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3037629" y="2212819"/>
              <a:ext cx="620684" cy="620684"/>
            </a:xfrm>
            <a:prstGeom prst="rect">
              <a:avLst/>
            </a:prstGeom>
          </p:spPr>
        </p:pic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5B9696-9305-6B5E-295D-B297ACCE0ADE}"/>
              </a:ext>
            </a:extLst>
          </p:cNvPr>
          <p:cNvSpPr txBox="1"/>
          <p:nvPr/>
        </p:nvSpPr>
        <p:spPr>
          <a:xfrm>
            <a:off x="759089" y="3556005"/>
            <a:ext cx="2796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Renesas </a:t>
            </a:r>
            <a:r>
              <a:rPr lang="en-US" altLang="zh-TW" dirty="0" err="1"/>
              <a:t>GATTBrowser</a:t>
            </a:r>
            <a:r>
              <a:rPr lang="en-US" altLang="zh-TW" dirty="0"/>
              <a:t> : </a:t>
            </a:r>
            <a:br>
              <a:rPr lang="en-US" altLang="zh-TW" dirty="0"/>
            </a:br>
            <a:r>
              <a:rPr lang="en-US" altLang="zh-TW" dirty="0">
                <a:hlinkClick r:id="rId7"/>
              </a:rPr>
              <a:t>Android APP</a:t>
            </a:r>
            <a:r>
              <a:rPr lang="en-US" altLang="zh-TW" dirty="0"/>
              <a:t> / </a:t>
            </a:r>
            <a:r>
              <a:rPr lang="en-US" altLang="zh-TW" dirty="0">
                <a:hlinkClick r:id="rId8"/>
              </a:rPr>
              <a:t>iOS APP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27C8F79-C000-13B5-F1A6-F2144863DDF8}"/>
              </a:ext>
            </a:extLst>
          </p:cNvPr>
          <p:cNvSpPr txBox="1"/>
          <p:nvPr/>
        </p:nvSpPr>
        <p:spPr>
          <a:xfrm>
            <a:off x="7622425" y="3941327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使用</a:t>
            </a:r>
            <a:r>
              <a:rPr lang="en-US" altLang="zh-TW" dirty="0"/>
              <a:t>Page 19</a:t>
            </a:r>
            <a:r>
              <a:rPr lang="zh-TW" altLang="en-US" dirty="0"/>
              <a:t>的方式匯入</a:t>
            </a:r>
            <a:r>
              <a:rPr lang="en-US" altLang="zh-TW" dirty="0"/>
              <a:t>Example project.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A47E5685-3574-FA9C-FCF3-9DE5CF639E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5854" y="4310659"/>
            <a:ext cx="3802108" cy="55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3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52409-D644-C3DB-76B6-E3260CAD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操作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50DF16F-204E-E448-C111-206FF35815DA}"/>
              </a:ext>
            </a:extLst>
          </p:cNvPr>
          <p:cNvGrpSpPr/>
          <p:nvPr/>
        </p:nvGrpSpPr>
        <p:grpSpPr>
          <a:xfrm>
            <a:off x="412085" y="1124744"/>
            <a:ext cx="2515563" cy="5170966"/>
            <a:chOff x="412085" y="1124744"/>
            <a:chExt cx="2515563" cy="51709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30050AA-0276-FC3B-22EE-65092B966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828" y="1268760"/>
              <a:ext cx="2444820" cy="502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076457C0-72E9-3350-8760-76F537CE1B86}"/>
                </a:ext>
              </a:extLst>
            </p:cNvPr>
            <p:cNvSpPr/>
            <p:nvPr/>
          </p:nvSpPr>
          <p:spPr>
            <a:xfrm>
              <a:off x="2147098" y="1124744"/>
              <a:ext cx="669968" cy="576064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5665B4CB-9233-946D-AA02-96B2CF5BF495}"/>
                </a:ext>
              </a:extLst>
            </p:cNvPr>
            <p:cNvSpPr/>
            <p:nvPr/>
          </p:nvSpPr>
          <p:spPr>
            <a:xfrm>
              <a:off x="412085" y="1617069"/>
              <a:ext cx="2459649" cy="455509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54CAEF55-E83C-A101-B78D-D774401FCC4D}"/>
              </a:ext>
            </a:extLst>
          </p:cNvPr>
          <p:cNvSpPr txBox="1"/>
          <p:nvPr/>
        </p:nvSpPr>
        <p:spPr>
          <a:xfrm>
            <a:off x="3342979" y="1248579"/>
            <a:ext cx="22322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按下</a:t>
            </a:r>
            <a:r>
              <a:rPr lang="en-US" altLang="zh-TW" dirty="0"/>
              <a:t>Scan,</a:t>
            </a:r>
            <a:r>
              <a:rPr lang="zh-TW" altLang="en-US" dirty="0"/>
              <a:t> 搜尋周邊裝置</a:t>
            </a:r>
            <a:r>
              <a:rPr lang="en-US" altLang="zh-TW" dirty="0"/>
              <a:t>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點選在裝置名稱為</a:t>
            </a:r>
            <a:r>
              <a:rPr lang="en-US" altLang="zh-TW" dirty="0"/>
              <a:t>DA14531MOD</a:t>
            </a:r>
            <a:r>
              <a:rPr lang="zh-TW" altLang="en-US" dirty="0"/>
              <a:t> 的小箭頭進行連接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5B53C0-7F85-C177-2B70-988AE85EC4A7}"/>
              </a:ext>
            </a:extLst>
          </p:cNvPr>
          <p:cNvSpPr txBox="1"/>
          <p:nvPr/>
        </p:nvSpPr>
        <p:spPr>
          <a:xfrm>
            <a:off x="8760296" y="1248579"/>
            <a:ext cx="2232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黃框處的兩個特性值功能分別為</a:t>
            </a:r>
            <a:r>
              <a:rPr lang="en-US" altLang="zh-TW" dirty="0"/>
              <a:t>,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(1). BLE</a:t>
            </a:r>
            <a:r>
              <a:rPr lang="zh-TW" altLang="en-US" dirty="0"/>
              <a:t> </a:t>
            </a:r>
            <a:r>
              <a:rPr lang="en-US" altLang="zh-TW" dirty="0"/>
              <a:t>to UART. </a:t>
            </a:r>
            <a:r>
              <a:rPr lang="zh-TW" altLang="en-US" dirty="0"/>
              <a:t>上限為</a:t>
            </a:r>
            <a:r>
              <a:rPr lang="en-US" altLang="zh-TW" dirty="0"/>
              <a:t>20</a:t>
            </a:r>
            <a:r>
              <a:rPr lang="zh-TW" altLang="en-US" dirty="0"/>
              <a:t>個</a:t>
            </a:r>
            <a:r>
              <a:rPr lang="en-US" altLang="zh-TW" dirty="0"/>
              <a:t>Byte.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(2). UART to BLE.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22567A2-2FBB-E892-159D-1E800A5FB9D2}"/>
              </a:ext>
            </a:extLst>
          </p:cNvPr>
          <p:cNvGrpSpPr/>
          <p:nvPr/>
        </p:nvGrpSpPr>
        <p:grpSpPr>
          <a:xfrm>
            <a:off x="5787975" y="1248579"/>
            <a:ext cx="2536821" cy="5026952"/>
            <a:chOff x="5787975" y="1248579"/>
            <a:chExt cx="2536821" cy="502695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5D4BEA0-0C53-884F-3FD3-E9241CA6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9976" y="1248579"/>
              <a:ext cx="2444820" cy="5026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2BBA5860-F501-D84D-1DDE-D6F01801B829}"/>
                </a:ext>
              </a:extLst>
            </p:cNvPr>
            <p:cNvSpPr/>
            <p:nvPr/>
          </p:nvSpPr>
          <p:spPr>
            <a:xfrm>
              <a:off x="5787975" y="4848979"/>
              <a:ext cx="2444819" cy="576064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BCCBFC6-3767-08AA-F19D-4E06A112F4EE}"/>
                </a:ext>
              </a:extLst>
            </p:cNvPr>
            <p:cNvSpPr/>
            <p:nvPr/>
          </p:nvSpPr>
          <p:spPr>
            <a:xfrm>
              <a:off x="5787976" y="3264803"/>
              <a:ext cx="2444819" cy="576064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 descr="徽章 1 外框">
              <a:extLst>
                <a:ext uri="{FF2B5EF4-FFF2-40B4-BE49-F238E27FC236}">
                  <a16:creationId xmlns:a16="http://schemas.microsoft.com/office/drawing/2014/main" id="{ED60BED8-BEC6-868A-BE51-3E27C1A5B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2732" y="3002905"/>
              <a:ext cx="576064" cy="576064"/>
            </a:xfrm>
            <a:prstGeom prst="rect">
              <a:avLst/>
            </a:prstGeom>
          </p:spPr>
        </p:pic>
        <p:pic>
          <p:nvPicPr>
            <p:cNvPr id="13" name="圖形 12" descr="識別證 外框">
              <a:extLst>
                <a:ext uri="{FF2B5EF4-FFF2-40B4-BE49-F238E27FC236}">
                  <a16:creationId xmlns:a16="http://schemas.microsoft.com/office/drawing/2014/main" id="{2169E5F3-C253-5E01-57DC-F758518AF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8730" y="4639218"/>
              <a:ext cx="576064" cy="576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3083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450734-D8FC-1F9B-D96F-0B1E9E6E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</a:t>
            </a:r>
            <a:r>
              <a:rPr lang="zh-TW" altLang="en-US" dirty="0"/>
              <a:t>操作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0EB18E7-9437-5A75-FF91-6A44C80A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5" y="1233823"/>
            <a:ext cx="2444820" cy="502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8A6E606-6181-9645-275F-D5659B89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1208082"/>
            <a:ext cx="2444820" cy="502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C7FD8E72-85DB-D810-160E-0ADA52016B0C}"/>
              </a:ext>
            </a:extLst>
          </p:cNvPr>
          <p:cNvSpPr/>
          <p:nvPr/>
        </p:nvSpPr>
        <p:spPr>
          <a:xfrm>
            <a:off x="335360" y="2708920"/>
            <a:ext cx="1296144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DC57189E-56BD-0024-3BEC-0523D9B2CDF6}"/>
              </a:ext>
            </a:extLst>
          </p:cNvPr>
          <p:cNvSpPr/>
          <p:nvPr/>
        </p:nvSpPr>
        <p:spPr>
          <a:xfrm>
            <a:off x="9192344" y="2708920"/>
            <a:ext cx="2213331" cy="57606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7B3EF6-6678-E32D-DC91-348E6FF6B8B1}"/>
              </a:ext>
            </a:extLst>
          </p:cNvPr>
          <p:cNvSpPr txBox="1"/>
          <p:nvPr/>
        </p:nvSpPr>
        <p:spPr>
          <a:xfrm>
            <a:off x="3143672" y="2796409"/>
            <a:ext cx="2245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啟用 </a:t>
            </a:r>
            <a:r>
              <a:rPr lang="en-US" altLang="zh-TW" dirty="0"/>
              <a:t>Notification</a:t>
            </a:r>
            <a:r>
              <a:rPr lang="zh-TW" altLang="en-US" dirty="0"/>
              <a:t>後</a:t>
            </a:r>
            <a:r>
              <a:rPr lang="en-US" altLang="zh-TW" dirty="0"/>
              <a:t>,</a:t>
            </a:r>
            <a:r>
              <a:rPr lang="zh-TW" altLang="en-US" dirty="0"/>
              <a:t> 可以接收從</a:t>
            </a:r>
            <a:r>
              <a:rPr lang="en-US" altLang="zh-TW" dirty="0"/>
              <a:t>MCU UART </a:t>
            </a:r>
            <a:r>
              <a:rPr lang="zh-TW" altLang="en-US" dirty="0"/>
              <a:t>發出的資料串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5B80BB4-2783-094F-DC00-C07528A1C542}"/>
              </a:ext>
            </a:extLst>
          </p:cNvPr>
          <p:cNvSpPr txBox="1"/>
          <p:nvPr/>
        </p:nvSpPr>
        <p:spPr>
          <a:xfrm>
            <a:off x="6888088" y="2796409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輸入資料後按下</a:t>
            </a:r>
            <a:r>
              <a:rPr lang="en-US" altLang="zh-TW" dirty="0"/>
              <a:t>”Write”, MCU</a:t>
            </a:r>
            <a:r>
              <a:rPr lang="zh-TW" altLang="en-US" dirty="0"/>
              <a:t>可以從</a:t>
            </a:r>
            <a:r>
              <a:rPr lang="en-US" altLang="zh-TW" dirty="0"/>
              <a:t>UART</a:t>
            </a:r>
            <a:r>
              <a:rPr lang="zh-TW" altLang="en-US" dirty="0"/>
              <a:t>接收資料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60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0464A-477C-99D4-5DE3-BEBCF977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AIK-RA8D1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FDAA77-DF75-2BCD-9306-5FCAE81AD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298696"/>
            <a:ext cx="4318992" cy="496207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8A5A0DF-AF59-5A25-FA02-2E83AFF997C3}"/>
              </a:ext>
            </a:extLst>
          </p:cNvPr>
          <p:cNvSpPr txBox="1"/>
          <p:nvPr/>
        </p:nvSpPr>
        <p:spPr>
          <a:xfrm>
            <a:off x="1434702" y="2445154"/>
            <a:ext cx="1997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六軸傳感器</a:t>
            </a:r>
            <a:br>
              <a:rPr lang="en-US" altLang="zh-TW" sz="1400" dirty="0"/>
            </a:br>
            <a:r>
              <a:rPr lang="en-US" altLang="zh-TW" sz="1400" dirty="0"/>
              <a:t>ICM-42670-P </a:t>
            </a:r>
            <a:br>
              <a:rPr lang="en-US" altLang="zh-TW" sz="1400" dirty="0"/>
            </a:br>
            <a:r>
              <a:rPr lang="en-US" altLang="zh-TW" sz="1400" dirty="0"/>
              <a:t>PMOD Board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106A22-EC8C-6CA9-CABC-46B5E3DFE5AC}"/>
              </a:ext>
            </a:extLst>
          </p:cNvPr>
          <p:cNvSpPr txBox="1"/>
          <p:nvPr/>
        </p:nvSpPr>
        <p:spPr>
          <a:xfrm>
            <a:off x="3502637" y="3087544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Debug I/F</a:t>
            </a:r>
            <a:br>
              <a:rPr lang="en-US" altLang="zh-TW" sz="1400" dirty="0"/>
            </a:br>
            <a:r>
              <a:rPr lang="zh-TW" altLang="en-US" sz="1400" dirty="0"/>
              <a:t>除錯和監看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E9E542-7493-0FC7-F13F-52B8B73E6502}"/>
              </a:ext>
            </a:extLst>
          </p:cNvPr>
          <p:cNvSpPr txBox="1"/>
          <p:nvPr/>
        </p:nvSpPr>
        <p:spPr>
          <a:xfrm>
            <a:off x="7166525" y="3410402"/>
            <a:ext cx="3384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USB I/F</a:t>
            </a:r>
            <a:br>
              <a:rPr lang="en-US" altLang="zh-TW" sz="1400" dirty="0"/>
            </a:br>
            <a:r>
              <a:rPr lang="zh-TW" altLang="en-US" sz="1400" dirty="0"/>
              <a:t>傳遞資料至電腦端</a:t>
            </a:r>
            <a:r>
              <a:rPr lang="en-US" altLang="zh-TW" sz="1400" dirty="0"/>
              <a:t>, </a:t>
            </a:r>
            <a:r>
              <a:rPr lang="zh-TW" altLang="en-US" sz="1400" dirty="0"/>
              <a:t>需要透過</a:t>
            </a:r>
            <a:r>
              <a:rPr lang="en-US" altLang="zh-TW" sz="1400" dirty="0"/>
              <a:t>FSP</a:t>
            </a:r>
            <a:r>
              <a:rPr lang="zh-TW" altLang="en-US" sz="1400" dirty="0"/>
              <a:t>新增</a:t>
            </a:r>
            <a:r>
              <a:rPr lang="en-US" altLang="zh-TW" sz="1400" dirty="0"/>
              <a:t>USB CDC</a:t>
            </a:r>
            <a:r>
              <a:rPr lang="zh-TW" altLang="en-US" sz="1400" dirty="0"/>
              <a:t>相關程式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C1618B8-98E2-D3F1-3115-271986BE0B3D}"/>
              </a:ext>
            </a:extLst>
          </p:cNvPr>
          <p:cNvSpPr txBox="1"/>
          <p:nvPr/>
        </p:nvSpPr>
        <p:spPr>
          <a:xfrm>
            <a:off x="7131059" y="2636912"/>
            <a:ext cx="345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PMOD6 Pin2 P500 AN121 ADC</a:t>
            </a:r>
            <a:endParaRPr lang="zh-TW" altLang="en-US" sz="14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D30C4F-6E4D-5296-0559-993C54FDA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1856667"/>
            <a:ext cx="1105220" cy="50584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8B470C4-5DC4-BF3A-C58E-AD7D5AE64329}"/>
              </a:ext>
            </a:extLst>
          </p:cNvPr>
          <p:cNvSpPr txBox="1"/>
          <p:nvPr/>
        </p:nvSpPr>
        <p:spPr>
          <a:xfrm>
            <a:off x="1434702" y="1856667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藍芽</a:t>
            </a:r>
            <a:r>
              <a:rPr lang="en-US" altLang="zh-TW" sz="1400" dirty="0"/>
              <a:t>DA14531</a:t>
            </a:r>
            <a:r>
              <a:rPr lang="zh-TW" altLang="en-US" sz="1400" dirty="0"/>
              <a:t>模組板</a:t>
            </a:r>
            <a:br>
              <a:rPr lang="en-US" altLang="zh-TW" sz="1400" dirty="0"/>
            </a:br>
            <a:r>
              <a:rPr lang="en-US" altLang="zh-TW" sz="1400" dirty="0"/>
              <a:t>US159-DA14531EVZ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0532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D737A5-6BDA-4496-BFA2-48EC8B9E9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0000" y="1412776"/>
            <a:ext cx="5280000" cy="300339"/>
          </a:xfrm>
        </p:spPr>
        <p:txBody>
          <a:bodyPr/>
          <a:lstStyle/>
          <a:p>
            <a:r>
              <a:rPr lang="en-US" altLang="ja-JP" dirty="0"/>
              <a:t>Renesas.com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開發資源</a:t>
            </a:r>
            <a:endParaRPr kumimoji="1" 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D4B4089-DC99-FBAF-ACCA-4113A00D27F6}"/>
              </a:ext>
            </a:extLst>
          </p:cNvPr>
          <p:cNvSpPr/>
          <p:nvPr/>
        </p:nvSpPr>
        <p:spPr>
          <a:xfrm>
            <a:off x="767408" y="1556792"/>
            <a:ext cx="4320480" cy="4320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韌體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1D00DBF-DC0C-544C-2C59-30912BCAD3AF}"/>
              </a:ext>
            </a:extLst>
          </p:cNvPr>
          <p:cNvSpPr/>
          <p:nvPr/>
        </p:nvSpPr>
        <p:spPr>
          <a:xfrm>
            <a:off x="6600056" y="1556792"/>
            <a:ext cx="4320480" cy="4320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硬體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B0CE6A-91FB-2DDC-632C-70B0E552B21A}"/>
              </a:ext>
            </a:extLst>
          </p:cNvPr>
          <p:cNvSpPr txBox="1"/>
          <p:nvPr/>
        </p:nvSpPr>
        <p:spPr>
          <a:xfrm>
            <a:off x="1379476" y="252793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hlinkClick r:id="rId2"/>
              </a:rPr>
              <a:t>開發環境 </a:t>
            </a:r>
            <a:r>
              <a:rPr lang="en-US" altLang="zh-TW" sz="2400" dirty="0">
                <a:hlinkClick r:id="rId2"/>
              </a:rPr>
              <a:t>e2 Studio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8889F4-C1F0-6C1E-F753-41AADEE18C67}"/>
              </a:ext>
            </a:extLst>
          </p:cNvPr>
          <p:cNvSpPr txBox="1"/>
          <p:nvPr/>
        </p:nvSpPr>
        <p:spPr>
          <a:xfrm>
            <a:off x="1396353" y="327946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hlinkClick r:id="rId3"/>
              </a:rPr>
              <a:t>韌體示範專案</a:t>
            </a:r>
            <a:endParaRPr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87E72B-710D-1C45-E2E0-80F3F3179F09}"/>
              </a:ext>
            </a:extLst>
          </p:cNvPr>
          <p:cNvSpPr txBox="1"/>
          <p:nvPr/>
        </p:nvSpPr>
        <p:spPr>
          <a:xfrm>
            <a:off x="7898521" y="252429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hlinkClick r:id="rId4"/>
              </a:rPr>
              <a:t>開發板手冊</a:t>
            </a:r>
            <a:endParaRPr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19EFD8-793E-12E6-0123-99DC6B9EE7F7}"/>
              </a:ext>
            </a:extLst>
          </p:cNvPr>
          <p:cNvSpPr txBox="1"/>
          <p:nvPr/>
        </p:nvSpPr>
        <p:spPr>
          <a:xfrm>
            <a:off x="7680176" y="32553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hlinkClick r:id="rId5"/>
              </a:rPr>
              <a:t>開發板設計文件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A1A9F0-1019-9A5D-99B1-65C9F7487934}"/>
              </a:ext>
            </a:extLst>
          </p:cNvPr>
          <p:cNvSpPr txBox="1"/>
          <p:nvPr/>
        </p:nvSpPr>
        <p:spPr>
          <a:xfrm>
            <a:off x="7392144" y="105273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hlinkClick r:id="rId6"/>
              </a:rPr>
              <a:t>註冊成為</a:t>
            </a:r>
            <a:r>
              <a:rPr lang="en-US" altLang="zh-TW" dirty="0">
                <a:hlinkClick r:id="rId6"/>
              </a:rPr>
              <a:t>Renesas</a:t>
            </a:r>
            <a:r>
              <a:rPr lang="zh-TW" altLang="en-US" dirty="0">
                <a:hlinkClick r:id="rId6"/>
              </a:rPr>
              <a:t>會員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893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BDAA4-A635-8588-385B-96B72726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CB3257-1BDE-DA2B-F47B-AEBC311BDB7F}"/>
              </a:ext>
            </a:extLst>
          </p:cNvPr>
          <p:cNvSpPr txBox="1"/>
          <p:nvPr/>
        </p:nvSpPr>
        <p:spPr>
          <a:xfrm>
            <a:off x="407368" y="1556792"/>
            <a:ext cx="925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E2 Studio </a:t>
            </a:r>
            <a:r>
              <a:rPr lang="zh-TW" altLang="en-US" dirty="0"/>
              <a:t>是</a:t>
            </a:r>
            <a:r>
              <a:rPr lang="en-US" altLang="zh-TW" dirty="0"/>
              <a:t>Renesas</a:t>
            </a:r>
            <a:r>
              <a:rPr lang="zh-TW" altLang="en-US" dirty="0"/>
              <a:t> </a:t>
            </a:r>
            <a:r>
              <a:rPr lang="en-US" altLang="zh-TW" dirty="0"/>
              <a:t>MCU</a:t>
            </a:r>
            <a:r>
              <a:rPr lang="zh-TW" altLang="en-US" dirty="0"/>
              <a:t>的開發工具</a:t>
            </a:r>
            <a:r>
              <a:rPr lang="en-US" altLang="zh-TW" dirty="0"/>
              <a:t>,</a:t>
            </a:r>
            <a:r>
              <a:rPr lang="zh-TW" altLang="en-US" dirty="0"/>
              <a:t> 內置</a:t>
            </a:r>
            <a:r>
              <a:rPr lang="en-US" altLang="zh-TW" dirty="0"/>
              <a:t>Smart Configuration</a:t>
            </a:r>
            <a:r>
              <a:rPr lang="zh-TW" altLang="en-US" dirty="0"/>
              <a:t> 來協助開發者快速產生需要的驅動程式</a:t>
            </a:r>
            <a:r>
              <a:rPr lang="en-US" altLang="zh-TW" dirty="0"/>
              <a:t>. </a:t>
            </a:r>
            <a:r>
              <a:rPr lang="zh-TW" altLang="en-US" dirty="0"/>
              <a:t>以及各類小插件</a:t>
            </a:r>
            <a:r>
              <a:rPr lang="en-US" altLang="zh-TW" dirty="0"/>
              <a:t>QE Tool / AI Storage Tool, …</a:t>
            </a:r>
            <a:r>
              <a:rPr lang="zh-TW" altLang="en-US" dirty="0"/>
              <a:t>等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CD5F82-7A52-0362-D86E-64487C51A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2" y="2346307"/>
            <a:ext cx="8410575" cy="390525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D2EF03-2AF6-18A3-5029-C1786D7F6BB0}"/>
              </a:ext>
            </a:extLst>
          </p:cNvPr>
          <p:cNvSpPr txBox="1"/>
          <p:nvPr/>
        </p:nvSpPr>
        <p:spPr>
          <a:xfrm>
            <a:off x="9241186" y="2984178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E2 Studio </a:t>
            </a:r>
            <a:r>
              <a:rPr lang="zh-TW" altLang="en-US" dirty="0"/>
              <a:t>開發環境同時支持三種不同作業系統</a:t>
            </a:r>
            <a:r>
              <a:rPr lang="en-US" altLang="zh-TW" dirty="0"/>
              <a:t>Windows / Linux / MacOS (M</a:t>
            </a:r>
            <a:r>
              <a:rPr lang="zh-TW" altLang="en-US" dirty="0"/>
              <a:t>系列晶片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FC04C48-563A-4B38-211C-E2DC78663BB3}"/>
              </a:ext>
            </a:extLst>
          </p:cNvPr>
          <p:cNvCxnSpPr>
            <a:endCxn id="7" idx="1"/>
          </p:cNvCxnSpPr>
          <p:nvPr/>
        </p:nvCxnSpPr>
        <p:spPr>
          <a:xfrm flipV="1">
            <a:off x="8184232" y="3584343"/>
            <a:ext cx="1056954" cy="780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7C631F-FE65-DF2C-7C4B-660A3793E5BA}"/>
              </a:ext>
            </a:extLst>
          </p:cNvPr>
          <p:cNvCxnSpPr>
            <a:cxnSpLocks/>
          </p:cNvCxnSpPr>
          <p:nvPr/>
        </p:nvCxnSpPr>
        <p:spPr>
          <a:xfrm flipV="1">
            <a:off x="8336632" y="4298932"/>
            <a:ext cx="1791816" cy="1380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03F6DBE-1D40-F135-F2F6-44F8EB4A9D1C}"/>
              </a:ext>
            </a:extLst>
          </p:cNvPr>
          <p:cNvCxnSpPr>
            <a:cxnSpLocks/>
          </p:cNvCxnSpPr>
          <p:nvPr/>
        </p:nvCxnSpPr>
        <p:spPr>
          <a:xfrm flipV="1">
            <a:off x="8336632" y="3851339"/>
            <a:ext cx="904554" cy="6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7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F24D3-8E62-962A-1512-DF333AFC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SEGGER</a:t>
            </a:r>
            <a:r>
              <a:rPr lang="zh-TW" altLang="en-US" dirty="0"/>
              <a:t> </a:t>
            </a:r>
            <a:r>
              <a:rPr lang="en-US" altLang="zh-TW" dirty="0"/>
              <a:t>RTT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CE68C4A-B3D5-B013-16F2-5360DEBDFF46}"/>
              </a:ext>
            </a:extLst>
          </p:cNvPr>
          <p:cNvSpPr txBox="1"/>
          <p:nvPr/>
        </p:nvSpPr>
        <p:spPr>
          <a:xfrm>
            <a:off x="418534" y="1264114"/>
            <a:ext cx="492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Link : https://www.segger.com/downloads/jlink/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742B58-5881-FE79-BB56-C1721C32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41" y="1844824"/>
            <a:ext cx="10212781" cy="4415949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5766C994-E6F1-8074-6403-8EECF170BE57}"/>
              </a:ext>
            </a:extLst>
          </p:cNvPr>
          <p:cNvSpPr/>
          <p:nvPr/>
        </p:nvSpPr>
        <p:spPr>
          <a:xfrm>
            <a:off x="5622234" y="2636912"/>
            <a:ext cx="1049830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FBB7CF4-2A26-1DEC-15A7-AC282F8F15AB}"/>
              </a:ext>
            </a:extLst>
          </p:cNvPr>
          <p:cNvSpPr/>
          <p:nvPr/>
        </p:nvSpPr>
        <p:spPr>
          <a:xfrm>
            <a:off x="7263220" y="2852936"/>
            <a:ext cx="1137035" cy="3600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6B8666-1627-73C9-20CC-17923204792E}"/>
              </a:ext>
            </a:extLst>
          </p:cNvPr>
          <p:cNvSpPr txBox="1"/>
          <p:nvPr/>
        </p:nvSpPr>
        <p:spPr>
          <a:xfrm>
            <a:off x="6312024" y="19481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</a:t>
            </a:r>
            <a:r>
              <a:rPr lang="zh-TW" altLang="en-US" dirty="0">
                <a:solidFill>
                  <a:srgbClr val="FF0000"/>
                </a:solidFill>
              </a:rPr>
              <a:t>選擇版本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793D8EC-B0E1-FFAD-C461-658051A234C7}"/>
              </a:ext>
            </a:extLst>
          </p:cNvPr>
          <p:cNvSpPr txBox="1"/>
          <p:nvPr/>
        </p:nvSpPr>
        <p:spPr>
          <a:xfrm>
            <a:off x="8400255" y="337905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</a:t>
            </a:r>
            <a:r>
              <a:rPr lang="zh-TW" altLang="en-US" dirty="0">
                <a:solidFill>
                  <a:srgbClr val="FF0000"/>
                </a:solidFill>
              </a:rPr>
              <a:t>選擇適合的安裝檔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3B54640-0092-DAC4-719F-AA9E828FF633}"/>
              </a:ext>
            </a:extLst>
          </p:cNvPr>
          <p:cNvCxnSpPr>
            <a:stCxn id="9" idx="2"/>
            <a:endCxn id="7" idx="0"/>
          </p:cNvCxnSpPr>
          <p:nvPr/>
        </p:nvCxnSpPr>
        <p:spPr>
          <a:xfrm flipH="1">
            <a:off x="6147149" y="2317522"/>
            <a:ext cx="847113" cy="319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4885E04-E462-0211-AEE2-004D21224D28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831737" y="3212976"/>
            <a:ext cx="1712421" cy="166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5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DED87-8C25-8D9E-3BA7-DE155F9D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USB CDC Tool - </a:t>
            </a:r>
            <a:r>
              <a:rPr lang="en-US" altLang="zh-TW" dirty="0" err="1"/>
              <a:t>ACCESSPort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FAB6D9-0E76-F773-0A35-7F070C36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11244574" cy="268279"/>
          </a:xfrm>
        </p:spPr>
        <p:txBody>
          <a:bodyPr/>
          <a:lstStyle/>
          <a:p>
            <a:r>
              <a:rPr lang="en-US" altLang="zh-TW" dirty="0"/>
              <a:t>https://www.sudt.com/en/ap/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E0E527-F7B7-E9D8-9835-6D31A54C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439021"/>
            <a:ext cx="7273788" cy="4835782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2A87D1B7-16E8-3C37-EF0D-3ECDAF5C3FA4}"/>
              </a:ext>
            </a:extLst>
          </p:cNvPr>
          <p:cNvSpPr/>
          <p:nvPr/>
        </p:nvSpPr>
        <p:spPr>
          <a:xfrm>
            <a:off x="3719736" y="4941168"/>
            <a:ext cx="2448272" cy="26827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40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4A23D-030D-B43D-2599-FCD9D7C0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目標 </a:t>
            </a:r>
            <a:r>
              <a:rPr lang="en-US" altLang="zh-TW" dirty="0"/>
              <a:t>– ADC</a:t>
            </a:r>
            <a:r>
              <a:rPr lang="zh-TW" altLang="en-US" dirty="0"/>
              <a:t>測量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901BCF4-0674-1709-2AB0-4D9241BE6ECB}"/>
              </a:ext>
            </a:extLst>
          </p:cNvPr>
          <p:cNvSpPr/>
          <p:nvPr/>
        </p:nvSpPr>
        <p:spPr>
          <a:xfrm>
            <a:off x="6990152" y="1328435"/>
            <a:ext cx="1656184" cy="1512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AIK-RA8D1</a:t>
            </a:r>
            <a:endParaRPr lang="zh-TW" altLang="en-US" dirty="0"/>
          </a:p>
        </p:txBody>
      </p:sp>
      <p:pic>
        <p:nvPicPr>
          <p:cNvPr id="5" name="圖形 4" descr="筆記型電腦 以實心填滿">
            <a:extLst>
              <a:ext uri="{FF2B5EF4-FFF2-40B4-BE49-F238E27FC236}">
                <a16:creationId xmlns:a16="http://schemas.microsoft.com/office/drawing/2014/main" id="{AFF719EA-3FC8-EB8D-C71B-34A8AB41D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486" y="1598744"/>
            <a:ext cx="914400" cy="9144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8D2FB14-643E-AC50-ABA9-AB578A73F979}"/>
              </a:ext>
            </a:extLst>
          </p:cNvPr>
          <p:cNvCxnSpPr>
            <a:stCxn id="4" idx="3"/>
          </p:cNvCxnSpPr>
          <p:nvPr/>
        </p:nvCxnSpPr>
        <p:spPr>
          <a:xfrm>
            <a:off x="8646336" y="2084519"/>
            <a:ext cx="15391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F462EC-38BB-FBBA-9233-72F1E8C500B3}"/>
              </a:ext>
            </a:extLst>
          </p:cNvPr>
          <p:cNvSpPr txBox="1"/>
          <p:nvPr/>
        </p:nvSpPr>
        <p:spPr>
          <a:xfrm>
            <a:off x="9086333" y="16791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USB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3587D43-5223-FC93-7EA2-6747AC659FB9}"/>
              </a:ext>
            </a:extLst>
          </p:cNvPr>
          <p:cNvSpPr txBox="1"/>
          <p:nvPr/>
        </p:nvSpPr>
        <p:spPr>
          <a:xfrm>
            <a:off x="10209899" y="232847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PC/NB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85EC3CD-6854-A2DF-5505-69A76B719393}"/>
              </a:ext>
            </a:extLst>
          </p:cNvPr>
          <p:cNvCxnSpPr>
            <a:endCxn id="4" idx="1"/>
          </p:cNvCxnSpPr>
          <p:nvPr/>
        </p:nvCxnSpPr>
        <p:spPr>
          <a:xfrm>
            <a:off x="5694008" y="2084519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CA4C96-D11C-FE66-60FA-68AD6B971531}"/>
              </a:ext>
            </a:extLst>
          </p:cNvPr>
          <p:cNvSpPr txBox="1"/>
          <p:nvPr/>
        </p:nvSpPr>
        <p:spPr>
          <a:xfrm>
            <a:off x="5475617" y="1637416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AMIC / ADC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2E5BED-B73C-0FF0-993E-43D25864EA7A}"/>
              </a:ext>
            </a:extLst>
          </p:cNvPr>
          <p:cNvSpPr txBox="1"/>
          <p:nvPr/>
        </p:nvSpPr>
        <p:spPr>
          <a:xfrm>
            <a:off x="3761967" y="2886035"/>
            <a:ext cx="2066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外接用</a:t>
            </a:r>
            <a:r>
              <a:rPr lang="en-US" altLang="zh-TW" dirty="0"/>
              <a:t>ADC</a:t>
            </a:r>
            <a:r>
              <a:rPr lang="zh-TW" altLang="en-US" dirty="0"/>
              <a:t>腳位 </a:t>
            </a:r>
            <a:endParaRPr lang="en-US" altLang="zh-TW" dirty="0"/>
          </a:p>
          <a:p>
            <a:r>
              <a:rPr lang="zh-TW" altLang="en-US" dirty="0"/>
              <a:t>PMOD6 </a:t>
            </a:r>
            <a:r>
              <a:rPr lang="en-US" altLang="zh-TW" dirty="0"/>
              <a:t>Pin2</a:t>
            </a:r>
            <a:r>
              <a:rPr lang="zh-TW" altLang="en-US" dirty="0"/>
              <a:t> RST </a:t>
            </a:r>
            <a:br>
              <a:rPr lang="en-US" altLang="zh-TW" dirty="0"/>
            </a:br>
            <a:r>
              <a:rPr lang="zh-TW" altLang="en-US" dirty="0"/>
              <a:t>P500 </a:t>
            </a:r>
            <a:r>
              <a:rPr lang="en-US" altLang="zh-TW" dirty="0"/>
              <a:t>/</a:t>
            </a:r>
            <a:r>
              <a:rPr lang="zh-TW" altLang="en-US" dirty="0"/>
              <a:t>AN121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846B1DA-D0C5-D49B-A0B0-6512A316A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27" y="1704006"/>
            <a:ext cx="3314344" cy="3896781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D170A4B2-A3FE-3BF2-50D5-8ED1D1768E87}"/>
              </a:ext>
            </a:extLst>
          </p:cNvPr>
          <p:cNvSpPr/>
          <p:nvPr/>
        </p:nvSpPr>
        <p:spPr>
          <a:xfrm>
            <a:off x="1415480" y="2276872"/>
            <a:ext cx="216024" cy="21602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6B6CAD15-E385-F90C-8FC4-1DDBD103CA38}"/>
              </a:ext>
            </a:extLst>
          </p:cNvPr>
          <p:cNvSpPr/>
          <p:nvPr/>
        </p:nvSpPr>
        <p:spPr>
          <a:xfrm>
            <a:off x="1394811" y="3131676"/>
            <a:ext cx="216024" cy="21602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E300AD5-6B83-2198-7B15-7FA4744C3A8F}"/>
              </a:ext>
            </a:extLst>
          </p:cNvPr>
          <p:cNvSpPr/>
          <p:nvPr/>
        </p:nvSpPr>
        <p:spPr>
          <a:xfrm>
            <a:off x="2930015" y="2942182"/>
            <a:ext cx="798743" cy="72935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454E7D0-4EE7-7CF2-D2AD-8179F7CE06B5}"/>
              </a:ext>
            </a:extLst>
          </p:cNvPr>
          <p:cNvSpPr txBox="1"/>
          <p:nvPr/>
        </p:nvSpPr>
        <p:spPr>
          <a:xfrm>
            <a:off x="1225120" y="5614442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AMIC P004 </a:t>
            </a:r>
            <a:r>
              <a:rPr lang="en-US" altLang="zh-TW" dirty="0"/>
              <a:t>/AN000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E8E132A-F7A6-5164-7FA8-28A94F981904}"/>
              </a:ext>
            </a:extLst>
          </p:cNvPr>
          <p:cNvSpPr txBox="1"/>
          <p:nvPr/>
        </p:nvSpPr>
        <p:spPr>
          <a:xfrm>
            <a:off x="1237380" y="1328435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AMIC P005 </a:t>
            </a:r>
            <a:r>
              <a:rPr lang="en-US" altLang="zh-TW" dirty="0"/>
              <a:t>/AN001</a:t>
            </a:r>
            <a:endParaRPr lang="zh-TW" altLang="en-US" dirty="0"/>
          </a:p>
          <a:p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DFC6096-BA3A-3D4D-089D-A40465FCD738}"/>
              </a:ext>
            </a:extLst>
          </p:cNvPr>
          <p:cNvCxnSpPr>
            <a:stCxn id="21" idx="2"/>
            <a:endCxn id="16" idx="7"/>
          </p:cNvCxnSpPr>
          <p:nvPr/>
        </p:nvCxnSpPr>
        <p:spPr>
          <a:xfrm flipH="1">
            <a:off x="1599868" y="1974766"/>
            <a:ext cx="736531" cy="33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9EC1047-E2C1-F791-9CFA-5BECD5467567}"/>
              </a:ext>
            </a:extLst>
          </p:cNvPr>
          <p:cNvCxnSpPr>
            <a:stCxn id="20" idx="0"/>
            <a:endCxn id="17" idx="5"/>
          </p:cNvCxnSpPr>
          <p:nvPr/>
        </p:nvCxnSpPr>
        <p:spPr>
          <a:xfrm flipH="1" flipV="1">
            <a:off x="1579199" y="3316064"/>
            <a:ext cx="744940" cy="2298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B5A399E9-4546-AFD2-AD44-BF64CAFE70FB}"/>
              </a:ext>
            </a:extLst>
          </p:cNvPr>
          <p:cNvCxnSpPr>
            <a:stCxn id="13" idx="0"/>
            <a:endCxn id="18" idx="0"/>
          </p:cNvCxnSpPr>
          <p:nvPr/>
        </p:nvCxnSpPr>
        <p:spPr>
          <a:xfrm rot="16200000" flipH="1" flipV="1">
            <a:off x="4034254" y="2181167"/>
            <a:ext cx="56147" cy="1465882"/>
          </a:xfrm>
          <a:prstGeom prst="curvedConnector3">
            <a:avLst>
              <a:gd name="adj1" fmla="val -40714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2142895-A46F-2649-D18C-90629695ED92}"/>
              </a:ext>
            </a:extLst>
          </p:cNvPr>
          <p:cNvSpPr txBox="1"/>
          <p:nvPr/>
        </p:nvSpPr>
        <p:spPr>
          <a:xfrm>
            <a:off x="7682155" y="3498240"/>
            <a:ext cx="41815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[1]. E2 Studio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創建專案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[1]. E2 Studio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新增</a:t>
            </a:r>
            <a:r>
              <a:rPr lang="en-US" altLang="zh-TW" dirty="0"/>
              <a:t>Driver Code.</a:t>
            </a:r>
          </a:p>
          <a:p>
            <a:endParaRPr lang="en-US" altLang="zh-TW" dirty="0"/>
          </a:p>
          <a:p>
            <a:r>
              <a:rPr lang="en-US" altLang="zh-TW" dirty="0"/>
              <a:t>[2]. E2 Studio</a:t>
            </a:r>
            <a:r>
              <a:rPr lang="zh-TW" altLang="en-US" dirty="0"/>
              <a:t>操作 </a:t>
            </a:r>
            <a:r>
              <a:rPr lang="en-US" altLang="zh-TW" dirty="0"/>
              <a:t>– FSP configuration.</a:t>
            </a:r>
          </a:p>
          <a:p>
            <a:br>
              <a:rPr lang="en-US" altLang="zh-TW" dirty="0"/>
            </a:br>
            <a:r>
              <a:rPr lang="en-US" altLang="zh-TW" dirty="0"/>
              <a:t>[3].</a:t>
            </a:r>
            <a:r>
              <a:rPr lang="zh-TW" altLang="en-US" dirty="0"/>
              <a:t> </a:t>
            </a:r>
            <a:r>
              <a:rPr lang="en-US" altLang="zh-TW" dirty="0"/>
              <a:t>MCU – ADC </a:t>
            </a:r>
            <a:r>
              <a:rPr lang="zh-TW" altLang="en-US" dirty="0"/>
              <a:t>功能說明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B7C1378D-09EC-9DA2-18C0-817C62BE2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553" y="3996517"/>
            <a:ext cx="2236035" cy="2168786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DC2CE09-476B-B295-404A-A666D9B3906F}"/>
              </a:ext>
            </a:extLst>
          </p:cNvPr>
          <p:cNvCxnSpPr/>
          <p:nvPr/>
        </p:nvCxnSpPr>
        <p:spPr>
          <a:xfrm flipV="1">
            <a:off x="4511824" y="4221088"/>
            <a:ext cx="1440160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DB28C55-E257-A597-0945-243FCC8CD756}"/>
              </a:ext>
            </a:extLst>
          </p:cNvPr>
          <p:cNvCxnSpPr>
            <a:cxnSpLocks/>
          </p:cNvCxnSpPr>
          <p:nvPr/>
        </p:nvCxnSpPr>
        <p:spPr>
          <a:xfrm>
            <a:off x="4505845" y="5373216"/>
            <a:ext cx="1440160" cy="432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FC26197-50C4-DEA1-F407-4626C1B00F33}"/>
              </a:ext>
            </a:extLst>
          </p:cNvPr>
          <p:cNvSpPr txBox="1"/>
          <p:nvPr/>
        </p:nvSpPr>
        <p:spPr>
          <a:xfrm>
            <a:off x="5956850" y="4047455"/>
            <a:ext cx="1440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ADC</a:t>
            </a:r>
            <a:r>
              <a:rPr lang="zh-TW" altLang="en-US" dirty="0"/>
              <a:t> </a:t>
            </a:r>
            <a:r>
              <a:rPr lang="en-US" altLang="zh-TW" dirty="0"/>
              <a:t>AN121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4DB8413-23FE-50A3-2254-5D74690F05AA}"/>
              </a:ext>
            </a:extLst>
          </p:cNvPr>
          <p:cNvSpPr txBox="1"/>
          <p:nvPr/>
        </p:nvSpPr>
        <p:spPr>
          <a:xfrm>
            <a:off x="5955116" y="5655257"/>
            <a:ext cx="1440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GND</a:t>
            </a:r>
          </a:p>
          <a:p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496B89A-F2C0-8534-3870-A8E6E5FC024A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3611785" y="3564729"/>
            <a:ext cx="371768" cy="1516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81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B6AA8-3E1E-84DC-8008-4141CAAE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– </a:t>
            </a:r>
            <a:r>
              <a:rPr lang="zh-TW" altLang="en-US" dirty="0"/>
              <a:t>創建專案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AE6651D-57EE-8D12-75F6-5B13399E8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00" y="1424991"/>
            <a:ext cx="4835912" cy="6663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zh-TW" altLang="en-US" dirty="0"/>
              <a:t>開啟 </a:t>
            </a:r>
            <a:r>
              <a:rPr lang="en-US" altLang="zh-TW" dirty="0"/>
              <a:t>e2studio.exe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9E2A6B-BDE5-7BEE-26CC-D9104F28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9" y="1916832"/>
            <a:ext cx="3371850" cy="2695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2A7CE2-DC03-98E4-42F9-AE38171D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1916832"/>
            <a:ext cx="5705475" cy="26765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7AD7902-A666-6320-8ADF-D683FF128B78}"/>
              </a:ext>
            </a:extLst>
          </p:cNvPr>
          <p:cNvSpPr txBox="1"/>
          <p:nvPr/>
        </p:nvSpPr>
        <p:spPr>
          <a:xfrm>
            <a:off x="5231904" y="1424991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選擇工作區</a:t>
            </a:r>
          </a:p>
        </p:txBody>
      </p:sp>
    </p:spTree>
    <p:extLst>
      <p:ext uri="{BB962C8B-B14F-4D97-AF65-F5344CB8AC3E}">
        <p14:creationId xmlns:p14="http://schemas.microsoft.com/office/powerpoint/2010/main" val="3066821135"/>
      </p:ext>
    </p:extLst>
  </p:cSld>
  <p:clrMapOvr>
    <a:masterClrMapping/>
  </p:clrMapOvr>
</p:sld>
</file>

<file path=ppt/theme/theme1.xml><?xml version="1.0" encoding="utf-8"?>
<a:theme xmlns:a="http://schemas.openxmlformats.org/drawingml/2006/main" name="Renesas Template 2022 - 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ユーザー定義 1">
      <a:majorFont>
        <a:latin typeface="Arial Narrow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A3D7036F-B2AD-4D23-BAAA-560B6A979CAD}" vid="{1AF16DA1-43FC-4928-B993-6E7388B5235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084dd9f6-50cb-4ac1-978b-315f52073de3" xsi:nil="true"/>
    <PublishingStartDate xmlns="084dd9f6-50cb-4ac1-978b-315f52073de3" xsi:nil="true"/>
    <lcf76f155ced4ddcb4097134ff3c332f xmlns="084dd9f6-50cb-4ac1-978b-315f52073de3">
      <Terms xmlns="http://schemas.microsoft.com/office/infopath/2007/PartnerControls"/>
    </lcf76f155ced4ddcb4097134ff3c332f>
    <TaxCatchAll xmlns="c24288ec-b664-4237-bfbf-b4d89727903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DF933AFDC72644BEC2DD4A66F8588E" ma:contentTypeVersion="28" ma:contentTypeDescription="Create a new document." ma:contentTypeScope="" ma:versionID="3dd8df1517bf577a475a4dfa29d7bfdf">
  <xsd:schema xmlns:xsd="http://www.w3.org/2001/XMLSchema" xmlns:xs="http://www.w3.org/2001/XMLSchema" xmlns:p="http://schemas.microsoft.com/office/2006/metadata/properties" xmlns:ns2="084dd9f6-50cb-4ac1-978b-315f52073de3" xmlns:ns3="e45712e8-6429-47e4-bf94-5d5d0cff5b2d" xmlns:ns4="c24288ec-b664-4237-bfbf-b4d897279037" targetNamespace="http://schemas.microsoft.com/office/2006/metadata/properties" ma:root="true" ma:fieldsID="8bae32201aecd5b4bbcca88f6431800b" ns2:_="" ns3:_="" ns4:_="">
    <xsd:import namespace="084dd9f6-50cb-4ac1-978b-315f52073de3"/>
    <xsd:import namespace="e45712e8-6429-47e4-bf94-5d5d0cff5b2d"/>
    <xsd:import namespace="c24288ec-b664-4237-bfbf-b4d897279037"/>
    <xsd:element name="properties">
      <xsd:complexType>
        <xsd:sequence>
          <xsd:element name="documentManagement">
            <xsd:complexType>
              <xsd:all>
                <xsd:element ref="ns2:PublishingStartDate" minOccurs="0"/>
                <xsd:element ref="ns2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dd9f6-50cb-4ac1-978b-315f52073de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format="DateTime" ma:internalName="PublishingStartDate" ma:readOnly="fals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format="DateTime" ma:internalName="PublishingExpirationDate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31f0850-98f7-4372-8aa8-4aaf7edce8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12e8-6429-47e4-bf94-5d5d0cff5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288ec-b664-4237-bfbf-b4d89727903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4fdab1bc-26b5-407e-99d0-649d445c7cd6}" ma:internalName="TaxCatchAll" ma:showField="CatchAllData" ma:web="e45712e8-6429-47e4-bf94-5d5d0cff5b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71853E-0EF3-4973-AB23-17AA5798BB66}">
  <ds:schemaRefs>
    <ds:schemaRef ds:uri="http://purl.org/dc/dcmitype/"/>
    <ds:schemaRef ds:uri="http://schemas.microsoft.com/office/infopath/2007/PartnerControls"/>
    <ds:schemaRef ds:uri="084dd9f6-50cb-4ac1-978b-315f52073de3"/>
    <ds:schemaRef ds:uri="http://purl.org/dc/elements/1.1/"/>
    <ds:schemaRef ds:uri="http://schemas.microsoft.com/office/2006/metadata/properties"/>
    <ds:schemaRef ds:uri="e45712e8-6429-47e4-bf94-5d5d0cff5b2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c24288ec-b664-4237-bfbf-b4d897279037"/>
  </ds:schemaRefs>
</ds:datastoreItem>
</file>

<file path=customXml/itemProps2.xml><?xml version="1.0" encoding="utf-8"?>
<ds:datastoreItem xmlns:ds="http://schemas.openxmlformats.org/officeDocument/2006/customXml" ds:itemID="{9290A23F-4A06-44FF-A156-C3D21583B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4dd9f6-50cb-4ac1-978b-315f52073de3"/>
    <ds:schemaRef ds:uri="e45712e8-6429-47e4-bf94-5d5d0cff5b2d"/>
    <ds:schemaRef ds:uri="c24288ec-b664-4237-bfbf-b4d8972790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3BE601-7F02-4240-9AF6-86A6A55D9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a_EN_2025_Renesas_PPTtemp</Template>
  <TotalTime>15448</TotalTime>
  <Words>1324</Words>
  <Application>Microsoft Office PowerPoint</Application>
  <PresentationFormat>寬螢幕</PresentationFormat>
  <Paragraphs>158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Consolas</vt:lpstr>
      <vt:lpstr>Helvetica</vt:lpstr>
      <vt:lpstr>Symbol</vt:lpstr>
      <vt:lpstr>Wingdings</vt:lpstr>
      <vt:lpstr>Renesas Template 2022 - EN</vt:lpstr>
      <vt:lpstr>PowerPoint 簡報</vt:lpstr>
      <vt:lpstr>Agenda</vt:lpstr>
      <vt:lpstr>AIK-RA8D1</vt:lpstr>
      <vt:lpstr>開發資源</vt:lpstr>
      <vt:lpstr>E2 Studio</vt:lpstr>
      <vt:lpstr>SEGGER RTT</vt:lpstr>
      <vt:lpstr>USB CDC Tool - ACCESSPort</vt:lpstr>
      <vt:lpstr>目標 – ADC測量</vt:lpstr>
      <vt:lpstr>E2 studio – 創建專案</vt:lpstr>
      <vt:lpstr>E2 studio – 創建專案</vt:lpstr>
      <vt:lpstr>E2 studio – 創建專案</vt:lpstr>
      <vt:lpstr>E2 studio – 創建專案</vt:lpstr>
      <vt:lpstr>FSP Configuration– 加入ADC</vt:lpstr>
      <vt:lpstr>FSP Configuration– ADC0 參數配置</vt:lpstr>
      <vt:lpstr>FSP Configuration– ADC1 參數配置</vt:lpstr>
      <vt:lpstr>FSP Configuration– 獲取範例資源</vt:lpstr>
      <vt:lpstr>FSP Configuration– 變數監視</vt:lpstr>
      <vt:lpstr>目標 – IMU測量</vt:lpstr>
      <vt:lpstr>E2 Studio 操作 – 匯入專案(1/2) </vt:lpstr>
      <vt:lpstr>E2 Studio 操作 – 匯入專案 (2/2) </vt:lpstr>
      <vt:lpstr>E2 Studio 操作 – 運行除錯模式</vt:lpstr>
      <vt:lpstr>SEGGER RTT 配置</vt:lpstr>
      <vt:lpstr>運行成果</vt:lpstr>
      <vt:lpstr>IMU Accelerometer - 配置 </vt:lpstr>
      <vt:lpstr>IMU Accelerometer – 發送資料</vt:lpstr>
      <vt:lpstr>IMU Accelerometer – 接收資料</vt:lpstr>
      <vt:lpstr>目標 - BLE 通信</vt:lpstr>
      <vt:lpstr>APP操作</vt:lpstr>
      <vt:lpstr>APP操作</vt:lpstr>
      <vt:lpstr>PowerPoint 簡報</vt:lpstr>
    </vt:vector>
  </TitlesOfParts>
  <Company>Renesas Electronics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Lee</dc:creator>
  <cp:lastModifiedBy>Steven Lee</cp:lastModifiedBy>
  <cp:revision>3</cp:revision>
  <dcterms:created xsi:type="dcterms:W3CDTF">2025-06-05T06:16:19Z</dcterms:created>
  <dcterms:modified xsi:type="dcterms:W3CDTF">2025-08-25T02:10:05Z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0x010100ACDF933AFDC72644BEC2DD4A66F8588E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</Properties>
</file>