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21"/>
  </p:notesMasterIdLst>
  <p:sldIdLst>
    <p:sldId id="256" r:id="rId2"/>
    <p:sldId id="257" r:id="rId3"/>
    <p:sldId id="277" r:id="rId4"/>
    <p:sldId id="278" r:id="rId5"/>
    <p:sldId id="259" r:id="rId6"/>
    <p:sldId id="260" r:id="rId7"/>
    <p:sldId id="262" r:id="rId8"/>
    <p:sldId id="263" r:id="rId9"/>
    <p:sldId id="276" r:id="rId10"/>
    <p:sldId id="264" r:id="rId11"/>
    <p:sldId id="266" r:id="rId12"/>
    <p:sldId id="279" r:id="rId13"/>
    <p:sldId id="280" r:id="rId14"/>
    <p:sldId id="281" r:id="rId15"/>
    <p:sldId id="282" r:id="rId16"/>
    <p:sldId id="267" r:id="rId17"/>
    <p:sldId id="271" r:id="rId18"/>
    <p:sldId id="269" r:id="rId19"/>
    <p:sldId id="27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35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algn="r">
              <a:defRPr sz="1200"/>
            </a:lvl1pPr>
          </a:lstStyle>
          <a:p>
            <a:fld id="{25D6B6BC-12A0-4FA4-BE53-DC7887549D60}" type="datetimeFigureOut">
              <a:rPr lang="en-US" altLang="zh-TW" smtClean="0"/>
              <a:t>8/14/2025</a:t>
            </a:fld>
            <a:endParaRPr lang="zh-TW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numCol="1" rtlCol="0" anchor="ctr"/>
          <a:lstStyle/>
          <a:p>
            <a:endParaRPr lang="zh-TW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numCol="1" rtlCol="0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l">
              <a:defRPr sz="1200"/>
            </a:lvl1pPr>
          </a:lstStyle>
          <a:p>
            <a:endParaRPr lang="zh-TW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numCol="1" rtlCol="0" anchor="b"/>
          <a:lstStyle>
            <a:lvl1pPr algn="r">
              <a:defRPr sz="1200"/>
            </a:lvl1pPr>
          </a:lstStyle>
          <a:p>
            <a:fld id="{14C73C53-0C0E-4E9C-A8DC-C6FD99B5E324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37855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numCol="1"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lIns="91440" rIns="91440" numCol="1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/>
              <a:t>按一下以編輯母片子標題樣式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1BB3F60D-00F2-4122-82DC-5504032C9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8" y="6409948"/>
            <a:ext cx="2148188" cy="4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60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eaVert" lIns="45720" tIns="0" rIns="45720" bIns="0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6AA10CE4-870B-4942-87A1-E0A6D83EB4AD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293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  <a:prstGeom prst="rect">
            <a:avLst/>
          </a:prstGeom>
        </p:spPr>
        <p:txBody>
          <a:bodyPr vert="eaVert" lIns="45720" tIns="0" rIns="45720" bIns="0"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8050E468-7A40-4032-A50C-8956F4C2D7E5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06690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>
            <a:lvl1pPr marL="0">
              <a:defRPr/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0887C20C-4928-4671-8134-81A064D4B6EA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3436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numCol="1"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</p:spPr>
        <p:txBody>
          <a:bodyPr lIns="91440" rIns="91440" numCol="1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51810CCC-B133-4F75-B726-BBA41A29DA78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98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5E668E8C-0A85-4663-A048-8A31039A5E6B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538212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</p:spPr>
        <p:txBody>
          <a:bodyPr lIns="91440" rIns="91440" numCol="1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</p:spPr>
        <p:txBody>
          <a:bodyPr lIns="91440" rIns="91440" numCol="1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1B656AF6-289E-4EA0-858F-640A77C5CC2D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631322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C8FBD2AE-C782-46B8-AA92-0FF30FD125D2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0108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A3AC362C-42DD-41AB-9479-66C0026A5409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32984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numCol="1"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 numCol="1"/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 numCol="1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</p:spPr>
        <p:txBody>
          <a:bodyPr numCol="1"/>
          <a:lstStyle>
            <a:lvl1pPr algn="l">
              <a:defRPr/>
            </a:lvl1pPr>
          </a:lstStyle>
          <a:p>
            <a:fld id="{7C5A7486-EDF1-48E8-9032-82304C36DCA7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 numCol="1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9759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numCol="1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numCol="1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 numCol="1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687556" y="6446837"/>
            <a:ext cx="2472271" cy="365125"/>
          </a:xfrm>
          <a:prstGeom prst="rect">
            <a:avLst/>
          </a:prstGeom>
        </p:spPr>
        <p:txBody>
          <a:bodyPr numCol="1"/>
          <a:lstStyle/>
          <a:p>
            <a:fld id="{E21A3A45-9D8B-4FDE-B004-050BB0DBD876}" type="datetime1">
              <a:rPr lang="en-US" altLang="zh-TW" smtClean="0"/>
              <a:t>8/14/2025</a:t>
            </a:fld>
            <a:endParaRPr lang="zh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numCol="1"/>
          <a:lstStyle/>
          <a:p>
            <a:endParaRPr lang="zh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zh-TW" smtClean="0"/>
              <a:t>‹#›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1400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numCol="1" rtlCol="0" anchor="b">
            <a:normAutofit/>
          </a:bodyPr>
          <a:lstStyle/>
          <a:p>
            <a:r>
              <a:rPr lang="zh-TW"/>
              <a:t>按一下以編輯母片標題樣式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numCol="1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圖片 10">
            <a:extLst>
              <a:ext uri="{FF2B5EF4-FFF2-40B4-BE49-F238E27FC236}">
                <a16:creationId xmlns:a16="http://schemas.microsoft.com/office/drawing/2014/main" id="{0BFF39B7-AC1B-4FF9-B177-1CF760D07147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8" y="6409948"/>
            <a:ext cx="2148188" cy="438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5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B407B8-08D0-4BF7-A11F-8CEF4D0074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numCol="1"/>
          <a:lstStyle/>
          <a:p>
            <a:r>
              <a:rPr lang="en-US" altLang="zh-TW" dirty="0"/>
              <a:t>DSP</a:t>
            </a:r>
            <a:r>
              <a:rPr lang="zh-TW" dirty="0"/>
              <a:t> </a:t>
            </a:r>
            <a:r>
              <a:rPr lang="en-US" altLang="zh-TW" dirty="0"/>
              <a:t>LAB</a:t>
            </a:r>
            <a:r>
              <a:rPr lang="zh-TW" dirty="0"/>
              <a:t> </a:t>
            </a:r>
            <a:r>
              <a:rPr lang="en-US" altLang="zh-TW" dirty="0"/>
              <a:t>1</a:t>
            </a:r>
            <a:endParaRPr lang="zh-TW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83886CB-4854-4949-9784-2A6684861B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numCol="1"/>
          <a:lstStyle/>
          <a:p>
            <a:endParaRPr 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F1FC95-8851-4339-858D-4A0B1CF81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3080409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9822-EFFB-4C5C-BBE2-EA2CEB9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10</a:t>
            </a:fld>
            <a:endParaRPr 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7FB96CB-F04D-4826-B888-DF031A2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numCol="1"/>
          <a:lstStyle/>
          <a:p>
            <a:r>
              <a:rPr lang="en-US" altLang="zh-TW" dirty="0"/>
              <a:t>Receive signal (Find peak) </a:t>
            </a:r>
            <a:endParaRPr 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0812265-9049-46DF-93EC-F498607D5A60}"/>
              </a:ext>
            </a:extLst>
          </p:cNvPr>
          <p:cNvSpPr txBox="1"/>
          <p:nvPr/>
        </p:nvSpPr>
        <p:spPr>
          <a:xfrm>
            <a:off x="3830477" y="3572522"/>
            <a:ext cx="4800930" cy="369332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zh-TW" dirty="0"/>
              <a:t>可使用</a:t>
            </a:r>
            <a:r>
              <a:rPr lang="en-US" altLang="zh-TW" dirty="0"/>
              <a:t>MATLAB</a:t>
            </a:r>
            <a:r>
              <a:rPr lang="zh-TW" dirty="0"/>
              <a:t>內建函式 </a:t>
            </a:r>
            <a:r>
              <a:rPr lang="en-US" altLang="zh-TW" dirty="0" err="1"/>
              <a:t>findpeak</a:t>
            </a:r>
            <a:r>
              <a:rPr lang="en-US" altLang="zh-TW" dirty="0"/>
              <a:t>( )</a:t>
            </a:r>
            <a:r>
              <a:rPr lang="zh-TW" dirty="0"/>
              <a:t>來獲得峰值</a:t>
            </a:r>
            <a:endParaRPr lang="en-US" altLang="zh-TW" dirty="0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81ADAB7-9A93-467F-AB12-E5AB575630A1}"/>
              </a:ext>
            </a:extLst>
          </p:cNvPr>
          <p:cNvGrpSpPr/>
          <p:nvPr/>
        </p:nvGrpSpPr>
        <p:grpSpPr>
          <a:xfrm>
            <a:off x="311005" y="2201657"/>
            <a:ext cx="11569990" cy="834506"/>
            <a:chOff x="314609" y="2192779"/>
            <a:chExt cx="11569990" cy="834506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A0CA847E-6C90-4245-AB61-86AC664CC2A5}"/>
                </a:ext>
              </a:extLst>
            </p:cNvPr>
            <p:cNvGrpSpPr/>
            <p:nvPr/>
          </p:nvGrpSpPr>
          <p:grpSpPr>
            <a:xfrm>
              <a:off x="314609" y="2192779"/>
              <a:ext cx="9425115" cy="834506"/>
              <a:chOff x="550416" y="2263801"/>
              <a:chExt cx="9425115" cy="834506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148EC6E7-81CC-4E0F-96E7-28322AE62A7A}"/>
                  </a:ext>
                </a:extLst>
              </p:cNvPr>
              <p:cNvSpPr/>
              <p:nvPr/>
            </p:nvSpPr>
            <p:spPr>
              <a:xfrm>
                <a:off x="1251751" y="2263806"/>
                <a:ext cx="1482571" cy="83450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ADC</a:t>
                </a:r>
                <a:endParaRPr lang="zh-TW" dirty="0"/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93BB19E6-8418-4DDA-B74F-4FA6EC263B2F}"/>
                  </a:ext>
                </a:extLst>
              </p:cNvPr>
              <p:cNvSpPr/>
              <p:nvPr/>
            </p:nvSpPr>
            <p:spPr>
              <a:xfrm>
                <a:off x="3435657" y="2263801"/>
                <a:ext cx="1601997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demodulation</a:t>
                </a:r>
                <a:endParaRPr lang="zh-TW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2366D756-B3F6-4401-BB59-70D89E645700}"/>
                  </a:ext>
                </a:extLst>
              </p:cNvPr>
              <p:cNvSpPr/>
              <p:nvPr/>
            </p:nvSpPr>
            <p:spPr>
              <a:xfrm>
                <a:off x="5613641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Low pass filter</a:t>
                </a:r>
                <a:endParaRPr lang="zh-TW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714CE8A3-7772-4842-8B64-A952A1A6807C}"/>
                  </a:ext>
                </a:extLst>
              </p:cNvPr>
              <p:cNvSpPr/>
              <p:nvPr/>
            </p:nvSpPr>
            <p:spPr>
              <a:xfrm>
                <a:off x="7791625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rgbClr val="FF0000"/>
                    </a:solidFill>
                  </a:rPr>
                  <a:t>Find peak</a:t>
                </a:r>
                <a:endParaRPr lang="zh-TW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81175A5F-A641-48C4-963A-160188BEB400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550416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1A7B5149-19B2-446A-B22D-0E8FB215A5AE}"/>
                  </a:ext>
                </a:extLst>
              </p:cNvPr>
              <p:cNvCxnSpPr/>
              <p:nvPr/>
            </p:nvCxnSpPr>
            <p:spPr>
              <a:xfrm>
                <a:off x="2740244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60280A20-983A-4BAD-A963-E7AD9C17077C}"/>
                  </a:ext>
                </a:extLst>
              </p:cNvPr>
              <p:cNvCxnSpPr/>
              <p:nvPr/>
            </p:nvCxnSpPr>
            <p:spPr>
              <a:xfrm>
                <a:off x="4918228" y="2681047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55ED44C0-2FD5-4CFF-BAEC-3B7ADD605823}"/>
                  </a:ext>
                </a:extLst>
              </p:cNvPr>
              <p:cNvCxnSpPr/>
              <p:nvPr/>
            </p:nvCxnSpPr>
            <p:spPr>
              <a:xfrm>
                <a:off x="7096212" y="268104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16697874-90A2-4D6F-9835-3788D852B42F}"/>
                  </a:ext>
                </a:extLst>
              </p:cNvPr>
              <p:cNvCxnSpPr/>
              <p:nvPr/>
            </p:nvCxnSpPr>
            <p:spPr>
              <a:xfrm>
                <a:off x="9274196" y="2681039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4FA0DC66-287E-4DBC-93F9-A60E945A82B2}"/>
                </a:ext>
              </a:extLst>
            </p:cNvPr>
            <p:cNvSpPr/>
            <p:nvPr/>
          </p:nvSpPr>
          <p:spPr>
            <a:xfrm>
              <a:off x="9693485" y="2192779"/>
              <a:ext cx="1482571" cy="834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dirty="0"/>
                <a:t>Calculate</a:t>
              </a:r>
            </a:p>
            <a:p>
              <a:pPr algn="ctr"/>
              <a:r>
                <a:rPr lang="en-US" altLang="zh-TW" dirty="0"/>
                <a:t>distance</a:t>
              </a:r>
              <a:endParaRPr lang="zh-TW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43CA84F4-C47D-47F5-9638-E9FA8413317E}"/>
                </a:ext>
              </a:extLst>
            </p:cNvPr>
            <p:cNvCxnSpPr/>
            <p:nvPr/>
          </p:nvCxnSpPr>
          <p:spPr>
            <a:xfrm>
              <a:off x="11183264" y="2610017"/>
              <a:ext cx="701335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7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97B0A9-4AD3-4F51-BA6E-4FCA485F9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altLang="zh-TW" dirty="0"/>
              <a:t>實驗步驟</a:t>
            </a:r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8710D2-41ED-4D07-B3CB-4FB9A756A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11</a:t>
            </a:fld>
            <a:endParaRPr lang="zh-TW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550068C-1619-463E-9DDC-41554633ED29}"/>
              </a:ext>
            </a:extLst>
          </p:cNvPr>
          <p:cNvSpPr txBox="1"/>
          <p:nvPr/>
        </p:nvSpPr>
        <p:spPr>
          <a:xfrm>
            <a:off x="1131930" y="1737360"/>
            <a:ext cx="9710575" cy="344709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zh-TW" dirty="0"/>
              <a:t>將</a:t>
            </a:r>
            <a:r>
              <a:rPr lang="en-US" altLang="zh-TW" dirty="0"/>
              <a:t>AIK-RA8D1</a:t>
            </a:r>
            <a:r>
              <a:rPr lang="zh-TW" dirty="0"/>
              <a:t>和</a:t>
            </a:r>
            <a:r>
              <a:rPr lang="en-US" altLang="zh-TW" dirty="0"/>
              <a:t>HC-SR04</a:t>
            </a:r>
            <a:r>
              <a:rPr lang="zh-TW" dirty="0"/>
              <a:t>模組做連接。</a:t>
            </a: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b="1" dirty="0">
                <a:solidFill>
                  <a:srgbClr val="FF0000"/>
                </a:solidFill>
              </a:rPr>
              <a:t>電腦開啟</a:t>
            </a:r>
            <a:r>
              <a:rPr lang="en-US" altLang="zh-TW" b="1" dirty="0">
                <a:solidFill>
                  <a:srgbClr val="FF0000"/>
                </a:solidFill>
              </a:rPr>
              <a:t>e2 studio</a:t>
            </a:r>
            <a:r>
              <a:rPr lang="zh-TW" b="1" dirty="0">
                <a:solidFill>
                  <a:srgbClr val="FF0000"/>
                </a:solidFill>
              </a:rPr>
              <a:t>，進行編譯</a:t>
            </a:r>
            <a:r>
              <a:rPr lang="zh-TW" altLang="en-US" b="1" dirty="0">
                <a:solidFill>
                  <a:srgbClr val="FF0000"/>
                </a:solidFill>
              </a:rPr>
              <a:t>以及燒錄</a:t>
            </a:r>
            <a:r>
              <a:rPr lang="zh-TW" b="1" dirty="0">
                <a:solidFill>
                  <a:srgbClr val="FF0000"/>
                </a:solidFill>
              </a:rPr>
              <a:t>。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endParaRPr lang="en-US" altLang="zh-TW" b="1" dirty="0">
              <a:solidFill>
                <a:srgbClr val="FF0000"/>
              </a:solidFill>
            </a:endParaRPr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使用</a:t>
            </a:r>
            <a:r>
              <a:rPr lang="en-US" altLang="zh-TW" dirty="0"/>
              <a:t>MATLAB</a:t>
            </a:r>
            <a:r>
              <a:rPr lang="zh-TW" altLang="en-US" dirty="0"/>
              <a:t>收</a:t>
            </a:r>
            <a:r>
              <a:rPr lang="en-US" altLang="zh-TW" dirty="0"/>
              <a:t>sample point</a:t>
            </a:r>
          </a:p>
          <a:p>
            <a:pPr marL="342900" indent="-342900">
              <a:buFont typeface="+mj-lt"/>
              <a:buAutoNum type="arabicParenR"/>
            </a:pPr>
            <a:endParaRPr lang="en-US" altLang="zh-TW" b="1" dirty="0">
              <a:solidFill>
                <a:srgbClr val="FF0000"/>
              </a:solidFill>
            </a:endParaRPr>
          </a:p>
          <a:p>
            <a:pPr lvl="1"/>
            <a:endParaRPr lang="en-US" altLang="zh-TW" dirty="0"/>
          </a:p>
          <a:p>
            <a:pPr marL="342900" indent="-342900">
              <a:buFont typeface="+mj-lt"/>
              <a:buAutoNum type="arabicParenR"/>
            </a:pPr>
            <a:r>
              <a:rPr lang="zh-TW" altLang="en-US" dirty="0"/>
              <a:t>觀察</a:t>
            </a:r>
            <a:r>
              <a:rPr lang="en-US" altLang="zh-TW" dirty="0" err="1"/>
              <a:t>Tx,Rx</a:t>
            </a:r>
            <a:r>
              <a:rPr lang="zh-TW" altLang="en-US" dirty="0"/>
              <a:t>訊號</a:t>
            </a:r>
            <a:r>
              <a:rPr lang="zh-TW" dirty="0"/>
              <a:t>，</a:t>
            </a:r>
            <a:r>
              <a:rPr lang="zh-TW" altLang="en-US" dirty="0"/>
              <a:t>並</a:t>
            </a:r>
            <a:r>
              <a:rPr lang="zh-TW" dirty="0"/>
              <a:t>使用</a:t>
            </a:r>
            <a:r>
              <a:rPr lang="en-US" altLang="zh-TW" dirty="0"/>
              <a:t>MATLAB</a:t>
            </a:r>
            <a:r>
              <a:rPr lang="zh-TW" dirty="0"/>
              <a:t>來做訊號處理，自行計算距離。</a:t>
            </a:r>
            <a:endParaRPr lang="en-US" altLang="zh-TW" dirty="0"/>
          </a:p>
          <a:p>
            <a:pPr marL="914400" lvl="1" indent="-457200">
              <a:buFont typeface="+mj-lt"/>
              <a:buAutoNum type="arabicParenR"/>
            </a:pPr>
            <a:endParaRPr lang="en-US" altLang="zh-TW" sz="2000" dirty="0"/>
          </a:p>
          <a:p>
            <a:endParaRPr lang="zh-TW" dirty="0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E4478EC-9B93-47F3-A554-106FB35B4BCC}"/>
              </a:ext>
            </a:extLst>
          </p:cNvPr>
          <p:cNvGrpSpPr/>
          <p:nvPr/>
        </p:nvGrpSpPr>
        <p:grpSpPr>
          <a:xfrm>
            <a:off x="1349495" y="5631112"/>
            <a:ext cx="9206144" cy="497148"/>
            <a:chOff x="314609" y="2192779"/>
            <a:chExt cx="11569990" cy="834506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0A6758A-4DA4-42C7-9504-2B4B653038EF}"/>
                </a:ext>
              </a:extLst>
            </p:cNvPr>
            <p:cNvGrpSpPr/>
            <p:nvPr/>
          </p:nvGrpSpPr>
          <p:grpSpPr>
            <a:xfrm>
              <a:off x="314609" y="2192779"/>
              <a:ext cx="9425115" cy="834506"/>
              <a:chOff x="550416" y="2263801"/>
              <a:chExt cx="9425115" cy="834506"/>
            </a:xfrm>
          </p:grpSpPr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55C9A88A-D58B-4B0A-879B-F79C03ADCE50}"/>
                  </a:ext>
                </a:extLst>
              </p:cNvPr>
              <p:cNvSpPr/>
              <p:nvPr/>
            </p:nvSpPr>
            <p:spPr>
              <a:xfrm>
                <a:off x="1251751" y="2263806"/>
                <a:ext cx="1482571" cy="83450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ADC</a:t>
                </a:r>
                <a:endParaRPr lang="zh-TW" dirty="0"/>
              </a:p>
            </p:txBody>
          </p:sp>
          <p:sp>
            <p:nvSpPr>
              <p:cNvPr id="11" name="矩形: 圓角 10">
                <a:extLst>
                  <a:ext uri="{FF2B5EF4-FFF2-40B4-BE49-F238E27FC236}">
                    <a16:creationId xmlns:a16="http://schemas.microsoft.com/office/drawing/2014/main" id="{A0A365EB-ACD4-46D8-B336-97FD059356A2}"/>
                  </a:ext>
                </a:extLst>
              </p:cNvPr>
              <p:cNvSpPr/>
              <p:nvPr/>
            </p:nvSpPr>
            <p:spPr>
              <a:xfrm>
                <a:off x="3435657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 err="1">
                    <a:solidFill>
                      <a:schemeClr val="bg1"/>
                    </a:solidFill>
                  </a:rPr>
                  <a:t>demod</a:t>
                </a:r>
                <a:endParaRPr lang="zh-TW" altLang="zh-TW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2" name="矩形: 圓角 11">
                <a:extLst>
                  <a:ext uri="{FF2B5EF4-FFF2-40B4-BE49-F238E27FC236}">
                    <a16:creationId xmlns:a16="http://schemas.microsoft.com/office/drawing/2014/main" id="{1DA98EB9-24E1-4968-9894-A156119B938F}"/>
                  </a:ext>
                </a:extLst>
              </p:cNvPr>
              <p:cNvSpPr/>
              <p:nvPr/>
            </p:nvSpPr>
            <p:spPr>
              <a:xfrm>
                <a:off x="5613641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Low pass filter</a:t>
                </a:r>
                <a:endParaRPr lang="zh-TW" altLang="zh-TW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33970233-8214-4F6B-822A-502A3CD30F95}"/>
                  </a:ext>
                </a:extLst>
              </p:cNvPr>
              <p:cNvSpPr/>
              <p:nvPr/>
            </p:nvSpPr>
            <p:spPr>
              <a:xfrm>
                <a:off x="7791625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Find peak</a:t>
                </a:r>
                <a:endParaRPr lang="zh-TW" dirty="0"/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49DCABD8-F2C8-471D-AD23-80B1716B3DA6}"/>
                  </a:ext>
                </a:extLst>
              </p:cNvPr>
              <p:cNvCxnSpPr>
                <a:cxnSpLocks/>
                <a:endCxn id="10" idx="1"/>
              </p:cNvCxnSpPr>
              <p:nvPr/>
            </p:nvCxnSpPr>
            <p:spPr>
              <a:xfrm>
                <a:off x="550416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接點 14">
                <a:extLst>
                  <a:ext uri="{FF2B5EF4-FFF2-40B4-BE49-F238E27FC236}">
                    <a16:creationId xmlns:a16="http://schemas.microsoft.com/office/drawing/2014/main" id="{6DF6BE84-863F-474A-B446-4CAB7B78BE15}"/>
                  </a:ext>
                </a:extLst>
              </p:cNvPr>
              <p:cNvCxnSpPr/>
              <p:nvPr/>
            </p:nvCxnSpPr>
            <p:spPr>
              <a:xfrm>
                <a:off x="2740244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接點 15">
                <a:extLst>
                  <a:ext uri="{FF2B5EF4-FFF2-40B4-BE49-F238E27FC236}">
                    <a16:creationId xmlns:a16="http://schemas.microsoft.com/office/drawing/2014/main" id="{B0EAB82B-002C-4897-AE5F-67F223258C91}"/>
                  </a:ext>
                </a:extLst>
              </p:cNvPr>
              <p:cNvCxnSpPr/>
              <p:nvPr/>
            </p:nvCxnSpPr>
            <p:spPr>
              <a:xfrm>
                <a:off x="4918228" y="2681047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>
                <a:extLst>
                  <a:ext uri="{FF2B5EF4-FFF2-40B4-BE49-F238E27FC236}">
                    <a16:creationId xmlns:a16="http://schemas.microsoft.com/office/drawing/2014/main" id="{87D205B8-1FB0-4240-91FF-801DD6766060}"/>
                  </a:ext>
                </a:extLst>
              </p:cNvPr>
              <p:cNvCxnSpPr/>
              <p:nvPr/>
            </p:nvCxnSpPr>
            <p:spPr>
              <a:xfrm>
                <a:off x="7096212" y="268104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>
                <a:extLst>
                  <a:ext uri="{FF2B5EF4-FFF2-40B4-BE49-F238E27FC236}">
                    <a16:creationId xmlns:a16="http://schemas.microsoft.com/office/drawing/2014/main" id="{9141EFDE-E015-48C9-AAE2-1288A925DE73}"/>
                  </a:ext>
                </a:extLst>
              </p:cNvPr>
              <p:cNvCxnSpPr/>
              <p:nvPr/>
            </p:nvCxnSpPr>
            <p:spPr>
              <a:xfrm>
                <a:off x="9274196" y="2681039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C9FB8BAF-5949-4270-BA3D-EA8064DBEF79}"/>
                </a:ext>
              </a:extLst>
            </p:cNvPr>
            <p:cNvSpPr/>
            <p:nvPr/>
          </p:nvSpPr>
          <p:spPr>
            <a:xfrm>
              <a:off x="9693485" y="2192779"/>
              <a:ext cx="1482571" cy="834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dirty="0"/>
                <a:t>Calculate</a:t>
              </a:r>
            </a:p>
            <a:p>
              <a:pPr algn="ctr"/>
              <a:r>
                <a:rPr lang="en-US" altLang="zh-TW" dirty="0"/>
                <a:t>distance</a:t>
              </a:r>
              <a:endParaRPr lang="zh-TW" dirty="0"/>
            </a:p>
          </p:txBody>
        </p:sp>
        <p:cxnSp>
          <p:nvCxnSpPr>
            <p:cNvPr id="9" name="直線接點 8">
              <a:extLst>
                <a:ext uri="{FF2B5EF4-FFF2-40B4-BE49-F238E27FC236}">
                  <a16:creationId xmlns:a16="http://schemas.microsoft.com/office/drawing/2014/main" id="{3AF70C43-20B0-4342-B0C6-CD38F8F108A3}"/>
                </a:ext>
              </a:extLst>
            </p:cNvPr>
            <p:cNvCxnSpPr/>
            <p:nvPr/>
          </p:nvCxnSpPr>
          <p:spPr>
            <a:xfrm>
              <a:off x="11183264" y="2610017"/>
              <a:ext cx="701335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905312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4A70A9-15F8-4E76-8A21-15CEC4A15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匯入專案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9CF0797-3D37-4482-8545-E352DA308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8455-EB54-4728-A8B1-3F56393CFB5C}" type="slidenum">
              <a:rPr lang="en-US" altLang="zh-TW" smtClean="0"/>
              <a:t>12</a:t>
            </a:fld>
            <a:endParaRPr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AE2946-9FEE-4734-B133-E4EA1DB1D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497" y="1777693"/>
            <a:ext cx="2784935" cy="445274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4A580FA-521D-4416-8A1B-5EF97A3CACE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7336863" y="1921361"/>
            <a:ext cx="3587528" cy="4120851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8F332BB5-EDD3-47D2-B162-864ED8A6F88F}"/>
              </a:ext>
            </a:extLst>
          </p:cNvPr>
          <p:cNvSpPr/>
          <p:nvPr/>
        </p:nvSpPr>
        <p:spPr>
          <a:xfrm>
            <a:off x="7743893" y="3015322"/>
            <a:ext cx="2159174" cy="287391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C18B4AA-8730-48EE-BC25-B6846360BDBE}"/>
              </a:ext>
            </a:extLst>
          </p:cNvPr>
          <p:cNvSpPr txBox="1"/>
          <p:nvPr/>
        </p:nvSpPr>
        <p:spPr>
          <a:xfrm>
            <a:off x="4177552" y="2330338"/>
            <a:ext cx="27849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1. </a:t>
            </a:r>
            <a:r>
              <a:rPr lang="zh-TW" altLang="en-US" dirty="0"/>
              <a:t>選擇匯入專案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2. </a:t>
            </a:r>
            <a:r>
              <a:rPr lang="zh-TW" altLang="en-US" dirty="0"/>
              <a:t>選擇 </a:t>
            </a:r>
            <a:r>
              <a:rPr lang="en-US" altLang="zh-TW" dirty="0"/>
              <a:t>“Existing Projects into Workspace”</a:t>
            </a:r>
            <a:endParaRPr lang="zh-TW" altLang="en-US" dirty="0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3BB830C-0EB8-4609-9D92-9D50B9FFF046}"/>
              </a:ext>
            </a:extLst>
          </p:cNvPr>
          <p:cNvSpPr/>
          <p:nvPr/>
        </p:nvSpPr>
        <p:spPr>
          <a:xfrm>
            <a:off x="1097280" y="4929296"/>
            <a:ext cx="2240723" cy="27549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2EBD2A0-21DF-41C4-B69E-74A7EA4EC1CE}"/>
              </a:ext>
            </a:extLst>
          </p:cNvPr>
          <p:cNvSpPr/>
          <p:nvPr/>
        </p:nvSpPr>
        <p:spPr>
          <a:xfrm>
            <a:off x="8536223" y="5578196"/>
            <a:ext cx="1171948" cy="203741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9201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1FD739-C1A2-4A3D-B698-4DF9F453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匯入專案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DD45DE-01DF-4BDE-95B2-9F96A5755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8455-EB54-4728-A8B1-3F56393CFB5C}" type="slidenum">
              <a:rPr lang="en-US" altLang="zh-TW" smtClean="0"/>
              <a:t>13</a:t>
            </a:fld>
            <a:endParaRPr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FA5EE60-9DB1-47D2-A110-8BF450C902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68" y="1834408"/>
            <a:ext cx="2984393" cy="3963207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D9C4D923-2355-4480-82BA-13D0F3D351E6}"/>
              </a:ext>
            </a:extLst>
          </p:cNvPr>
          <p:cNvSpPr/>
          <p:nvPr/>
        </p:nvSpPr>
        <p:spPr>
          <a:xfrm>
            <a:off x="1765075" y="2568318"/>
            <a:ext cx="2457888" cy="24936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F4439B7-B775-4C79-A67C-9517891B4846}"/>
              </a:ext>
            </a:extLst>
          </p:cNvPr>
          <p:cNvSpPr/>
          <p:nvPr/>
        </p:nvSpPr>
        <p:spPr>
          <a:xfrm>
            <a:off x="1097280" y="2929828"/>
            <a:ext cx="2687555" cy="249363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D3EFCDA2-8E1F-4352-BC1A-EA351FE3FD1F}"/>
              </a:ext>
            </a:extLst>
          </p:cNvPr>
          <p:cNvSpPr/>
          <p:nvPr/>
        </p:nvSpPr>
        <p:spPr>
          <a:xfrm>
            <a:off x="2837891" y="5498907"/>
            <a:ext cx="686970" cy="301258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B5FB8A2-F566-4D70-8C64-0A07C62AAD35}"/>
              </a:ext>
            </a:extLst>
          </p:cNvPr>
          <p:cNvSpPr txBox="1"/>
          <p:nvPr/>
        </p:nvSpPr>
        <p:spPr>
          <a:xfrm>
            <a:off x="4387576" y="1965600"/>
            <a:ext cx="3696266" cy="772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3. </a:t>
            </a:r>
            <a:r>
              <a:rPr lang="zh-TW" altLang="en-US" dirty="0"/>
              <a:t>點擊 </a:t>
            </a:r>
            <a:r>
              <a:rPr lang="en-US" altLang="zh-TW" dirty="0"/>
              <a:t>Browse, </a:t>
            </a:r>
            <a:r>
              <a:rPr lang="zh-TW" altLang="en-US" dirty="0"/>
              <a:t>選擇專案所在位置</a:t>
            </a:r>
            <a:r>
              <a:rPr lang="en-US" altLang="zh-TW" dirty="0"/>
              <a:t>.</a:t>
            </a:r>
            <a:br>
              <a:rPr lang="en-US" altLang="zh-TW" dirty="0"/>
            </a:br>
            <a:br>
              <a:rPr lang="en-US" altLang="zh-TW" dirty="0"/>
            </a:br>
            <a:r>
              <a:rPr lang="en-US" altLang="zh-TW" dirty="0"/>
              <a:t>4. </a:t>
            </a:r>
            <a:r>
              <a:rPr lang="zh-TW" altLang="en-US" dirty="0"/>
              <a:t>勾選專案後</a:t>
            </a:r>
            <a:r>
              <a:rPr lang="en-US" altLang="zh-TW" dirty="0"/>
              <a:t>,</a:t>
            </a:r>
            <a:r>
              <a:rPr lang="zh-TW" altLang="en-US" dirty="0"/>
              <a:t> 點擊</a:t>
            </a:r>
            <a:r>
              <a:rPr lang="en-US" altLang="zh-TW" dirty="0"/>
              <a:t>Finish.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E88C052C-1E34-4820-8733-43D2E0F9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933" y="4167784"/>
            <a:ext cx="2924371" cy="1578041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F63DC94B-83D2-45E5-B263-0109A8199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7748" y="4123970"/>
            <a:ext cx="1354793" cy="422405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6B4FFD5F-F8EE-4449-AD72-4404EA8A28CA}"/>
              </a:ext>
            </a:extLst>
          </p:cNvPr>
          <p:cNvSpPr txBox="1"/>
          <p:nvPr/>
        </p:nvSpPr>
        <p:spPr>
          <a:xfrm>
            <a:off x="7958938" y="4786738"/>
            <a:ext cx="369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 第一次打開專案建議都要重新產生</a:t>
            </a:r>
            <a:r>
              <a:rPr lang="en-US" altLang="zh-TW" dirty="0"/>
              <a:t>Driver code.</a:t>
            </a:r>
            <a:endParaRPr lang="zh-TW" altLang="en-US" dirty="0"/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C93E9921-3065-4D42-A75B-1ADE5D91777B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7396872" y="5109904"/>
            <a:ext cx="562066" cy="2176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5C93FEF-2CBA-4349-A1C5-F17164F969E2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9806528" y="4546375"/>
            <a:ext cx="308617" cy="24036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758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A37B82-D39C-42B4-B43F-D31622D0D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E2 STUDIO </a:t>
            </a:r>
            <a:r>
              <a:rPr lang="zh-TW" altLang="en-US" dirty="0"/>
              <a:t>操作 </a:t>
            </a:r>
            <a:r>
              <a:rPr lang="en-US" altLang="zh-TW" dirty="0"/>
              <a:t>– </a:t>
            </a:r>
            <a:r>
              <a:rPr lang="zh-TW" altLang="en-US" dirty="0"/>
              <a:t>運行除錯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126A77D-2CEA-4086-BAC5-47E21214C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8455-EB54-4728-A8B1-3F56393CFB5C}" type="slidenum">
              <a:rPr lang="en-US" altLang="zh-TW" smtClean="0"/>
              <a:t>14</a:t>
            </a:fld>
            <a:endParaRPr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AE74E7-CE05-4908-9161-982EFC0B1D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9866" y="2436622"/>
            <a:ext cx="4486119" cy="18133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1EAB00B-E9CD-4C5E-8CD2-C5D011BE5B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620" y="1786286"/>
            <a:ext cx="3358085" cy="2113011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F1C1071-3211-45D4-BB0A-FD38B43E9C0A}"/>
              </a:ext>
            </a:extLst>
          </p:cNvPr>
          <p:cNvCxnSpPr>
            <a:cxnSpLocks/>
          </p:cNvCxnSpPr>
          <p:nvPr/>
        </p:nvCxnSpPr>
        <p:spPr>
          <a:xfrm flipH="1" flipV="1">
            <a:off x="1993511" y="2074973"/>
            <a:ext cx="324088" cy="48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654821F6-E231-4ED6-8A4E-997357F0464A}"/>
              </a:ext>
            </a:extLst>
          </p:cNvPr>
          <p:cNvSpPr txBox="1"/>
          <p:nvPr/>
        </p:nvSpPr>
        <p:spPr>
          <a:xfrm>
            <a:off x="2007459" y="2579635"/>
            <a:ext cx="994876" cy="18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1.</a:t>
            </a:r>
            <a:r>
              <a:rPr lang="zh-TW" altLang="en-US" sz="1200" dirty="0">
                <a:solidFill>
                  <a:srgbClr val="FF0000"/>
                </a:solidFill>
              </a:rPr>
              <a:t>按下建置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DD6052E0-A612-40F7-89D1-CEE7C3C0A3D9}"/>
              </a:ext>
            </a:extLst>
          </p:cNvPr>
          <p:cNvCxnSpPr>
            <a:cxnSpLocks/>
          </p:cNvCxnSpPr>
          <p:nvPr/>
        </p:nvCxnSpPr>
        <p:spPr>
          <a:xfrm flipH="1" flipV="1">
            <a:off x="2723651" y="2086732"/>
            <a:ext cx="324088" cy="48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96822DB-C099-497B-BB0D-8B84DCED9F6D}"/>
              </a:ext>
            </a:extLst>
          </p:cNvPr>
          <p:cNvSpPr txBox="1"/>
          <p:nvPr/>
        </p:nvSpPr>
        <p:spPr>
          <a:xfrm>
            <a:off x="2876941" y="2556116"/>
            <a:ext cx="994876" cy="18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 </a:t>
            </a:r>
            <a:r>
              <a:rPr lang="en-US" altLang="zh-TW" sz="1200" dirty="0">
                <a:solidFill>
                  <a:srgbClr val="FF0000"/>
                </a:solidFill>
              </a:rPr>
              <a:t>2.</a:t>
            </a:r>
            <a:r>
              <a:rPr lang="zh-TW" altLang="en-US" sz="1200" dirty="0">
                <a:solidFill>
                  <a:srgbClr val="FF0000"/>
                </a:solidFill>
              </a:rPr>
              <a:t>按下</a:t>
            </a:r>
            <a:r>
              <a:rPr lang="en-US" altLang="zh-TW" sz="1200" dirty="0">
                <a:solidFill>
                  <a:srgbClr val="FF0000"/>
                </a:solidFill>
              </a:rPr>
              <a:t>debug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B8D0758-7F6C-4CA7-B2F4-245C791F0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620" y="3989111"/>
            <a:ext cx="4486118" cy="1997521"/>
          </a:xfrm>
          <a:prstGeom prst="rect">
            <a:avLst/>
          </a:prstGeom>
        </p:spPr>
      </p:pic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5ABDDB8C-5441-44BB-A4D1-B43236ACBFA0}"/>
              </a:ext>
            </a:extLst>
          </p:cNvPr>
          <p:cNvCxnSpPr>
            <a:cxnSpLocks/>
          </p:cNvCxnSpPr>
          <p:nvPr/>
        </p:nvCxnSpPr>
        <p:spPr>
          <a:xfrm flipH="1" flipV="1">
            <a:off x="2747871" y="4288356"/>
            <a:ext cx="324088" cy="48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92228A5D-FF46-4336-95FC-CAB82DF0D835}"/>
              </a:ext>
            </a:extLst>
          </p:cNvPr>
          <p:cNvSpPr txBox="1"/>
          <p:nvPr/>
        </p:nvSpPr>
        <p:spPr>
          <a:xfrm>
            <a:off x="2676802" y="4819627"/>
            <a:ext cx="1072814" cy="31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3.</a:t>
            </a:r>
            <a:r>
              <a:rPr lang="zh-TW" altLang="en-US" sz="1200" dirty="0">
                <a:solidFill>
                  <a:srgbClr val="FF0000"/>
                </a:solidFill>
              </a:rPr>
              <a:t>按下後會執行</a:t>
            </a:r>
            <a:r>
              <a:rPr lang="en-US" altLang="zh-TW" sz="1200" dirty="0" err="1">
                <a:solidFill>
                  <a:srgbClr val="FF0000"/>
                </a:solidFill>
              </a:rPr>
              <a:t>SystemInit</a:t>
            </a:r>
            <a:r>
              <a:rPr lang="en-US" altLang="zh-TW" sz="1200" dirty="0">
                <a:solidFill>
                  <a:srgbClr val="FF0000"/>
                </a:solidFill>
              </a:rPr>
              <a:t>()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16BC19DF-08E0-4A6C-B384-143CF87B5017}"/>
              </a:ext>
            </a:extLst>
          </p:cNvPr>
          <p:cNvCxnSpPr>
            <a:cxnSpLocks/>
          </p:cNvCxnSpPr>
          <p:nvPr/>
        </p:nvCxnSpPr>
        <p:spPr>
          <a:xfrm flipH="1" flipV="1">
            <a:off x="7147270" y="2692162"/>
            <a:ext cx="324088" cy="4811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E94C1BE-8F35-41B5-B1E0-D45893E471E2}"/>
              </a:ext>
            </a:extLst>
          </p:cNvPr>
          <p:cNvSpPr txBox="1"/>
          <p:nvPr/>
        </p:nvSpPr>
        <p:spPr>
          <a:xfrm>
            <a:off x="7018078" y="3153725"/>
            <a:ext cx="1072814" cy="310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>
                <a:solidFill>
                  <a:srgbClr val="FF0000"/>
                </a:solidFill>
              </a:rPr>
              <a:t>4.</a:t>
            </a:r>
            <a:r>
              <a:rPr lang="zh-TW" altLang="en-US" sz="1200" dirty="0">
                <a:solidFill>
                  <a:srgbClr val="FF0000"/>
                </a:solidFill>
              </a:rPr>
              <a:t>再按下後會執行</a:t>
            </a:r>
            <a:r>
              <a:rPr lang="en-US" altLang="zh-TW" sz="1200" dirty="0" err="1">
                <a:solidFill>
                  <a:srgbClr val="FF0000"/>
                </a:solidFill>
              </a:rPr>
              <a:t>hal_entry</a:t>
            </a:r>
            <a:r>
              <a:rPr lang="en-US" altLang="zh-TW" sz="1200" dirty="0">
                <a:solidFill>
                  <a:srgbClr val="FF0000"/>
                </a:solidFill>
              </a:rPr>
              <a:t>()</a:t>
            </a:r>
            <a:endParaRPr lang="zh-TW" altLang="en-US" sz="1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712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圖片 18">
            <a:extLst>
              <a:ext uri="{FF2B5EF4-FFF2-40B4-BE49-F238E27FC236}">
                <a16:creationId xmlns:a16="http://schemas.microsoft.com/office/drawing/2014/main" id="{98D8B1C9-A222-48C7-A036-034A4108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099" y="3704679"/>
            <a:ext cx="2808084" cy="148102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0DA35AD-F0FF-4D1D-B156-F487A844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MATLAB code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8CF91F-3A96-48F8-81E6-0BBA61381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8455-EB54-4728-A8B1-3F56393CFB5C}" type="slidenum">
              <a:rPr lang="en-US" altLang="zh-TW" smtClean="0"/>
              <a:t>15</a:t>
            </a:fld>
            <a:endParaRPr lang="zh-TW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2C16BFA0-61F2-493B-94C4-4D6351410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99" y="2280464"/>
            <a:ext cx="3746556" cy="1077776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24B3D7DB-F892-46D3-9801-C6E71D8FE264}"/>
              </a:ext>
            </a:extLst>
          </p:cNvPr>
          <p:cNvSpPr txBox="1"/>
          <p:nvPr/>
        </p:nvSpPr>
        <p:spPr>
          <a:xfrm>
            <a:off x="2932112" y="2130114"/>
            <a:ext cx="5629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1.</a:t>
            </a:r>
            <a:r>
              <a:rPr lang="zh-TW" altLang="en-US" sz="1400" dirty="0"/>
              <a:t>修改</a:t>
            </a:r>
            <a:r>
              <a:rPr lang="en-US" altLang="zh-TW" sz="1400" dirty="0" err="1"/>
              <a:t>matlab</a:t>
            </a:r>
            <a:r>
              <a:rPr lang="zh-TW" altLang="en-US" sz="1400" dirty="0"/>
              <a:t>檔的</a:t>
            </a:r>
            <a:r>
              <a:rPr lang="en-US" altLang="zh-TW" sz="1400" dirty="0" err="1"/>
              <a:t>portname</a:t>
            </a:r>
            <a:r>
              <a:rPr lang="en-US" altLang="zh-TW" sz="1400" dirty="0"/>
              <a:t> (</a:t>
            </a:r>
            <a:r>
              <a:rPr lang="zh-TW" altLang="en-US" sz="1400" dirty="0"/>
              <a:t>需要更改成你的</a:t>
            </a:r>
            <a:r>
              <a:rPr lang="en-US" altLang="zh-TW" sz="1400" dirty="0" err="1"/>
              <a:t>COMport</a:t>
            </a:r>
            <a:r>
              <a:rPr lang="en-US" altLang="zh-TW" sz="1400" dirty="0"/>
              <a:t>)</a:t>
            </a:r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771CAA13-89C2-4421-93BD-D3E8B73CC12E}"/>
              </a:ext>
            </a:extLst>
          </p:cNvPr>
          <p:cNvSpPr txBox="1"/>
          <p:nvPr/>
        </p:nvSpPr>
        <p:spPr>
          <a:xfrm>
            <a:off x="3729970" y="3805703"/>
            <a:ext cx="5629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2.</a:t>
            </a:r>
            <a:r>
              <a:rPr lang="zh-TW" altLang="en-US" sz="1400" dirty="0"/>
              <a:t>決定你要取多少</a:t>
            </a:r>
            <a:r>
              <a:rPr lang="en-US" altLang="zh-TW" sz="1400" dirty="0"/>
              <a:t>Sample point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r>
              <a:rPr lang="en-US" altLang="zh-TW" sz="1400" dirty="0"/>
              <a:t>3.</a:t>
            </a:r>
            <a:r>
              <a:rPr lang="zh-TW" altLang="en-US" sz="1400" dirty="0"/>
              <a:t>總共要讀的</a:t>
            </a:r>
            <a:r>
              <a:rPr lang="en-US" altLang="zh-TW" sz="1400" dirty="0"/>
              <a:t>byte</a:t>
            </a:r>
            <a:r>
              <a:rPr lang="zh-TW" altLang="en-US" sz="1400" dirty="0"/>
              <a:t>數。</a:t>
            </a:r>
            <a:endParaRPr lang="en-US" altLang="zh-TW" sz="1400" dirty="0"/>
          </a:p>
          <a:p>
            <a:endParaRPr lang="zh-TW" altLang="en-US" sz="14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7AFCF114-0B9E-4B49-965B-DBBDE0426B4D}"/>
              </a:ext>
            </a:extLst>
          </p:cNvPr>
          <p:cNvSpPr txBox="1"/>
          <p:nvPr/>
        </p:nvSpPr>
        <p:spPr>
          <a:xfrm>
            <a:off x="3752957" y="4733967"/>
            <a:ext cx="5629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4.</a:t>
            </a:r>
            <a:r>
              <a:rPr lang="zh-TW" altLang="en-US" sz="1400" dirty="0"/>
              <a:t>回讀所有</a:t>
            </a:r>
            <a:r>
              <a:rPr lang="en-US" altLang="zh-TW" sz="1400" dirty="0" err="1"/>
              <a:t>rawdata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r>
              <a:rPr lang="en-US" altLang="zh-TW" sz="1400" dirty="0"/>
              <a:t>5.</a:t>
            </a:r>
            <a:r>
              <a:rPr lang="zh-TW" altLang="en-US" sz="1400" dirty="0"/>
              <a:t>每筆樣本由</a:t>
            </a:r>
            <a:r>
              <a:rPr lang="en-US" altLang="zh-TW" sz="1400" dirty="0"/>
              <a:t>6byte</a:t>
            </a:r>
            <a:r>
              <a:rPr lang="zh-TW" altLang="en-US" sz="1400" dirty="0"/>
              <a:t>組成，收了兩段</a:t>
            </a:r>
            <a:r>
              <a:rPr lang="en-US" altLang="zh-TW" sz="1400" dirty="0"/>
              <a:t>8192 sample point</a:t>
            </a:r>
            <a:r>
              <a:rPr lang="zh-TW" altLang="en-US" sz="1400" dirty="0"/>
              <a:t>。</a:t>
            </a:r>
            <a:endParaRPr lang="en-US" altLang="zh-TW" sz="1400" dirty="0"/>
          </a:p>
          <a:p>
            <a:endParaRPr lang="en-US" altLang="zh-TW" sz="1400" dirty="0"/>
          </a:p>
          <a:p>
            <a:endParaRPr lang="zh-TW" altLang="en-US" sz="1400" dirty="0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AC1AEE1-AC29-4E09-B448-39F55BFDBB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6774" y="2558115"/>
            <a:ext cx="2950093" cy="2548947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284D188B-5EF5-425E-B277-F31D4F1EF8F5}"/>
              </a:ext>
            </a:extLst>
          </p:cNvPr>
          <p:cNvSpPr txBox="1"/>
          <p:nvPr/>
        </p:nvSpPr>
        <p:spPr>
          <a:xfrm>
            <a:off x="8698162" y="2153584"/>
            <a:ext cx="562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6.</a:t>
            </a:r>
            <a:r>
              <a:rPr lang="zh-TW" altLang="en-US" sz="1400" dirty="0"/>
              <a:t>將</a:t>
            </a:r>
            <a:r>
              <a:rPr lang="en-US" altLang="zh-TW" sz="1400" dirty="0"/>
              <a:t>Rx</a:t>
            </a:r>
            <a:r>
              <a:rPr lang="zh-TW" altLang="en-US" sz="1400" dirty="0"/>
              <a:t>與</a:t>
            </a:r>
            <a:r>
              <a:rPr lang="en-US" altLang="zh-TW" sz="1400" dirty="0"/>
              <a:t>Tx</a:t>
            </a:r>
            <a:r>
              <a:rPr lang="zh-TW" altLang="en-US" sz="1400" dirty="0"/>
              <a:t>訊號存取下來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9DF80F98-BA76-4229-9103-A28BB656BEFB}"/>
              </a:ext>
            </a:extLst>
          </p:cNvPr>
          <p:cNvSpPr txBox="1"/>
          <p:nvPr/>
        </p:nvSpPr>
        <p:spPr>
          <a:xfrm>
            <a:off x="2563228" y="5744694"/>
            <a:ext cx="71265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000" b="1" dirty="0">
                <a:solidFill>
                  <a:srgbClr val="FF0000"/>
                </a:solidFill>
              </a:rPr>
              <a:t>Notice : </a:t>
            </a:r>
            <a:r>
              <a:rPr lang="zh-TW" altLang="en-US" sz="2000" b="1" dirty="0">
                <a:solidFill>
                  <a:srgbClr val="FF0000"/>
                </a:solidFill>
              </a:rPr>
              <a:t>不要使用</a:t>
            </a:r>
            <a:r>
              <a:rPr lang="en-US" altLang="zh-TW" sz="2000" b="1" dirty="0">
                <a:solidFill>
                  <a:srgbClr val="FF0000"/>
                </a:solidFill>
              </a:rPr>
              <a:t>sample point</a:t>
            </a:r>
            <a:r>
              <a:rPr lang="zh-TW" altLang="en-US" sz="2000" b="1" dirty="0">
                <a:solidFill>
                  <a:srgbClr val="FF0000"/>
                </a:solidFill>
              </a:rPr>
              <a:t>的第一個點。 取樣頻率為</a:t>
            </a:r>
            <a:r>
              <a:rPr lang="en-US" altLang="zh-TW" sz="2000" b="1" dirty="0">
                <a:solidFill>
                  <a:srgbClr val="FF0000"/>
                </a:solidFill>
              </a:rPr>
              <a:t>160k</a:t>
            </a:r>
            <a:r>
              <a:rPr lang="zh-TW" altLang="en-US" sz="2000" b="1" dirty="0">
                <a:solidFill>
                  <a:srgbClr val="FF0000"/>
                </a:solidFill>
              </a:rPr>
              <a:t>。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579A8A9D-7F0F-4987-979B-C13BD0E92F6E}"/>
              </a:ext>
            </a:extLst>
          </p:cNvPr>
          <p:cNvSpPr txBox="1"/>
          <p:nvPr/>
        </p:nvSpPr>
        <p:spPr>
          <a:xfrm>
            <a:off x="8698162" y="5327403"/>
            <a:ext cx="56298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7.</a:t>
            </a:r>
            <a:r>
              <a:rPr lang="zh-TW" altLang="en-US" sz="1400" dirty="0"/>
              <a:t>開始進行訊號處理</a:t>
            </a:r>
            <a:r>
              <a:rPr lang="en-US" altLang="zh-TW" sz="1400" dirty="0"/>
              <a:t>………….</a:t>
            </a:r>
            <a:endParaRPr lang="zh-TW" altLang="en-US" sz="1400" dirty="0"/>
          </a:p>
        </p:txBody>
      </p:sp>
      <p:pic>
        <p:nvPicPr>
          <p:cNvPr id="25" name="圖片 24">
            <a:extLst>
              <a:ext uri="{FF2B5EF4-FFF2-40B4-BE49-F238E27FC236}">
                <a16:creationId xmlns:a16="http://schemas.microsoft.com/office/drawing/2014/main" id="{5CE00B27-BFEA-445E-A176-D9F1875428E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727"/>
          <a:stretch/>
        </p:blipFill>
        <p:spPr>
          <a:xfrm>
            <a:off x="4878655" y="2464655"/>
            <a:ext cx="1132972" cy="1295751"/>
          </a:xfrm>
          <a:prstGeom prst="rect">
            <a:avLst/>
          </a:prstGeom>
        </p:spPr>
      </p:pic>
      <p:sp>
        <p:nvSpPr>
          <p:cNvPr id="26" name="橢圓 25">
            <a:extLst>
              <a:ext uri="{FF2B5EF4-FFF2-40B4-BE49-F238E27FC236}">
                <a16:creationId xmlns:a16="http://schemas.microsoft.com/office/drawing/2014/main" id="{E86DB848-4D6F-44F1-B84E-4D839C46D119}"/>
              </a:ext>
            </a:extLst>
          </p:cNvPr>
          <p:cNvSpPr/>
          <p:nvPr/>
        </p:nvSpPr>
        <p:spPr>
          <a:xfrm>
            <a:off x="5768312" y="3190236"/>
            <a:ext cx="294008" cy="29400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B5693E1-AEB1-46D7-96AD-F318193F0D15}"/>
              </a:ext>
            </a:extLst>
          </p:cNvPr>
          <p:cNvCxnSpPr>
            <a:endCxn id="26" idx="6"/>
          </p:cNvCxnSpPr>
          <p:nvPr/>
        </p:nvCxnSpPr>
        <p:spPr>
          <a:xfrm flipH="1">
            <a:off x="6062320" y="2461361"/>
            <a:ext cx="569389" cy="8758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A8D66BD2-D790-42D6-B535-D805810A7532}"/>
              </a:ext>
            </a:extLst>
          </p:cNvPr>
          <p:cNvSpPr txBox="1"/>
          <p:nvPr/>
        </p:nvSpPr>
        <p:spPr>
          <a:xfrm>
            <a:off x="6246453" y="2808263"/>
            <a:ext cx="17844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dirty="0">
                <a:solidFill>
                  <a:srgbClr val="FF0000"/>
                </a:solidFill>
              </a:rPr>
              <a:t>可透過裝置管理員查看</a:t>
            </a:r>
          </a:p>
        </p:txBody>
      </p:sp>
    </p:spTree>
    <p:extLst>
      <p:ext uri="{BB962C8B-B14F-4D97-AF65-F5344CB8AC3E}">
        <p14:creationId xmlns:p14="http://schemas.microsoft.com/office/powerpoint/2010/main" val="17870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F4E14-AF55-4591-BA8A-970A3130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dirty="0"/>
              <a:t>問題與討論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1FC10-1F11-4F96-A046-B6A1D5F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16</a:t>
            </a:fld>
            <a:endParaRPr 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E4BE42-417E-4736-8CBB-E2FBB86C6A0B}"/>
              </a:ext>
            </a:extLst>
          </p:cNvPr>
          <p:cNvSpPr txBox="1"/>
          <p:nvPr/>
        </p:nvSpPr>
        <p:spPr>
          <a:xfrm>
            <a:off x="695469" y="1933397"/>
            <a:ext cx="11496531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b="1" dirty="0">
                <a:solidFill>
                  <a:srgbClr val="FF0000"/>
                </a:solidFill>
              </a:rPr>
              <a:t>請將實驗流程與</a:t>
            </a:r>
            <a:r>
              <a:rPr lang="en-US" altLang="zh-TW" b="1" dirty="0" err="1">
                <a:solidFill>
                  <a:srgbClr val="FF0000"/>
                </a:solidFill>
              </a:rPr>
              <a:t>matlab</a:t>
            </a:r>
            <a:r>
              <a:rPr lang="zh-TW" b="1" dirty="0">
                <a:solidFill>
                  <a:srgbClr val="FF0000"/>
                </a:solidFill>
              </a:rPr>
              <a:t>結果詳實以圖片或數值記錄下來，並以組為單位繳交報告</a:t>
            </a:r>
            <a:endParaRPr lang="en-US" altLang="zh-TW" b="1" dirty="0">
              <a:solidFill>
                <a:srgbClr val="FF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dirty="0"/>
              <a:t>實驗討論 </a:t>
            </a:r>
            <a:r>
              <a:rPr lang="en-US" altLang="zh-TW" dirty="0"/>
              <a:t>(</a:t>
            </a:r>
            <a:r>
              <a:rPr lang="zh-TW" dirty="0"/>
              <a:t>選擇一個距離進行詳細討論即可</a:t>
            </a:r>
            <a:r>
              <a:rPr lang="en-US" altLang="zh-TW" dirty="0"/>
              <a:t>:</a:t>
            </a:r>
            <a:r>
              <a:rPr lang="zh-TW" dirty="0"/>
              <a:t> </a:t>
            </a:r>
            <a:r>
              <a:rPr lang="en-US" altLang="zh-TW" dirty="0"/>
              <a:t>20cm, 40cm, 60cm, 80cm, 100cm</a:t>
            </a:r>
            <a:r>
              <a:rPr lang="zh-TW" dirty="0"/>
              <a:t> 擇一</a:t>
            </a:r>
            <a:r>
              <a:rPr lang="en-US" altLang="zh-TW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dirty="0"/>
              <a:t>請提供</a:t>
            </a:r>
            <a:r>
              <a:rPr lang="zh-TW" b="1" dirty="0"/>
              <a:t>原始訊號的頻譜</a:t>
            </a:r>
            <a:r>
              <a:rPr lang="zh-TW" dirty="0"/>
              <a:t>，</a:t>
            </a:r>
            <a:r>
              <a:rPr lang="zh-TW" altLang="en-US" dirty="0"/>
              <a:t>以及經過</a:t>
            </a:r>
            <a:r>
              <a:rPr lang="en-US" altLang="zh-TW" b="1" dirty="0"/>
              <a:t>demodulation</a:t>
            </a:r>
            <a:r>
              <a:rPr lang="zh-TW" altLang="en-US" b="1" dirty="0"/>
              <a:t>後的頻譜</a:t>
            </a:r>
            <a:r>
              <a:rPr lang="zh-TW" altLang="zh-TW" dirty="0"/>
              <a:t>，</a:t>
            </a:r>
            <a:r>
              <a:rPr lang="zh-TW" altLang="en-US" dirty="0"/>
              <a:t>並</a:t>
            </a:r>
            <a:r>
              <a:rPr lang="zh-TW" altLang="zh-TW" dirty="0"/>
              <a:t>說明觀察到</a:t>
            </a:r>
            <a:r>
              <a:rPr lang="zh-TW" altLang="en-US" dirty="0"/>
              <a:t>什</a:t>
            </a:r>
            <a:r>
              <a:rPr lang="zh-TW" altLang="zh-TW" dirty="0"/>
              <a:t>麼</a:t>
            </a:r>
            <a:r>
              <a:rPr lang="en-US" altLang="zh-TW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zh-TW" dirty="0"/>
              <a:t>經過</a:t>
            </a:r>
            <a:r>
              <a:rPr lang="en-US" altLang="zh-TW" dirty="0"/>
              <a:t>filter</a:t>
            </a:r>
            <a:r>
              <a:rPr lang="zh-TW" altLang="zh-TW" dirty="0"/>
              <a:t>後，</a:t>
            </a:r>
            <a:r>
              <a:rPr lang="zh-TW" altLang="en-US" dirty="0"/>
              <a:t>可以得到訊號的</a:t>
            </a:r>
            <a:r>
              <a:rPr lang="en-US" altLang="zh-TW" dirty="0"/>
              <a:t>envelope</a:t>
            </a:r>
            <a:r>
              <a:rPr lang="zh-TW" altLang="en-US" dirty="0"/>
              <a:t>，請說明你們如何設計</a:t>
            </a:r>
            <a:r>
              <a:rPr lang="en-US" altLang="zh-TW" dirty="0"/>
              <a:t>filter(type, order, …)</a:t>
            </a:r>
            <a:r>
              <a:rPr lang="zh-TW" altLang="en-US" dirty="0"/>
              <a:t>以及</a:t>
            </a:r>
            <a:r>
              <a:rPr lang="zh-TW" altLang="en-US" b="1" dirty="0"/>
              <a:t>訊號的</a:t>
            </a:r>
            <a:r>
              <a:rPr lang="en-US" altLang="zh-TW" b="1" dirty="0"/>
              <a:t>envelope</a:t>
            </a:r>
            <a:r>
              <a:rPr lang="zh-TW" altLang="en-US" b="1" dirty="0"/>
              <a:t>與原始訊號時域比較</a:t>
            </a:r>
            <a:r>
              <a:rPr lang="en-US" altLang="zh-TW" b="1" dirty="0"/>
              <a:t> </a:t>
            </a:r>
            <a:r>
              <a:rPr lang="zh-TW" altLang="en-US" b="1" dirty="0"/>
              <a:t>。</a:t>
            </a:r>
            <a:endParaRPr lang="en-US" altLang="zh-TW" b="1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1232138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CF4E14-AF55-4591-BA8A-970A31307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dirty="0"/>
              <a:t>問題與討論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B1FC10-1F11-4F96-A046-B6A1D5FA1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17</a:t>
            </a:fld>
            <a:endParaRPr lang="zh-TW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EE4BE42-417E-4736-8CBB-E2FBB86C6A0B}"/>
                  </a:ext>
                </a:extLst>
              </p:cNvPr>
              <p:cNvSpPr txBox="1"/>
              <p:nvPr/>
            </p:nvSpPr>
            <p:spPr>
              <a:xfrm>
                <a:off x="695469" y="1779687"/>
                <a:ext cx="11496531" cy="5078313"/>
              </a:xfrm>
              <a:prstGeom prst="rect">
                <a:avLst/>
              </a:prstGeom>
              <a:noFill/>
            </p:spPr>
            <p:txBody>
              <a:bodyPr wrap="square" numCol="1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b="1" dirty="0">
                    <a:solidFill>
                      <a:srgbClr val="FF0000"/>
                    </a:solidFill>
                  </a:rPr>
                  <a:t>請將實驗流程與</a:t>
                </a:r>
                <a:r>
                  <a:rPr lang="en-US" altLang="zh-TW" b="1" dirty="0" err="1">
                    <a:solidFill>
                      <a:srgbClr val="FF0000"/>
                    </a:solidFill>
                  </a:rPr>
                  <a:t>matlab</a:t>
                </a:r>
                <a:r>
                  <a:rPr lang="zh-TW" b="1" dirty="0">
                    <a:solidFill>
                      <a:srgbClr val="FF0000"/>
                    </a:solidFill>
                  </a:rPr>
                  <a:t>結果詳實以圖片或數值記錄下來，並以組為單位繳交報告</a:t>
                </a:r>
                <a:endParaRPr lang="en-US" altLang="zh-TW" b="1" dirty="0">
                  <a:solidFill>
                    <a:srgbClr val="FF0000"/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b="1" dirty="0"/>
                  <a:t>測距</a:t>
                </a:r>
                <a:r>
                  <a:rPr lang="zh-TW" b="1" dirty="0">
                    <a:solidFill>
                      <a:srgbClr val="FF0000"/>
                    </a:solidFill>
                  </a:rPr>
                  <a:t>請使用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Rx</a:t>
                </a:r>
                <a:r>
                  <a:rPr lang="zh-TW" b="1" dirty="0">
                    <a:solidFill>
                      <a:srgbClr val="FF0000"/>
                    </a:solidFill>
                  </a:rPr>
                  <a:t>經過數位訊號處理後的</a:t>
                </a:r>
                <a:r>
                  <a:rPr lang="en-US" altLang="zh-TW" b="1" dirty="0">
                    <a:solidFill>
                      <a:srgbClr val="FF0000"/>
                    </a:solidFill>
                  </a:rPr>
                  <a:t>peak</a:t>
                </a:r>
                <a:r>
                  <a:rPr lang="zh-TW" b="1" dirty="0">
                    <a:solidFill>
                      <a:srgbClr val="FF0000"/>
                    </a:solidFill>
                  </a:rPr>
                  <a:t>來做計算，如下圖所示</a:t>
                </a:r>
                <a:endParaRPr lang="en-US" altLang="zh-TW" b="1" dirty="0"/>
              </a:p>
              <a:p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zh-TW" b="1" dirty="0">
                    <a:solidFill>
                      <a:srgbClr val="FF0000"/>
                    </a:solidFill>
                  </a:rPr>
                  <a:t>分別量測</a:t>
                </a:r>
                <a:r>
                  <a:rPr lang="zh-TW" dirty="0"/>
                  <a:t>障礙物距 </a:t>
                </a:r>
                <a:r>
                  <a:rPr lang="en-US" altLang="zh-TW" dirty="0"/>
                  <a:t>=</a:t>
                </a:r>
                <a:r>
                  <a:rPr lang="zh-TW" dirty="0"/>
                  <a:t>  </a:t>
                </a:r>
                <a:r>
                  <a:rPr lang="en-US" altLang="zh-TW" dirty="0"/>
                  <a:t>20cm, 40cm, 60cm, 80cm, 100cm</a:t>
                </a:r>
                <a:endParaRPr lang="en-US" altLang="zh-TW" b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dirty="0"/>
                  <a:t>請問測距距離準度夠嗎</a:t>
                </a:r>
                <a:r>
                  <a:rPr lang="en-US" altLang="zh-TW" dirty="0"/>
                  <a:t>?</a:t>
                </a:r>
                <a:r>
                  <a:rPr lang="zh-TW" dirty="0"/>
                  <a:t>  可能的原因為何</a:t>
                </a:r>
                <a:r>
                  <a:rPr lang="en-US" altLang="zh-TW" dirty="0"/>
                  <a:t>?</a:t>
                </a:r>
              </a:p>
              <a:p>
                <a:pPr marL="1200150" lvl="2" indent="-285750">
                  <a:buFont typeface="Arial" panose="020B0604020202020204" pitchFamily="34" charset="0"/>
                  <a:buChar char="•"/>
                </a:pPr>
                <a:r>
                  <a:rPr lang="zh-TW" dirty="0"/>
                  <a:t>若測距不準，可以參考以下步驟</a:t>
                </a:r>
                <a:r>
                  <a:rPr lang="en-US" altLang="zh-TW" dirty="0"/>
                  <a:t>:</a:t>
                </a:r>
              </a:p>
              <a:p>
                <a:pPr marL="1714500" lvl="3" indent="-342900">
                  <a:buFont typeface="+mj-lt"/>
                  <a:buAutoNum type="arabicParenR"/>
                </a:pPr>
                <a:r>
                  <a:rPr lang="zh-TW" dirty="0"/>
                  <a:t>測試相對距離是否準確 </a:t>
                </a:r>
                <a:r>
                  <a:rPr lang="en-US" altLang="zh-TW" dirty="0"/>
                  <a:t>?</a:t>
                </a:r>
                <a:r>
                  <a:rPr lang="zh-TW" dirty="0"/>
                  <a:t> 若相對距離不準，請回頭檢查訊號處理的過程是否有誤</a:t>
                </a:r>
                <a:endParaRPr lang="en-US" altLang="zh-TW" dirty="0"/>
              </a:p>
              <a:p>
                <a:pPr marL="1714500" lvl="3" indent="-342900">
                  <a:buFont typeface="+mj-lt"/>
                  <a:buAutoNum type="arabicParenR"/>
                </a:pPr>
                <a:r>
                  <a:rPr lang="zh-TW" dirty="0"/>
                  <a:t>觀察實際發射出去的訊號</a:t>
                </a:r>
                <a:endParaRPr lang="en-US" altLang="zh-TW" dirty="0"/>
              </a:p>
              <a:p>
                <a:pPr marL="1714500" lvl="3" indent="-342900">
                  <a:buFont typeface="+mj-lt"/>
                  <a:buAutoNum type="arabicParenR"/>
                </a:pPr>
                <a:r>
                  <a:rPr lang="zh-TW" dirty="0"/>
                  <a:t>利用所觀察到的去進行校正</a:t>
                </a:r>
                <a:endParaRPr lang="en-US" altLang="zh-TW" dirty="0"/>
              </a:p>
              <a:p>
                <a:pPr lvl="3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zh-TW" dirty="0"/>
                  <a:t>請畫出距離與誤差的關係圖</a:t>
                </a:r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endParaRPr lang="en-US" altLang="zh-TW" dirty="0"/>
              </a:p>
              <a:p>
                <a:pPr lvl="1"/>
                <a:r>
                  <a:rPr lang="zh-TW" dirty="0"/>
                  <a:t>評分方式</a:t>
                </a:r>
                <a:r>
                  <a:rPr lang="en-US" altLang="zh-TW" dirty="0"/>
                  <a:t>:</a:t>
                </a:r>
                <a:r>
                  <a:rPr lang="zh-TW" dirty="0"/>
                  <a:t> 報告完整度</a:t>
                </a:r>
                <a:r>
                  <a:rPr lang="en-US" altLang="zh-TW" dirty="0"/>
                  <a:t>(80%), </a:t>
                </a:r>
                <a:r>
                  <a:rPr lang="zh-TW" dirty="0"/>
                  <a:t>測距準確度</a:t>
                </a:r>
                <a:r>
                  <a:rPr lang="en-US" altLang="zh-TW" dirty="0"/>
                  <a:t>(10%),</a:t>
                </a:r>
                <a:r>
                  <a:rPr lang="zh-TW" altLang="en-US" dirty="0"/>
                  <a:t>延伸自由討論</a:t>
                </a:r>
                <a:r>
                  <a:rPr lang="en-US" altLang="zh-TW" dirty="0"/>
                  <a:t>(10%)</a:t>
                </a:r>
              </a:p>
              <a:p>
                <a:pPr lvl="1"/>
                <a:r>
                  <a:rPr lang="en-US" altLang="zh-TW" dirty="0"/>
                  <a:t>	</a:t>
                </a:r>
                <a:r>
                  <a:rPr lang="zh-TW" dirty="0"/>
                  <a:t>準確度</a:t>
                </a:r>
                <a:r>
                  <a:rPr lang="en-US" altLang="zh-TW" dirty="0"/>
                  <a:t>:</a:t>
                </a:r>
                <a:r>
                  <a:rPr lang="zh-TW" dirty="0"/>
                  <a:t> </a:t>
                </a:r>
                <a:r>
                  <a:rPr lang="en-US" altLang="zh-TW" dirty="0"/>
                  <a:t>5</a:t>
                </a:r>
                <a:r>
                  <a:rPr lang="zh-TW" dirty="0"/>
                  <a:t>個長度各</a:t>
                </a:r>
                <a:r>
                  <a:rPr lang="en-US" altLang="zh-TW" dirty="0"/>
                  <a:t>2%,</a:t>
                </a:r>
                <a:r>
                  <a:rPr lang="zh-TW" altLang="en-US" dirty="0"/>
                  <a:t>誤差需在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altLang="zh-TW" dirty="0"/>
                  <a:t>4cm</a:t>
                </a:r>
                <a:r>
                  <a:rPr lang="zh-TW" altLang="en-US" dirty="0"/>
                  <a:t>以內。</a:t>
                </a: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EE4BE42-417E-4736-8CBB-E2FBB86C6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69" y="1779687"/>
                <a:ext cx="11496531" cy="5078313"/>
              </a:xfrm>
              <a:prstGeom prst="rect">
                <a:avLst/>
              </a:prstGeom>
              <a:blipFill>
                <a:blip r:embed="rId2"/>
                <a:stretch>
                  <a:fillRect l="-318" t="-7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314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87ACD-7C13-4AB0-B1CA-CF1A9275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18" y="932873"/>
            <a:ext cx="2364420" cy="751939"/>
          </a:xfrm>
        </p:spPr>
        <p:txBody>
          <a:bodyPr numCol="1">
            <a:normAutofit fontScale="90000"/>
          </a:bodyPr>
          <a:lstStyle/>
          <a:p>
            <a:r>
              <a:rPr lang="en-US" altLang="zh-TW" dirty="0"/>
              <a:t>Appendix</a:t>
            </a:r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5F1F2-97C4-4AC0-802E-AE95CBE4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18</a:t>
            </a:fld>
            <a:endParaRPr lang="zh-TW"/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39F4691F-BEAD-4D3C-918B-D037619865F8}"/>
              </a:ext>
            </a:extLst>
          </p:cNvPr>
          <p:cNvGrpSpPr/>
          <p:nvPr/>
        </p:nvGrpSpPr>
        <p:grpSpPr>
          <a:xfrm>
            <a:off x="926059" y="1926860"/>
            <a:ext cx="5975792" cy="3496788"/>
            <a:chOff x="2804846" y="1958681"/>
            <a:chExt cx="6998433" cy="4035719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C293E282-F12C-4646-B570-F041CE5D92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526" t="9994" r="26697" b="17817"/>
            <a:stretch/>
          </p:blipFill>
          <p:spPr>
            <a:xfrm rot="16200000">
              <a:off x="3998933" y="1215780"/>
              <a:ext cx="3584533" cy="5972708"/>
            </a:xfrm>
            <a:prstGeom prst="rect">
              <a:avLst/>
            </a:prstGeom>
          </p:spPr>
        </p:pic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E170603E-073C-4311-8CBA-DA434D503762}"/>
                </a:ext>
              </a:extLst>
            </p:cNvPr>
            <p:cNvSpPr/>
            <p:nvPr/>
          </p:nvSpPr>
          <p:spPr>
            <a:xfrm>
              <a:off x="6991927" y="3011055"/>
              <a:ext cx="877455" cy="775854"/>
            </a:xfrm>
            <a:prstGeom prst="ellipse">
              <a:avLst/>
            </a:prstGeom>
            <a:noFill/>
            <a:ln w="762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endParaRPr lang="zh-TW" dirty="0"/>
            </a:p>
          </p:txBody>
        </p:sp>
        <p:sp>
          <p:nvSpPr>
            <p:cNvPr id="18" name="圖說文字: 折線 17">
              <a:extLst>
                <a:ext uri="{FF2B5EF4-FFF2-40B4-BE49-F238E27FC236}">
                  <a16:creationId xmlns:a16="http://schemas.microsoft.com/office/drawing/2014/main" id="{6F55F40C-AEE5-4AEE-8F35-73EA14E92265}"/>
                </a:ext>
              </a:extLst>
            </p:cNvPr>
            <p:cNvSpPr/>
            <p:nvPr/>
          </p:nvSpPr>
          <p:spPr>
            <a:xfrm>
              <a:off x="9244906" y="1958681"/>
              <a:ext cx="558373" cy="283533"/>
            </a:xfrm>
            <a:prstGeom prst="borderCallout2">
              <a:avLst>
                <a:gd name="adj1" fmla="val 59453"/>
                <a:gd name="adj2" fmla="val -4993"/>
                <a:gd name="adj3" fmla="val 59453"/>
                <a:gd name="adj4" fmla="val -93117"/>
                <a:gd name="adj5" fmla="val 490519"/>
                <a:gd name="adj6" fmla="val -322165"/>
              </a:avLst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dirty="0">
                  <a:solidFill>
                    <a:srgbClr val="FF0000"/>
                  </a:solidFill>
                </a:rPr>
                <a:t>Tx</a:t>
              </a:r>
              <a:endParaRPr lang="zh-TW" dirty="0">
                <a:solidFill>
                  <a:srgbClr val="FF0000"/>
                </a:solidFill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EA074DB9-253F-45AA-A7C4-F853B96353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7006" y="2317794"/>
            <a:ext cx="4138807" cy="310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111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287ACD-7C13-4AB0-B1CA-CF1A9275E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018" y="932873"/>
            <a:ext cx="2364420" cy="751939"/>
          </a:xfrm>
        </p:spPr>
        <p:txBody>
          <a:bodyPr numCol="1">
            <a:normAutofit fontScale="90000"/>
          </a:bodyPr>
          <a:lstStyle/>
          <a:p>
            <a:r>
              <a:rPr lang="en-US" altLang="zh-TW" dirty="0"/>
              <a:t>Appendix</a:t>
            </a:r>
            <a:endParaRPr 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A95F1F2-97C4-4AC0-802E-AE95CBE4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19</a:t>
            </a:fld>
            <a:endParaRPr 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CC61F68-D326-4D4C-99AF-BF0AB29DC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8483" y="1693992"/>
            <a:ext cx="5334000" cy="40005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84676207-F2FC-426A-B0CF-FF00077B7F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134" y="1693992"/>
            <a:ext cx="5334000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17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43B6F5-0D97-4508-8151-160563CB8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en-US" altLang="zh-TW" dirty="0"/>
              <a:t>HC-SR04(Tx)</a:t>
            </a:r>
            <a:endParaRPr 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5D9DF24-BE7B-4803-B5FC-D548A302E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8735" y="4049583"/>
            <a:ext cx="4605146" cy="2142115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A92F750F-2364-4EF6-A788-B154625BE2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133" y="1920045"/>
            <a:ext cx="3562350" cy="206692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49F26BEE-A0D7-42BF-83D1-11140ACACAF5}"/>
              </a:ext>
            </a:extLst>
          </p:cNvPr>
          <p:cNvSpPr txBox="1"/>
          <p:nvPr/>
        </p:nvSpPr>
        <p:spPr>
          <a:xfrm>
            <a:off x="1097280" y="1935470"/>
            <a:ext cx="6489574" cy="397031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zh-TW" dirty="0"/>
              <a:t>Transmitter (T) :</a:t>
            </a:r>
            <a:r>
              <a:rPr lang="zh-TW" dirty="0"/>
              <a:t> 發射</a:t>
            </a:r>
            <a:r>
              <a:rPr lang="en-US" altLang="zh-TW" dirty="0"/>
              <a:t>8</a:t>
            </a:r>
            <a:r>
              <a:rPr lang="zh-TW" dirty="0"/>
              <a:t>個</a:t>
            </a:r>
            <a:r>
              <a:rPr lang="en-US" altLang="zh-TW" dirty="0"/>
              <a:t>40kHz</a:t>
            </a:r>
            <a:r>
              <a:rPr lang="zh-TW" dirty="0"/>
              <a:t>的脈衝訊號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V = 331 m/s + 0.6t</a:t>
            </a:r>
          </a:p>
          <a:p>
            <a:r>
              <a:rPr lang="en-US" altLang="zh-TW" dirty="0"/>
              <a:t>V :</a:t>
            </a:r>
            <a:r>
              <a:rPr lang="zh-TW" dirty="0"/>
              <a:t>空氣中的音速</a:t>
            </a:r>
            <a:r>
              <a:rPr lang="en-US" altLang="zh-TW" dirty="0"/>
              <a:t>, t: </a:t>
            </a:r>
            <a:r>
              <a:rPr lang="zh-TW" dirty="0"/>
              <a:t>空氣中的溫度</a:t>
            </a:r>
            <a:endParaRPr lang="en-US" altLang="zh-TW" dirty="0"/>
          </a:p>
          <a:p>
            <a:r>
              <a:rPr lang="zh-TW" dirty="0"/>
              <a:t>常溫</a:t>
            </a:r>
            <a:r>
              <a:rPr lang="en-US" altLang="zh-TW" dirty="0"/>
              <a:t>25</a:t>
            </a:r>
            <a:r>
              <a:rPr lang="zh-TW" dirty="0"/>
              <a:t>度時</a:t>
            </a:r>
            <a:r>
              <a:rPr lang="en-US" altLang="zh-TW" dirty="0"/>
              <a:t>,</a:t>
            </a:r>
            <a:r>
              <a:rPr lang="zh-TW" dirty="0"/>
              <a:t> </a:t>
            </a:r>
            <a:r>
              <a:rPr lang="en-US" altLang="zh-TW" dirty="0"/>
              <a:t>V</a:t>
            </a:r>
            <a:r>
              <a:rPr lang="zh-TW" dirty="0"/>
              <a:t> </a:t>
            </a:r>
            <a:r>
              <a:rPr lang="en-US" altLang="zh-TW" dirty="0"/>
              <a:t>=</a:t>
            </a:r>
            <a:r>
              <a:rPr lang="zh-TW" dirty="0"/>
              <a:t> </a:t>
            </a:r>
            <a:r>
              <a:rPr lang="en-US" altLang="zh-TW" dirty="0"/>
              <a:t>331</a:t>
            </a:r>
            <a:r>
              <a:rPr lang="zh-TW" dirty="0"/>
              <a:t> </a:t>
            </a:r>
            <a:r>
              <a:rPr lang="en-US" altLang="zh-TW" dirty="0"/>
              <a:t>+</a:t>
            </a:r>
            <a:r>
              <a:rPr lang="zh-TW" dirty="0"/>
              <a:t> </a:t>
            </a:r>
            <a:r>
              <a:rPr lang="en-US" altLang="zh-TW" dirty="0"/>
              <a:t>0.6</a:t>
            </a:r>
            <a:r>
              <a:rPr lang="zh-TW" dirty="0"/>
              <a:t>*</a:t>
            </a:r>
            <a:r>
              <a:rPr lang="en-US" altLang="zh-TW" dirty="0"/>
              <a:t>25</a:t>
            </a:r>
            <a:r>
              <a:rPr lang="zh-TW" dirty="0"/>
              <a:t> </a:t>
            </a:r>
            <a:r>
              <a:rPr lang="en-US" altLang="zh-TW" dirty="0"/>
              <a:t>=</a:t>
            </a:r>
            <a:r>
              <a:rPr lang="zh-TW" dirty="0"/>
              <a:t> </a:t>
            </a:r>
            <a:r>
              <a:rPr lang="en-US" altLang="zh-TW" dirty="0"/>
              <a:t>346</a:t>
            </a:r>
            <a:r>
              <a:rPr lang="zh-TW" dirty="0"/>
              <a:t> </a:t>
            </a:r>
            <a:r>
              <a:rPr lang="en-US" altLang="zh-TW" dirty="0"/>
              <a:t>m/s =  0.034cm/us</a:t>
            </a:r>
          </a:p>
          <a:p>
            <a:endParaRPr lang="en-US" altLang="zh-TW" dirty="0"/>
          </a:p>
          <a:p>
            <a:r>
              <a:rPr lang="en-US" altLang="zh-TW" dirty="0"/>
              <a:t>Distance  =  speed * time</a:t>
            </a:r>
          </a:p>
          <a:p>
            <a:endParaRPr lang="en-US" altLang="zh-TW" dirty="0"/>
          </a:p>
          <a:p>
            <a:r>
              <a:rPr lang="zh-TW" dirty="0"/>
              <a:t>因為是</a:t>
            </a:r>
            <a:r>
              <a:rPr lang="en-US" altLang="zh-TW" dirty="0"/>
              <a:t>two way</a:t>
            </a:r>
          </a:p>
          <a:p>
            <a:r>
              <a:rPr lang="en-US" altLang="zh-TW" dirty="0"/>
              <a:t>=&gt;</a:t>
            </a:r>
            <a:r>
              <a:rPr lang="zh-TW" dirty="0"/>
              <a:t> </a:t>
            </a:r>
            <a:r>
              <a:rPr lang="en-US" altLang="zh-TW" dirty="0"/>
              <a:t>Distance = 0.034 / 2 * time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11" name="投影片編號版面配置區 10">
            <a:extLst>
              <a:ext uri="{FF2B5EF4-FFF2-40B4-BE49-F238E27FC236}">
                <a16:creationId xmlns:a16="http://schemas.microsoft.com/office/drawing/2014/main" id="{161BE308-E13D-47CD-A48D-ACF4CF42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824162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594B5180-1247-4348-8CE7-7D32D44EB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numCol="1"/>
          <a:lstStyle/>
          <a:p>
            <a:r>
              <a:rPr lang="en-US" altLang="zh-TW" dirty="0"/>
              <a:t>HC-SR04</a:t>
            </a:r>
            <a:endParaRPr 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E924169-DFFC-467F-ADB0-C2B9998495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501"/>
          <a:stretch/>
        </p:blipFill>
        <p:spPr>
          <a:xfrm>
            <a:off x="521383" y="3207148"/>
            <a:ext cx="7030689" cy="1639722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516F608-EFF8-4A3D-B0E6-B012EB4A1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3</a:t>
            </a:fld>
            <a:endParaRPr lang="zh-TW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67233FB-1039-46E3-B4D5-AC9C1BE73569}"/>
              </a:ext>
            </a:extLst>
          </p:cNvPr>
          <p:cNvSpPr txBox="1"/>
          <p:nvPr/>
        </p:nvSpPr>
        <p:spPr>
          <a:xfrm>
            <a:off x="1023827" y="1907662"/>
            <a:ext cx="10101035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zh-TW" dirty="0"/>
              <a:t>輸入一</a:t>
            </a:r>
            <a:r>
              <a:rPr lang="en-US" altLang="zh-TW" dirty="0"/>
              <a:t>trigger signal </a:t>
            </a:r>
            <a:r>
              <a:rPr lang="zh-TW" dirty="0"/>
              <a:t>至</a:t>
            </a:r>
            <a:r>
              <a:rPr lang="en-US" altLang="zh-TW" dirty="0"/>
              <a:t>HC-SR04</a:t>
            </a:r>
            <a:r>
              <a:rPr lang="zh-TW" dirty="0"/>
              <a:t> </a:t>
            </a:r>
            <a:r>
              <a:rPr lang="en-US" altLang="zh-TW" dirty="0"/>
              <a:t>(10us</a:t>
            </a:r>
            <a:r>
              <a:rPr lang="zh-TW" dirty="0"/>
              <a:t>以上的高位準訊號</a:t>
            </a:r>
            <a:r>
              <a:rPr lang="en-US" altLang="zh-TW" dirty="0"/>
              <a:t>)</a:t>
            </a:r>
            <a:r>
              <a:rPr lang="zh-TW" dirty="0"/>
              <a:t>，模組會被觸發發射</a:t>
            </a:r>
            <a:r>
              <a:rPr lang="en-US" altLang="zh-TW" dirty="0"/>
              <a:t>8</a:t>
            </a:r>
            <a:r>
              <a:rPr lang="zh-TW" dirty="0"/>
              <a:t>個 </a:t>
            </a:r>
            <a:r>
              <a:rPr lang="en-US" altLang="zh-TW" dirty="0"/>
              <a:t>40kHz</a:t>
            </a:r>
            <a:r>
              <a:rPr lang="zh-TW" dirty="0"/>
              <a:t>的脈衝訊號，</a:t>
            </a:r>
            <a:endParaRPr lang="en-US" altLang="zh-TW" dirty="0"/>
          </a:p>
          <a:p>
            <a:endParaRPr lang="en-US" altLang="zh-TW" dirty="0"/>
          </a:p>
          <a:p>
            <a:endParaRPr lang="zh-TW" dirty="0"/>
          </a:p>
        </p:txBody>
      </p:sp>
      <p:pic>
        <p:nvPicPr>
          <p:cNvPr id="6" name="內容版面配置區 4">
            <a:extLst>
              <a:ext uri="{FF2B5EF4-FFF2-40B4-BE49-F238E27FC236}">
                <a16:creationId xmlns:a16="http://schemas.microsoft.com/office/drawing/2014/main" id="{FCBE473B-5EAA-4F71-AFC1-37A8173964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7323" y="3207148"/>
            <a:ext cx="3562350" cy="2066925"/>
          </a:xfrm>
          <a:prstGeom prst="rect">
            <a:avLst/>
          </a:prstGeom>
        </p:spPr>
      </p:pic>
      <p:sp>
        <p:nvSpPr>
          <p:cNvPr id="7" name="橢圓 6">
            <a:extLst>
              <a:ext uri="{FF2B5EF4-FFF2-40B4-BE49-F238E27FC236}">
                <a16:creationId xmlns:a16="http://schemas.microsoft.com/office/drawing/2014/main" id="{00CCB263-0B44-4450-856C-084478CDCDFE}"/>
              </a:ext>
            </a:extLst>
          </p:cNvPr>
          <p:cNvSpPr/>
          <p:nvPr/>
        </p:nvSpPr>
        <p:spPr>
          <a:xfrm>
            <a:off x="8047323" y="3292944"/>
            <a:ext cx="1594174" cy="156246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25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30D65A-1E9B-4340-AB43-6389CA7F4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AIK-RA8D1(Rx &amp; control)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BAE836-D715-4F42-9983-5240F9E0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B8455-EB54-4728-A8B1-3F56393CFB5C}" type="slidenum">
              <a:rPr lang="en-US" altLang="zh-TW" smtClean="0"/>
              <a:t>4</a:t>
            </a:fld>
            <a:endParaRPr lang="zh-TW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A433660-50CF-488C-B4DA-4F853F6CBD3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118" y="2022686"/>
            <a:ext cx="3421463" cy="402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BB8EB79D-D882-4DD6-8DD1-53376F471F8B}"/>
              </a:ext>
            </a:extLst>
          </p:cNvPr>
          <p:cNvSpPr/>
          <p:nvPr/>
        </p:nvSpPr>
        <p:spPr>
          <a:xfrm>
            <a:off x="4188184" y="3412916"/>
            <a:ext cx="428962" cy="412304"/>
          </a:xfrm>
          <a:prstGeom prst="ellipse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1406A1C-7BAF-4E66-B5F9-523E3FC6F76E}"/>
              </a:ext>
            </a:extLst>
          </p:cNvPr>
          <p:cNvSpPr txBox="1"/>
          <p:nvPr/>
        </p:nvSpPr>
        <p:spPr>
          <a:xfrm>
            <a:off x="439271" y="2241568"/>
            <a:ext cx="2898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透過此</a:t>
            </a:r>
            <a:r>
              <a:rPr lang="en-US" altLang="zh-TW" dirty="0"/>
              <a:t>AMIC</a:t>
            </a:r>
            <a:r>
              <a:rPr lang="zh-TW" altLang="en-US" dirty="0"/>
              <a:t>做接收，</a:t>
            </a:r>
            <a:endParaRPr lang="en-US" altLang="zh-TW" dirty="0"/>
          </a:p>
          <a:p>
            <a:r>
              <a:rPr lang="zh-TW" altLang="en-US" dirty="0"/>
              <a:t>並在此</a:t>
            </a:r>
            <a:r>
              <a:rPr lang="en-US" altLang="zh-TW" dirty="0"/>
              <a:t>MCU</a:t>
            </a:r>
            <a:r>
              <a:rPr lang="zh-TW" altLang="en-US" dirty="0"/>
              <a:t>上做</a:t>
            </a:r>
            <a:r>
              <a:rPr lang="en-US" altLang="zh-TW" dirty="0"/>
              <a:t>ADC</a:t>
            </a:r>
            <a:r>
              <a:rPr lang="zh-TW" altLang="en-US" dirty="0"/>
              <a:t>取樣。</a:t>
            </a:r>
          </a:p>
        </p:txBody>
      </p:sp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706B5CEC-50DC-418C-9101-3730AD125430}"/>
              </a:ext>
            </a:extLst>
          </p:cNvPr>
          <p:cNvCxnSpPr>
            <a:cxnSpLocks/>
          </p:cNvCxnSpPr>
          <p:nvPr/>
        </p:nvCxnSpPr>
        <p:spPr>
          <a:xfrm flipH="1" flipV="1">
            <a:off x="2522147" y="2917407"/>
            <a:ext cx="1639643" cy="672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14" name="圖片 13">
            <a:extLst>
              <a:ext uri="{FF2B5EF4-FFF2-40B4-BE49-F238E27FC236}">
                <a16:creationId xmlns:a16="http://schemas.microsoft.com/office/drawing/2014/main" id="{6405CB10-7AA1-498C-94B1-2800422DF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6846" y="4255428"/>
            <a:ext cx="2023491" cy="1962634"/>
          </a:xfrm>
          <a:prstGeom prst="rect">
            <a:avLst/>
          </a:prstGeom>
        </p:spPr>
      </p:pic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1565DA4C-0DF6-4EFD-A74B-3E6817C6F7A7}"/>
              </a:ext>
            </a:extLst>
          </p:cNvPr>
          <p:cNvCxnSpPr>
            <a:cxnSpLocks/>
          </p:cNvCxnSpPr>
          <p:nvPr/>
        </p:nvCxnSpPr>
        <p:spPr>
          <a:xfrm>
            <a:off x="6478136" y="3446280"/>
            <a:ext cx="1951489" cy="79675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C2694418-0704-49BE-85FB-2CAC44F0FDDB}"/>
              </a:ext>
            </a:extLst>
          </p:cNvPr>
          <p:cNvCxnSpPr>
            <a:cxnSpLocks/>
          </p:cNvCxnSpPr>
          <p:nvPr/>
        </p:nvCxnSpPr>
        <p:spPr>
          <a:xfrm>
            <a:off x="6315290" y="3970102"/>
            <a:ext cx="867803" cy="2247960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242D4209-C77E-425F-A3C4-D08259AE1FA7}"/>
              </a:ext>
            </a:extLst>
          </p:cNvPr>
          <p:cNvCxnSpPr>
            <a:cxnSpLocks/>
          </p:cNvCxnSpPr>
          <p:nvPr/>
        </p:nvCxnSpPr>
        <p:spPr>
          <a:xfrm>
            <a:off x="8137541" y="5446295"/>
            <a:ext cx="9155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69840F7-4847-46BF-87D3-F0B56804A57E}"/>
              </a:ext>
            </a:extLst>
          </p:cNvPr>
          <p:cNvCxnSpPr>
            <a:cxnSpLocks/>
          </p:cNvCxnSpPr>
          <p:nvPr/>
        </p:nvCxnSpPr>
        <p:spPr>
          <a:xfrm>
            <a:off x="8137541" y="5627270"/>
            <a:ext cx="9155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E85CCF65-2BAD-45E4-BEF7-E9DC93AF2691}"/>
              </a:ext>
            </a:extLst>
          </p:cNvPr>
          <p:cNvSpPr txBox="1"/>
          <p:nvPr/>
        </p:nvSpPr>
        <p:spPr>
          <a:xfrm>
            <a:off x="9066815" y="5257938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GND</a:t>
            </a:r>
            <a:endParaRPr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163F152-C255-4711-9AE5-8582ABC2EA3D}"/>
              </a:ext>
            </a:extLst>
          </p:cNvPr>
          <p:cNvSpPr txBox="1"/>
          <p:nvPr/>
        </p:nvSpPr>
        <p:spPr>
          <a:xfrm>
            <a:off x="9084646" y="5442604"/>
            <a:ext cx="56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VCC</a:t>
            </a:r>
            <a:endParaRPr lang="zh-TW" altLang="en-US" dirty="0"/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E88C237-D7BC-4201-B379-B7C39092BFCD}"/>
              </a:ext>
            </a:extLst>
          </p:cNvPr>
          <p:cNvCxnSpPr>
            <a:cxnSpLocks/>
          </p:cNvCxnSpPr>
          <p:nvPr/>
        </p:nvCxnSpPr>
        <p:spPr>
          <a:xfrm>
            <a:off x="8137540" y="4950995"/>
            <a:ext cx="9155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97AB53CD-AB3B-4DDA-A660-250F1BD9D029}"/>
              </a:ext>
            </a:extLst>
          </p:cNvPr>
          <p:cNvSpPr txBox="1"/>
          <p:nvPr/>
        </p:nvSpPr>
        <p:spPr>
          <a:xfrm>
            <a:off x="9053061" y="4766329"/>
            <a:ext cx="2726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ADC input. Tx signal</a:t>
            </a:r>
            <a:r>
              <a:rPr lang="zh-TW" altLang="en-US" dirty="0"/>
              <a:t>傳至此</a:t>
            </a:r>
          </a:p>
        </p:txBody>
      </p:sp>
      <p:pic>
        <p:nvPicPr>
          <p:cNvPr id="31" name="圖片 30">
            <a:extLst>
              <a:ext uri="{FF2B5EF4-FFF2-40B4-BE49-F238E27FC236}">
                <a16:creationId xmlns:a16="http://schemas.microsoft.com/office/drawing/2014/main" id="{AA097E82-195F-42F3-BCD1-77DB35612D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79" t="13757" r="2373" b="70249"/>
          <a:stretch/>
        </p:blipFill>
        <p:spPr>
          <a:xfrm>
            <a:off x="7305674" y="1922026"/>
            <a:ext cx="1099164" cy="1450757"/>
          </a:xfrm>
          <a:prstGeom prst="rect">
            <a:avLst/>
          </a:prstGeom>
        </p:spPr>
      </p:pic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B25070DB-C2C2-4E69-A5D3-F9753227993D}"/>
              </a:ext>
            </a:extLst>
          </p:cNvPr>
          <p:cNvCxnSpPr>
            <a:cxnSpLocks/>
          </p:cNvCxnSpPr>
          <p:nvPr/>
        </p:nvCxnSpPr>
        <p:spPr>
          <a:xfrm flipV="1">
            <a:off x="6037533" y="1922026"/>
            <a:ext cx="1239566" cy="727597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38626CFB-BF9D-4FA5-B426-C42FC02B9B33}"/>
              </a:ext>
            </a:extLst>
          </p:cNvPr>
          <p:cNvCxnSpPr>
            <a:cxnSpLocks/>
          </p:cNvCxnSpPr>
          <p:nvPr/>
        </p:nvCxnSpPr>
        <p:spPr>
          <a:xfrm>
            <a:off x="6081187" y="3169004"/>
            <a:ext cx="1366074" cy="203779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B35BFF9-F728-46C2-99B1-9592316FC080}"/>
              </a:ext>
            </a:extLst>
          </p:cNvPr>
          <p:cNvSpPr txBox="1"/>
          <p:nvPr/>
        </p:nvSpPr>
        <p:spPr>
          <a:xfrm>
            <a:off x="9532215" y="5320327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供電給</a:t>
            </a:r>
            <a:r>
              <a:rPr lang="en-US" altLang="zh-TW" dirty="0"/>
              <a:t>HC-SR04</a:t>
            </a:r>
            <a:endParaRPr lang="zh-TW" altLang="en-US" dirty="0"/>
          </a:p>
        </p:txBody>
      </p: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221F433E-0666-47EA-BE6C-DBA3FA86C115}"/>
              </a:ext>
            </a:extLst>
          </p:cNvPr>
          <p:cNvCxnSpPr>
            <a:cxnSpLocks/>
          </p:cNvCxnSpPr>
          <p:nvPr/>
        </p:nvCxnSpPr>
        <p:spPr>
          <a:xfrm>
            <a:off x="7827003" y="2564733"/>
            <a:ext cx="915521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396EFD4E-2162-41C1-A984-7C6972C6D4C7}"/>
              </a:ext>
            </a:extLst>
          </p:cNvPr>
          <p:cNvSpPr txBox="1"/>
          <p:nvPr/>
        </p:nvSpPr>
        <p:spPr>
          <a:xfrm>
            <a:off x="8700098" y="2380067"/>
            <a:ext cx="3052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發送</a:t>
            </a:r>
            <a:r>
              <a:rPr lang="en-US" altLang="zh-TW" dirty="0"/>
              <a:t>trigger signal </a:t>
            </a:r>
            <a:r>
              <a:rPr lang="zh-TW" altLang="en-US" dirty="0"/>
              <a:t>給 </a:t>
            </a:r>
            <a:r>
              <a:rPr lang="en-US" altLang="zh-TW" dirty="0"/>
              <a:t>HC-SR04 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88954AC4-D25E-4857-99E8-8FEBBA355532}"/>
              </a:ext>
            </a:extLst>
          </p:cNvPr>
          <p:cNvSpPr txBox="1"/>
          <p:nvPr/>
        </p:nvSpPr>
        <p:spPr>
          <a:xfrm>
            <a:off x="4073154" y="2917099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Rx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825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8C07D6-FA8D-4F26-8F63-7BBA15AC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dirty="0"/>
              <a:t>實驗材料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7C550A-587D-4D59-BCDB-08C9A65D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5</a:t>
            </a:fld>
            <a:endParaRPr lang="zh-TW"/>
          </a:p>
        </p:txBody>
      </p:sp>
      <p:graphicFrame>
        <p:nvGraphicFramePr>
          <p:cNvPr id="6" name="表格 6">
            <a:extLst>
              <a:ext uri="{FF2B5EF4-FFF2-40B4-BE49-F238E27FC236}">
                <a16:creationId xmlns:a16="http://schemas.microsoft.com/office/drawing/2014/main" id="{E984EF54-9C4F-48DE-A083-3FD979DBC9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453651"/>
              </p:ext>
            </p:extLst>
          </p:nvPr>
        </p:nvGraphicFramePr>
        <p:xfrm>
          <a:off x="1525973" y="2501900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60137892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0799981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TW" dirty="0"/>
                        <a:t>材料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dirty="0"/>
                        <a:t>數量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8920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AIK-RA8D1</a:t>
                      </a:r>
                      <a:endParaRPr lang="zh-TW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62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HC-SR04</a:t>
                      </a:r>
                      <a:r>
                        <a:rPr lang="zh-TW" dirty="0"/>
                        <a:t>測距模組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2325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dirty="0"/>
                        <a:t>杜邦線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4</a:t>
                      </a:r>
                      <a:r>
                        <a:rPr lang="zh-TW" dirty="0"/>
                        <a:t>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930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TW" altLang="en-US" dirty="0"/>
                        <a:t>卷尺</a:t>
                      </a:r>
                      <a:endParaRPr lang="zh-TW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</a:t>
                      </a:r>
                      <a:endParaRPr lang="zh-TW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4475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99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252CA61-5C50-48B6-82C3-4220A7EA8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numCol="1"/>
          <a:lstStyle/>
          <a:p>
            <a:r>
              <a:rPr lang="zh-TW" dirty="0"/>
              <a:t>參考接線圖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E709D62-F643-40EF-9D05-525C0E150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6</a:t>
            </a:fld>
            <a:endParaRPr lang="zh-TW"/>
          </a:p>
        </p:txBody>
      </p:sp>
      <p:pic>
        <p:nvPicPr>
          <p:cNvPr id="1026" name="Picture 2" descr="Ultrasonic Distance Sensor HC-SR04 5V Version">
            <a:extLst>
              <a:ext uri="{FF2B5EF4-FFF2-40B4-BE49-F238E27FC236}">
                <a16:creationId xmlns:a16="http://schemas.microsoft.com/office/drawing/2014/main" id="{4169EA02-6E9C-4FF0-818E-534D6A5208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60" t="27465" r="10489" b="27084"/>
          <a:stretch/>
        </p:blipFill>
        <p:spPr bwMode="auto">
          <a:xfrm rot="5400000">
            <a:off x="8217736" y="2699665"/>
            <a:ext cx="3065492" cy="1827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CB7C25C6-A07A-4DE6-878A-BF6F599403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7"/>
          <a:stretch/>
        </p:blipFill>
        <p:spPr>
          <a:xfrm>
            <a:off x="1068400" y="1819274"/>
            <a:ext cx="3927728" cy="4492041"/>
          </a:xfrm>
          <a:prstGeom prst="rect">
            <a:avLst/>
          </a:prstGeom>
        </p:spPr>
      </p:pic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4B8A4E04-8329-47FE-B7DA-7DD0D438BDA9}"/>
              </a:ext>
            </a:extLst>
          </p:cNvPr>
          <p:cNvCxnSpPr>
            <a:cxnSpLocks/>
          </p:cNvCxnSpPr>
          <p:nvPr/>
        </p:nvCxnSpPr>
        <p:spPr>
          <a:xfrm>
            <a:off x="4829233" y="3853680"/>
            <a:ext cx="405841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787B35D8-CFA1-4AD3-9E0E-ED6ACDA9EA56}"/>
              </a:ext>
            </a:extLst>
          </p:cNvPr>
          <p:cNvCxnSpPr>
            <a:cxnSpLocks/>
          </p:cNvCxnSpPr>
          <p:nvPr/>
        </p:nvCxnSpPr>
        <p:spPr>
          <a:xfrm>
            <a:off x="4829233" y="3961630"/>
            <a:ext cx="37115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DF2F9FD2-CE40-49C2-A3E2-7A66CBE5AC54}"/>
              </a:ext>
            </a:extLst>
          </p:cNvPr>
          <p:cNvCxnSpPr>
            <a:cxnSpLocks/>
          </p:cNvCxnSpPr>
          <p:nvPr/>
        </p:nvCxnSpPr>
        <p:spPr>
          <a:xfrm>
            <a:off x="8540750" y="3345680"/>
            <a:ext cx="346902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09CB38D-960C-4DD0-BF15-67A085B6D9D4}"/>
              </a:ext>
            </a:extLst>
          </p:cNvPr>
          <p:cNvCxnSpPr>
            <a:cxnSpLocks/>
          </p:cNvCxnSpPr>
          <p:nvPr/>
        </p:nvCxnSpPr>
        <p:spPr>
          <a:xfrm>
            <a:off x="8540754" y="3326606"/>
            <a:ext cx="0" cy="6524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95371D4-A1EC-45FB-A2B9-083256AAD6BE}"/>
              </a:ext>
            </a:extLst>
          </p:cNvPr>
          <p:cNvCxnSpPr>
            <a:cxnSpLocks/>
          </p:cNvCxnSpPr>
          <p:nvPr/>
        </p:nvCxnSpPr>
        <p:spPr>
          <a:xfrm>
            <a:off x="4829232" y="2786880"/>
            <a:ext cx="3482918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0EEDCF81-3A9F-4642-BB12-48FBD020E0F5}"/>
              </a:ext>
            </a:extLst>
          </p:cNvPr>
          <p:cNvCxnSpPr>
            <a:cxnSpLocks/>
          </p:cNvCxnSpPr>
          <p:nvPr/>
        </p:nvCxnSpPr>
        <p:spPr>
          <a:xfrm>
            <a:off x="8312150" y="3529830"/>
            <a:ext cx="575502" cy="0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接點 31">
            <a:extLst>
              <a:ext uri="{FF2B5EF4-FFF2-40B4-BE49-F238E27FC236}">
                <a16:creationId xmlns:a16="http://schemas.microsoft.com/office/drawing/2014/main" id="{167CC7E0-3DF5-4319-91B1-C40186FD1E8E}"/>
              </a:ext>
            </a:extLst>
          </p:cNvPr>
          <p:cNvCxnSpPr>
            <a:cxnSpLocks/>
          </p:cNvCxnSpPr>
          <p:nvPr/>
        </p:nvCxnSpPr>
        <p:spPr>
          <a:xfrm>
            <a:off x="8294685" y="2767830"/>
            <a:ext cx="0" cy="78023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接點 34">
            <a:extLst>
              <a:ext uri="{FF2B5EF4-FFF2-40B4-BE49-F238E27FC236}">
                <a16:creationId xmlns:a16="http://schemas.microsoft.com/office/drawing/2014/main" id="{397F74F6-FAE8-48A9-9DC7-D832A05839E8}"/>
              </a:ext>
            </a:extLst>
          </p:cNvPr>
          <p:cNvCxnSpPr>
            <a:cxnSpLocks/>
          </p:cNvCxnSpPr>
          <p:nvPr/>
        </p:nvCxnSpPr>
        <p:spPr>
          <a:xfrm>
            <a:off x="4829232" y="3606030"/>
            <a:ext cx="3127318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46BCFAF2-4405-408A-8810-6F024D02CA8B}"/>
              </a:ext>
            </a:extLst>
          </p:cNvPr>
          <p:cNvCxnSpPr>
            <a:cxnSpLocks/>
          </p:cNvCxnSpPr>
          <p:nvPr/>
        </p:nvCxnSpPr>
        <p:spPr>
          <a:xfrm>
            <a:off x="7917656" y="2278880"/>
            <a:ext cx="207089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4AC2B8CB-C0BE-427A-BE44-162FDDCD8223}"/>
              </a:ext>
            </a:extLst>
          </p:cNvPr>
          <p:cNvCxnSpPr>
            <a:cxnSpLocks/>
          </p:cNvCxnSpPr>
          <p:nvPr/>
        </p:nvCxnSpPr>
        <p:spPr>
          <a:xfrm>
            <a:off x="7937498" y="2281261"/>
            <a:ext cx="0" cy="132715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橢圓 16">
            <a:extLst>
              <a:ext uri="{FF2B5EF4-FFF2-40B4-BE49-F238E27FC236}">
                <a16:creationId xmlns:a16="http://schemas.microsoft.com/office/drawing/2014/main" id="{0EAE4F05-5A37-43AA-A8EE-D02BBD0A68E8}"/>
              </a:ext>
            </a:extLst>
          </p:cNvPr>
          <p:cNvSpPr/>
          <p:nvPr/>
        </p:nvSpPr>
        <p:spPr>
          <a:xfrm>
            <a:off x="2148527" y="3371430"/>
            <a:ext cx="605595" cy="57326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827B5C8-EBF4-4257-908F-99BCD48A304B}"/>
              </a:ext>
            </a:extLst>
          </p:cNvPr>
          <p:cNvSpPr txBox="1"/>
          <p:nvPr/>
        </p:nvSpPr>
        <p:spPr>
          <a:xfrm>
            <a:off x="2148527" y="2766037"/>
            <a:ext cx="635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Rx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651DE71E-5F10-401B-86C1-01FA50D75EBB}"/>
              </a:ext>
            </a:extLst>
          </p:cNvPr>
          <p:cNvSpPr txBox="1"/>
          <p:nvPr/>
        </p:nvSpPr>
        <p:spPr>
          <a:xfrm>
            <a:off x="9693949" y="1533383"/>
            <a:ext cx="5892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dirty="0">
                <a:solidFill>
                  <a:srgbClr val="FF0000"/>
                </a:solidFill>
              </a:rPr>
              <a:t>Tx</a:t>
            </a:r>
            <a:endParaRPr lang="zh-TW" altLang="en-US" sz="3600" dirty="0">
              <a:solidFill>
                <a:srgbClr val="FF0000"/>
              </a:solidFill>
            </a:endParaRPr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98A34F75-D19A-4D0E-B36D-58B1E19235F0}"/>
              </a:ext>
            </a:extLst>
          </p:cNvPr>
          <p:cNvSpPr/>
          <p:nvPr/>
        </p:nvSpPr>
        <p:spPr>
          <a:xfrm>
            <a:off x="9332537" y="2108189"/>
            <a:ext cx="1312025" cy="124197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0528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9822-EFFB-4C5C-BBE2-EA2CEB9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7</a:t>
            </a:fld>
            <a:endParaRPr 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7FB96CB-F04D-4826-B888-DF031A2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numCol="1"/>
          <a:lstStyle/>
          <a:p>
            <a:r>
              <a:rPr lang="en-US" altLang="zh-TW" dirty="0"/>
              <a:t>Receive signal (</a:t>
            </a:r>
            <a:r>
              <a:rPr lang="en-US" altLang="zh-TW" dirty="0">
                <a:solidFill>
                  <a:schemeClr val="tx1"/>
                </a:solidFill>
              </a:rPr>
              <a:t>demodulation</a:t>
            </a:r>
            <a:r>
              <a:rPr lang="en-US" altLang="zh-TW" dirty="0"/>
              <a:t>)</a:t>
            </a:r>
            <a:endParaRPr lang="zh-TW" dirty="0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04146AA2-806A-4E34-A92F-4B316197AED1}"/>
              </a:ext>
            </a:extLst>
          </p:cNvPr>
          <p:cNvGrpSpPr/>
          <p:nvPr/>
        </p:nvGrpSpPr>
        <p:grpSpPr>
          <a:xfrm>
            <a:off x="311005" y="2201657"/>
            <a:ext cx="11569990" cy="834506"/>
            <a:chOff x="314609" y="2192779"/>
            <a:chExt cx="11569990" cy="834506"/>
          </a:xfrm>
        </p:grpSpPr>
        <p:grpSp>
          <p:nvGrpSpPr>
            <p:cNvPr id="15" name="群組 14">
              <a:extLst>
                <a:ext uri="{FF2B5EF4-FFF2-40B4-BE49-F238E27FC236}">
                  <a16:creationId xmlns:a16="http://schemas.microsoft.com/office/drawing/2014/main" id="{431361DD-4305-4479-87D4-A435229D2796}"/>
                </a:ext>
              </a:extLst>
            </p:cNvPr>
            <p:cNvGrpSpPr/>
            <p:nvPr/>
          </p:nvGrpSpPr>
          <p:grpSpPr>
            <a:xfrm>
              <a:off x="314609" y="2192779"/>
              <a:ext cx="9425115" cy="834506"/>
              <a:chOff x="550416" y="2263801"/>
              <a:chExt cx="9425115" cy="834506"/>
            </a:xfrm>
          </p:grpSpPr>
          <p:sp>
            <p:nvSpPr>
              <p:cNvPr id="2" name="矩形: 圓角 1">
                <a:extLst>
                  <a:ext uri="{FF2B5EF4-FFF2-40B4-BE49-F238E27FC236}">
                    <a16:creationId xmlns:a16="http://schemas.microsoft.com/office/drawing/2014/main" id="{B19A8F38-592B-45A3-BC92-C377C5401768}"/>
                  </a:ext>
                </a:extLst>
              </p:cNvPr>
              <p:cNvSpPr/>
              <p:nvPr/>
            </p:nvSpPr>
            <p:spPr>
              <a:xfrm>
                <a:off x="1251751" y="2263806"/>
                <a:ext cx="1482571" cy="83450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ADC</a:t>
                </a:r>
                <a:endParaRPr lang="zh-TW" dirty="0"/>
              </a:p>
            </p:txBody>
          </p:sp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3A4030CB-AE16-4932-B923-1108D0A489C4}"/>
                  </a:ext>
                </a:extLst>
              </p:cNvPr>
              <p:cNvSpPr/>
              <p:nvPr/>
            </p:nvSpPr>
            <p:spPr>
              <a:xfrm>
                <a:off x="3435657" y="2263801"/>
                <a:ext cx="1601997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rgbClr val="FF0000"/>
                    </a:solidFill>
                  </a:rPr>
                  <a:t>demodulation</a:t>
                </a:r>
                <a:endParaRPr lang="zh-TW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" name="矩形: 圓角 6">
                <a:extLst>
                  <a:ext uri="{FF2B5EF4-FFF2-40B4-BE49-F238E27FC236}">
                    <a16:creationId xmlns:a16="http://schemas.microsoft.com/office/drawing/2014/main" id="{AE89C4AD-0464-4266-B0E7-B6265FE0B317}"/>
                  </a:ext>
                </a:extLst>
              </p:cNvPr>
              <p:cNvSpPr/>
              <p:nvPr/>
            </p:nvSpPr>
            <p:spPr>
              <a:xfrm>
                <a:off x="5613641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Low pass filter</a:t>
                </a:r>
                <a:endParaRPr lang="zh-TW" dirty="0"/>
              </a:p>
            </p:txBody>
          </p:sp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E082184E-009F-4629-BBF0-F097FD140ECF}"/>
                  </a:ext>
                </a:extLst>
              </p:cNvPr>
              <p:cNvSpPr/>
              <p:nvPr/>
            </p:nvSpPr>
            <p:spPr>
              <a:xfrm>
                <a:off x="7791625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Find peak</a:t>
                </a:r>
                <a:endParaRPr lang="zh-TW" dirty="0"/>
              </a:p>
            </p:txBody>
          </p:sp>
          <p:cxnSp>
            <p:nvCxnSpPr>
              <p:cNvPr id="10" name="直線接點 9">
                <a:extLst>
                  <a:ext uri="{FF2B5EF4-FFF2-40B4-BE49-F238E27FC236}">
                    <a16:creationId xmlns:a16="http://schemas.microsoft.com/office/drawing/2014/main" id="{99BEAF1F-C60E-462E-B3D5-F83F788EE56E}"/>
                  </a:ext>
                </a:extLst>
              </p:cNvPr>
              <p:cNvCxnSpPr>
                <a:endCxn id="2" idx="1"/>
              </p:cNvCxnSpPr>
              <p:nvPr/>
            </p:nvCxnSpPr>
            <p:spPr>
              <a:xfrm>
                <a:off x="550416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直線接點 10">
                <a:extLst>
                  <a:ext uri="{FF2B5EF4-FFF2-40B4-BE49-F238E27FC236}">
                    <a16:creationId xmlns:a16="http://schemas.microsoft.com/office/drawing/2014/main" id="{85A5179A-E90F-4067-A5BE-D64A66D59650}"/>
                  </a:ext>
                </a:extLst>
              </p:cNvPr>
              <p:cNvCxnSpPr/>
              <p:nvPr/>
            </p:nvCxnSpPr>
            <p:spPr>
              <a:xfrm>
                <a:off x="2740244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直線接點 11">
                <a:extLst>
                  <a:ext uri="{FF2B5EF4-FFF2-40B4-BE49-F238E27FC236}">
                    <a16:creationId xmlns:a16="http://schemas.microsoft.com/office/drawing/2014/main" id="{2BA57601-F881-4DF9-A0F9-BB6BFEAAF751}"/>
                  </a:ext>
                </a:extLst>
              </p:cNvPr>
              <p:cNvCxnSpPr/>
              <p:nvPr/>
            </p:nvCxnSpPr>
            <p:spPr>
              <a:xfrm>
                <a:off x="4918228" y="2681047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接點 12">
                <a:extLst>
                  <a:ext uri="{FF2B5EF4-FFF2-40B4-BE49-F238E27FC236}">
                    <a16:creationId xmlns:a16="http://schemas.microsoft.com/office/drawing/2014/main" id="{EB2C4310-5C2C-43EA-9D8F-2013DB2E0C5A}"/>
                  </a:ext>
                </a:extLst>
              </p:cNvPr>
              <p:cNvCxnSpPr/>
              <p:nvPr/>
            </p:nvCxnSpPr>
            <p:spPr>
              <a:xfrm>
                <a:off x="7096212" y="268104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5F75CAAB-58BD-47C6-B5EA-A2CE31BCE08E}"/>
                  </a:ext>
                </a:extLst>
              </p:cNvPr>
              <p:cNvCxnSpPr/>
              <p:nvPr/>
            </p:nvCxnSpPr>
            <p:spPr>
              <a:xfrm>
                <a:off x="9274196" y="2681039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76D4F5E8-7095-455E-87E5-3FA8E3999A37}"/>
                </a:ext>
              </a:extLst>
            </p:cNvPr>
            <p:cNvSpPr/>
            <p:nvPr/>
          </p:nvSpPr>
          <p:spPr>
            <a:xfrm>
              <a:off x="9693485" y="2192779"/>
              <a:ext cx="1482571" cy="834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dirty="0"/>
                <a:t>Calculate</a:t>
              </a:r>
            </a:p>
            <a:p>
              <a:pPr algn="ctr"/>
              <a:r>
                <a:rPr lang="en-US" altLang="zh-TW" dirty="0"/>
                <a:t>distance</a:t>
              </a:r>
              <a:endParaRPr lang="zh-TW" dirty="0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5987CA7-D7CA-4028-9E22-991CB52EF5F2}"/>
                </a:ext>
              </a:extLst>
            </p:cNvPr>
            <p:cNvCxnSpPr/>
            <p:nvPr/>
          </p:nvCxnSpPr>
          <p:spPr>
            <a:xfrm>
              <a:off x="11183264" y="2610017"/>
              <a:ext cx="701335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0812265-9049-46DF-93EC-F498607D5A60}"/>
              </a:ext>
            </a:extLst>
          </p:cNvPr>
          <p:cNvSpPr txBox="1"/>
          <p:nvPr/>
        </p:nvSpPr>
        <p:spPr>
          <a:xfrm>
            <a:off x="1012340" y="3429000"/>
            <a:ext cx="6159058" cy="923330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zh-TW" dirty="0"/>
              <a:t>觀察接收到的訊號及其頻譜</a:t>
            </a:r>
            <a:r>
              <a:rPr lang="zh-TW" altLang="en-US" dirty="0"/>
              <a:t>，並觀察</a:t>
            </a:r>
            <a:r>
              <a:rPr lang="en-US" altLang="zh-TW" dirty="0" err="1"/>
              <a:t>demod</a:t>
            </a:r>
            <a:r>
              <a:rPr lang="zh-TW" altLang="en-US" dirty="0"/>
              <a:t>前後的頻譜差異</a:t>
            </a:r>
            <a:endParaRPr lang="en-US" altLang="zh-TW" dirty="0"/>
          </a:p>
          <a:p>
            <a:r>
              <a:rPr lang="zh-TW" dirty="0"/>
              <a:t>需附上</a:t>
            </a:r>
            <a:r>
              <a:rPr lang="en-US" altLang="zh-TW" dirty="0" err="1"/>
              <a:t>demod</a:t>
            </a:r>
            <a:r>
              <a:rPr lang="zh-TW" altLang="en-US" dirty="0"/>
              <a:t>前後</a:t>
            </a:r>
            <a:r>
              <a:rPr lang="zh-TW" dirty="0"/>
              <a:t>頻譜，說明觀察到甚麼</a:t>
            </a:r>
            <a:r>
              <a:rPr lang="en-US" altLang="zh-TW" dirty="0"/>
              <a:t>(</a:t>
            </a:r>
            <a:r>
              <a:rPr lang="zh-TW" dirty="0"/>
              <a:t>中心頻</a:t>
            </a:r>
            <a:r>
              <a:rPr lang="zh-TW" altLang="en-US" dirty="0"/>
              <a:t>，</a:t>
            </a:r>
            <a:r>
              <a:rPr lang="en-US" altLang="zh-TW" dirty="0"/>
              <a:t> </a:t>
            </a:r>
            <a:r>
              <a:rPr lang="zh-TW" dirty="0"/>
              <a:t>雜訊</a:t>
            </a:r>
            <a:r>
              <a:rPr lang="en-US" altLang="zh-TW" dirty="0"/>
              <a:t>)</a:t>
            </a:r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64527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9822-EFFB-4C5C-BBE2-EA2CEB9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8</a:t>
            </a:fld>
            <a:endParaRPr 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7FB96CB-F04D-4826-B888-DF031A2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numCol="1"/>
          <a:lstStyle/>
          <a:p>
            <a:r>
              <a:rPr lang="en-US" altLang="zh-TW" dirty="0"/>
              <a:t>Receive signal (</a:t>
            </a:r>
            <a:r>
              <a:rPr lang="en-US" altLang="zh-TW" dirty="0">
                <a:solidFill>
                  <a:schemeClr val="tx1"/>
                </a:solidFill>
              </a:rPr>
              <a:t>Low pass filter</a:t>
            </a:r>
            <a:r>
              <a:rPr lang="en-US" altLang="zh-TW" dirty="0"/>
              <a:t>) </a:t>
            </a:r>
            <a:endParaRPr lang="zh-TW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D0812265-9049-46DF-93EC-F498607D5A60}"/>
              </a:ext>
            </a:extLst>
          </p:cNvPr>
          <p:cNvSpPr txBox="1"/>
          <p:nvPr/>
        </p:nvSpPr>
        <p:spPr>
          <a:xfrm>
            <a:off x="3280061" y="3413464"/>
            <a:ext cx="4263731" cy="646331"/>
          </a:xfrm>
          <a:prstGeom prst="rect">
            <a:avLst/>
          </a:prstGeom>
          <a:noFill/>
        </p:spPr>
        <p:txBody>
          <a:bodyPr wrap="none" numCol="1" rtlCol="0">
            <a:spAutoFit/>
          </a:bodyPr>
          <a:lstStyle/>
          <a:p>
            <a:r>
              <a:rPr lang="zh-TW" dirty="0"/>
              <a:t>經過</a:t>
            </a:r>
            <a:r>
              <a:rPr lang="en-US" altLang="zh-TW" dirty="0"/>
              <a:t>filter</a:t>
            </a:r>
            <a:r>
              <a:rPr lang="zh-TW" dirty="0"/>
              <a:t>後，</a:t>
            </a:r>
            <a:r>
              <a:rPr lang="zh-TW" altLang="en-US" dirty="0"/>
              <a:t>可以得到訊號的</a:t>
            </a:r>
            <a:r>
              <a:rPr lang="en-US" altLang="zh-TW" dirty="0"/>
              <a:t>envelope</a:t>
            </a:r>
            <a:r>
              <a:rPr lang="zh-TW" altLang="en-US" dirty="0"/>
              <a:t>，</a:t>
            </a:r>
            <a:endParaRPr lang="en-US" altLang="zh-TW" dirty="0"/>
          </a:p>
          <a:p>
            <a:r>
              <a:rPr lang="zh-TW" altLang="en-US" dirty="0"/>
              <a:t>請說明你們如何設計</a:t>
            </a:r>
            <a:r>
              <a:rPr lang="en-US" altLang="zh-TW" dirty="0"/>
              <a:t>filter(type, order, …) 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BABCC2CD-3C93-4648-9DA3-C3D26E3FB8C0}"/>
              </a:ext>
            </a:extLst>
          </p:cNvPr>
          <p:cNvGrpSpPr/>
          <p:nvPr/>
        </p:nvGrpSpPr>
        <p:grpSpPr>
          <a:xfrm>
            <a:off x="311005" y="2201657"/>
            <a:ext cx="11569990" cy="834506"/>
            <a:chOff x="314609" y="2192779"/>
            <a:chExt cx="11569990" cy="834506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3281E5EC-A8E3-4B7B-92E7-4134D7FA927E}"/>
                </a:ext>
              </a:extLst>
            </p:cNvPr>
            <p:cNvGrpSpPr/>
            <p:nvPr/>
          </p:nvGrpSpPr>
          <p:grpSpPr>
            <a:xfrm>
              <a:off x="314609" y="2192779"/>
              <a:ext cx="9425115" cy="834506"/>
              <a:chOff x="550416" y="2263801"/>
              <a:chExt cx="9425115" cy="834506"/>
            </a:xfrm>
          </p:grpSpPr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07F71134-D083-424F-B257-54F587499E93}"/>
                  </a:ext>
                </a:extLst>
              </p:cNvPr>
              <p:cNvSpPr/>
              <p:nvPr/>
            </p:nvSpPr>
            <p:spPr>
              <a:xfrm>
                <a:off x="1251751" y="2263806"/>
                <a:ext cx="1482571" cy="834501"/>
              </a:xfrm>
              <a:prstGeom prst="roundRect">
                <a:avLst/>
              </a:prstGeom>
              <a:solidFill>
                <a:schemeClr val="bg2">
                  <a:lumMod val="90000"/>
                </a:schemeClr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ADC</a:t>
                </a:r>
                <a:endParaRPr lang="zh-TW" dirty="0"/>
              </a:p>
            </p:txBody>
          </p:sp>
          <p:sp>
            <p:nvSpPr>
              <p:cNvPr id="25" name="矩形: 圓角 24">
                <a:extLst>
                  <a:ext uri="{FF2B5EF4-FFF2-40B4-BE49-F238E27FC236}">
                    <a16:creationId xmlns:a16="http://schemas.microsoft.com/office/drawing/2014/main" id="{F9748780-E3DC-4F14-912B-A147597C8E3D}"/>
                  </a:ext>
                </a:extLst>
              </p:cNvPr>
              <p:cNvSpPr/>
              <p:nvPr/>
            </p:nvSpPr>
            <p:spPr>
              <a:xfrm>
                <a:off x="3435657" y="2263801"/>
                <a:ext cx="1601997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chemeClr val="bg1"/>
                    </a:solidFill>
                  </a:rPr>
                  <a:t>demodulation</a:t>
                </a:r>
                <a:endParaRPr lang="zh-TW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0DD60CDE-F7F5-4C9A-B1D5-0814756ACD3C}"/>
                  </a:ext>
                </a:extLst>
              </p:cNvPr>
              <p:cNvSpPr/>
              <p:nvPr/>
            </p:nvSpPr>
            <p:spPr>
              <a:xfrm>
                <a:off x="5613641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>
                    <a:solidFill>
                      <a:srgbClr val="FF0000"/>
                    </a:solidFill>
                  </a:rPr>
                  <a:t>Low pass filter</a:t>
                </a:r>
                <a:endParaRPr lang="zh-TW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7" name="矩形: 圓角 26">
                <a:extLst>
                  <a:ext uri="{FF2B5EF4-FFF2-40B4-BE49-F238E27FC236}">
                    <a16:creationId xmlns:a16="http://schemas.microsoft.com/office/drawing/2014/main" id="{D6D2781D-750C-48DB-92E5-6D0BB226F7E5}"/>
                  </a:ext>
                </a:extLst>
              </p:cNvPr>
              <p:cNvSpPr/>
              <p:nvPr/>
            </p:nvSpPr>
            <p:spPr>
              <a:xfrm>
                <a:off x="7791625" y="2263801"/>
                <a:ext cx="1482571" cy="834501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numCol="1" rtlCol="0" anchor="ctr"/>
              <a:lstStyle/>
              <a:p>
                <a:pPr algn="ctr"/>
                <a:r>
                  <a:rPr lang="en-US" altLang="zh-TW" dirty="0"/>
                  <a:t>Find peak</a:t>
                </a:r>
                <a:endParaRPr lang="zh-TW" dirty="0"/>
              </a:p>
            </p:txBody>
          </p:sp>
          <p:cxnSp>
            <p:nvCxnSpPr>
              <p:cNvPr id="28" name="直線接點 27">
                <a:extLst>
                  <a:ext uri="{FF2B5EF4-FFF2-40B4-BE49-F238E27FC236}">
                    <a16:creationId xmlns:a16="http://schemas.microsoft.com/office/drawing/2014/main" id="{9FFC779E-148F-4716-B998-0DCEB00A03FD}"/>
                  </a:ext>
                </a:extLst>
              </p:cNvPr>
              <p:cNvCxnSpPr>
                <a:endCxn id="24" idx="1"/>
              </p:cNvCxnSpPr>
              <p:nvPr/>
            </p:nvCxnSpPr>
            <p:spPr>
              <a:xfrm>
                <a:off x="550416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接點 28">
                <a:extLst>
                  <a:ext uri="{FF2B5EF4-FFF2-40B4-BE49-F238E27FC236}">
                    <a16:creationId xmlns:a16="http://schemas.microsoft.com/office/drawing/2014/main" id="{AF59E0C2-165A-44CE-8B3A-10AE6D3DB448}"/>
                  </a:ext>
                </a:extLst>
              </p:cNvPr>
              <p:cNvCxnSpPr/>
              <p:nvPr/>
            </p:nvCxnSpPr>
            <p:spPr>
              <a:xfrm>
                <a:off x="2740244" y="268105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689C1D3D-0449-44E8-98B9-CF88BBC7C27D}"/>
                  </a:ext>
                </a:extLst>
              </p:cNvPr>
              <p:cNvCxnSpPr/>
              <p:nvPr/>
            </p:nvCxnSpPr>
            <p:spPr>
              <a:xfrm>
                <a:off x="4918228" y="2681047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5F83B6D2-7116-4CF7-BFFA-7516CC470AE3}"/>
                  </a:ext>
                </a:extLst>
              </p:cNvPr>
              <p:cNvCxnSpPr/>
              <p:nvPr/>
            </p:nvCxnSpPr>
            <p:spPr>
              <a:xfrm>
                <a:off x="7096212" y="2681043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E6D84F9E-2F97-4414-9FB3-2E730F3A87AC}"/>
                  </a:ext>
                </a:extLst>
              </p:cNvPr>
              <p:cNvCxnSpPr/>
              <p:nvPr/>
            </p:nvCxnSpPr>
            <p:spPr>
              <a:xfrm>
                <a:off x="9274196" y="2681039"/>
                <a:ext cx="701335" cy="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60EE0F15-5B9F-4AE2-A62B-56709ADC734F}"/>
                </a:ext>
              </a:extLst>
            </p:cNvPr>
            <p:cNvSpPr/>
            <p:nvPr/>
          </p:nvSpPr>
          <p:spPr>
            <a:xfrm>
              <a:off x="9693485" y="2192779"/>
              <a:ext cx="1482571" cy="83450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numCol="1" rtlCol="0" anchor="ctr"/>
            <a:lstStyle/>
            <a:p>
              <a:pPr algn="ctr"/>
              <a:r>
                <a:rPr lang="en-US" altLang="zh-TW" dirty="0"/>
                <a:t>Calculate</a:t>
              </a:r>
            </a:p>
            <a:p>
              <a:pPr algn="ctr"/>
              <a:r>
                <a:rPr lang="en-US" altLang="zh-TW" dirty="0"/>
                <a:t>distance</a:t>
              </a:r>
              <a:endParaRPr lang="zh-TW" dirty="0"/>
            </a:p>
          </p:txBody>
        </p: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22E728A-473C-4A5C-BB39-BADE47181E9B}"/>
                </a:ext>
              </a:extLst>
            </p:cNvPr>
            <p:cNvCxnSpPr/>
            <p:nvPr/>
          </p:nvCxnSpPr>
          <p:spPr>
            <a:xfrm>
              <a:off x="11183264" y="2610017"/>
              <a:ext cx="701335" cy="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077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369822-EFFB-4C5C-BBE2-EA2CEB9E52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numCol="1"/>
          <a:lstStyle/>
          <a:p>
            <a:fld id="{855B8455-EB54-4728-A8B1-3F56393CFB5C}" type="slidenum">
              <a:rPr lang="en-US" altLang="zh-TW" smtClean="0"/>
              <a:t>9</a:t>
            </a:fld>
            <a:endParaRPr lang="zh-TW"/>
          </a:p>
        </p:txBody>
      </p:sp>
      <p:sp>
        <p:nvSpPr>
          <p:cNvPr id="5" name="標題 1">
            <a:extLst>
              <a:ext uri="{FF2B5EF4-FFF2-40B4-BE49-F238E27FC236}">
                <a16:creationId xmlns:a16="http://schemas.microsoft.com/office/drawing/2014/main" id="{87FB96CB-F04D-4826-B888-DF031A2F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963" y="287338"/>
            <a:ext cx="10058400" cy="1449387"/>
          </a:xfrm>
        </p:spPr>
        <p:txBody>
          <a:bodyPr numCol="1"/>
          <a:lstStyle/>
          <a:p>
            <a:r>
              <a:rPr lang="en-US" altLang="zh-TW" dirty="0"/>
              <a:t>Filter</a:t>
            </a:r>
            <a:r>
              <a:rPr lang="zh-TW" altLang="en-US" dirty="0"/>
              <a:t>設計</a:t>
            </a:r>
            <a:endParaRPr lang="zh-TW" dirty="0"/>
          </a:p>
        </p:txBody>
      </p:sp>
      <p:pic>
        <p:nvPicPr>
          <p:cNvPr id="1028" name="Picture 4" descr="IIR filter block diagram. | Download Scientific Diagram">
            <a:extLst>
              <a:ext uri="{FF2B5EF4-FFF2-40B4-BE49-F238E27FC236}">
                <a16:creationId xmlns:a16="http://schemas.microsoft.com/office/drawing/2014/main" id="{ED01B9B1-09EF-4C7E-9C0A-6FAB7ABF65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9054" y="3263352"/>
            <a:ext cx="3896296" cy="2901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4BAA2A1D-FCAC-40E1-A760-91D9A5A1CADD}"/>
              </a:ext>
            </a:extLst>
          </p:cNvPr>
          <p:cNvSpPr txBox="1"/>
          <p:nvPr/>
        </p:nvSpPr>
        <p:spPr>
          <a:xfrm>
            <a:off x="6219569" y="3263352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x(n)</a:t>
            </a:r>
            <a:endParaRPr lang="zh-TW" altLang="en-US" dirty="0"/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74F73F5D-3483-40A7-B44D-E22CB44D1944}"/>
              </a:ext>
            </a:extLst>
          </p:cNvPr>
          <p:cNvSpPr txBox="1"/>
          <p:nvPr/>
        </p:nvSpPr>
        <p:spPr>
          <a:xfrm>
            <a:off x="10687982" y="3271737"/>
            <a:ext cx="648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y(n)</a:t>
            </a:r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4A81F657-F6CD-4F73-AD0C-85CC1C536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6963" y="2710005"/>
            <a:ext cx="3924848" cy="828791"/>
          </a:xfrm>
          <a:prstGeom prst="rect">
            <a:avLst/>
          </a:prstGeom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701F508-B751-4188-9F59-77CBE6165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6963" y="3456403"/>
            <a:ext cx="3425378" cy="1575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DB6B3347-6C85-41D7-A404-EC3D11BC37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9989" y="2276557"/>
            <a:ext cx="4210638" cy="866896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D97DB63D-061A-4E5C-8489-9E9E1B537650}"/>
              </a:ext>
            </a:extLst>
          </p:cNvPr>
          <p:cNvSpPr txBox="1"/>
          <p:nvPr/>
        </p:nvSpPr>
        <p:spPr>
          <a:xfrm>
            <a:off x="1096963" y="2015480"/>
            <a:ext cx="4432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Linux Libertine"/>
              </a:rPr>
              <a:t>Finite impulse response</a:t>
            </a:r>
            <a:r>
              <a:rPr lang="en-US" altLang="zh-TW" dirty="0"/>
              <a:t>(FIR):</a:t>
            </a:r>
            <a:endParaRPr lang="zh-TW" altLang="en-US" dirty="0"/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DA8526D6-E65B-41CD-8517-376650C18950}"/>
              </a:ext>
            </a:extLst>
          </p:cNvPr>
          <p:cNvSpPr txBox="1"/>
          <p:nvPr/>
        </p:nvSpPr>
        <p:spPr>
          <a:xfrm>
            <a:off x="6419315" y="2015480"/>
            <a:ext cx="3204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0" i="0" dirty="0">
                <a:effectLst/>
                <a:latin typeface="Linux Libertine"/>
              </a:rPr>
              <a:t>Infinite impulse response(</a:t>
            </a:r>
            <a:r>
              <a:rPr lang="en-US" altLang="zh-TW" dirty="0"/>
              <a:t>IIR):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906034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16678</TotalTime>
  <Words>841</Words>
  <Application>Microsoft Office PowerPoint</Application>
  <PresentationFormat>寬螢幕</PresentationFormat>
  <Paragraphs>160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5" baseType="lpstr">
      <vt:lpstr>Linux Libertine</vt:lpstr>
      <vt:lpstr>Arial</vt:lpstr>
      <vt:lpstr>Calibri</vt:lpstr>
      <vt:lpstr>Calibri Light</vt:lpstr>
      <vt:lpstr>Cambria Math</vt:lpstr>
      <vt:lpstr>回顧</vt:lpstr>
      <vt:lpstr>DSP LAB 1</vt:lpstr>
      <vt:lpstr>HC-SR04(Tx)</vt:lpstr>
      <vt:lpstr>HC-SR04</vt:lpstr>
      <vt:lpstr>AIK-RA8D1(Rx &amp; control)</vt:lpstr>
      <vt:lpstr>實驗材料</vt:lpstr>
      <vt:lpstr>參考接線圖</vt:lpstr>
      <vt:lpstr>Receive signal (demodulation)</vt:lpstr>
      <vt:lpstr>Receive signal (Low pass filter) </vt:lpstr>
      <vt:lpstr>Filter設計</vt:lpstr>
      <vt:lpstr>Receive signal (Find peak) </vt:lpstr>
      <vt:lpstr>實驗步驟</vt:lpstr>
      <vt:lpstr>E2 STUDIO 操作 – 匯入專案</vt:lpstr>
      <vt:lpstr>E2 STUDIO 操作 – 匯入專案</vt:lpstr>
      <vt:lpstr>E2 STUDIO 操作 – 運行除錯</vt:lpstr>
      <vt:lpstr>MATLAB code</vt:lpstr>
      <vt:lpstr>問題與討論</vt:lpstr>
      <vt:lpstr>問題與討論</vt:lpstr>
      <vt:lpstr>Appendix</vt:lpstr>
      <vt:lpstr>Appendix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shaokai</dc:creator>
  <cp:lastModifiedBy>User</cp:lastModifiedBy>
  <cp:revision>145</cp:revision>
  <dcterms:created xsi:type="dcterms:W3CDTF">2023-08-15T09:30:51Z</dcterms:created>
  <dcterms:modified xsi:type="dcterms:W3CDTF">2025-08-14T14:34:58Z</dcterms:modified>
</cp:coreProperties>
</file>