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6" r:id="rId2"/>
    <p:sldId id="258" r:id="rId3"/>
    <p:sldId id="303" r:id="rId4"/>
    <p:sldId id="260" r:id="rId5"/>
    <p:sldId id="310" r:id="rId6"/>
    <p:sldId id="305" r:id="rId7"/>
    <p:sldId id="312" r:id="rId8"/>
    <p:sldId id="284" r:id="rId9"/>
    <p:sldId id="311" r:id="rId10"/>
  </p:sldIdLst>
  <p:sldSz cx="9144000" cy="5143500" type="screen16x9"/>
  <p:notesSz cx="6858000" cy="9144000"/>
  <p:embeddedFontLst>
    <p:embeddedFont>
      <p:font typeface="Bebas Neue" panose="02020500000000000000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微軟正黑體" panose="020B0604030504040204" pitchFamily="34" charset="-12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EFF89EFE-A350-4AA2-A893-9E3E11AFDAC3}">
          <p14:sldIdLst>
            <p14:sldId id="256"/>
            <p14:sldId id="258"/>
            <p14:sldId id="303"/>
            <p14:sldId id="260"/>
            <p14:sldId id="310"/>
            <p14:sldId id="305"/>
            <p14:sldId id="312"/>
            <p14:sldId id="284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12BE52-D7A4-462E-990D-D8373F7CF78C}">
  <a:tblStyle styleId="{8A12BE52-D7A4-462E-990D-D8373F7CF7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11" autoAdjust="0"/>
  </p:normalViewPr>
  <p:slideViewPr>
    <p:cSldViewPr snapToGrid="0">
      <p:cViewPr varScale="1">
        <p:scale>
          <a:sx n="101" d="100"/>
          <a:sy n="101" d="100"/>
        </p:scale>
        <p:origin x="922" y="91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88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739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910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300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.pydata.org/docs/reference/index.html" TargetMode="External"/><Relationship Id="rId4" Type="http://schemas.openxmlformats.org/officeDocument/2006/relationships/hyperlink" Target="https://www.cpbl.com.tw/stats/yearawar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DATA MINING PROPOSAL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Final Project – </a:t>
            </a:r>
            <a:r>
              <a:rPr lang="en-US" altLang="zh-TW" dirty="0">
                <a:solidFill>
                  <a:schemeClr val="dk1"/>
                </a:solidFill>
              </a:rPr>
              <a:t>CPBL Champion Mining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856;p24">
            <a:extLst>
              <a:ext uri="{FF2B5EF4-FFF2-40B4-BE49-F238E27FC236}">
                <a16:creationId xmlns:a16="http://schemas.microsoft.com/office/drawing/2014/main" id="{1A6B44E1-2787-4A95-B667-62AF9CE7DF86}"/>
              </a:ext>
            </a:extLst>
          </p:cNvPr>
          <p:cNvSpPr txBox="1">
            <a:spLocks/>
          </p:cNvSpPr>
          <p:nvPr/>
        </p:nvSpPr>
        <p:spPr>
          <a:xfrm>
            <a:off x="3175591" y="4627843"/>
            <a:ext cx="5933516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10727211</a:t>
            </a: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林彥輝 </a:t>
            </a:r>
            <a:r>
              <a:rPr lang="en-US" altLang="zh-TW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10727216</a:t>
            </a: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李品毅</a:t>
            </a:r>
            <a:endParaRPr lang="en-US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84" name="Google Shape;1884;p26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 </a:t>
            </a:r>
            <a:r>
              <a:rPr lang="en-US" altLang="zh-TW"/>
              <a:t>expected result</a:t>
            </a:r>
            <a:endParaRPr dirty="0"/>
          </a:p>
        </p:txBody>
      </p:sp>
      <p:sp>
        <p:nvSpPr>
          <p:cNvPr id="1885" name="Google Shape;1885;p26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86" name="Google Shape;1886;p26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dirty="0"/>
          </a:p>
        </p:txBody>
      </p:sp>
      <p:sp>
        <p:nvSpPr>
          <p:cNvPr id="1887" name="Google Shape;1887;p26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89" name="Google Shape;1889;p26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Abstract</a:t>
            </a:r>
            <a:endParaRPr dirty="0"/>
          </a:p>
        </p:txBody>
      </p:sp>
      <p:sp>
        <p:nvSpPr>
          <p:cNvPr id="1890" name="Google Shape;1890;p26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618372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bas Neue"/>
                <a:ea typeface="Bebas Neue"/>
                <a:cs typeface="Bebas Neue"/>
                <a:sym typeface="Bebas Neue"/>
              </a:rPr>
              <a:t>ABstract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　　中華職棒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[1]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Chinese Professional Baseball League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，以下簡稱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CPBL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），是臺灣目前唯一的職業棒球聯盟，也是臺灣最早成立的職業運動聯盟。隨著第三十二年的總冠軍賽落幕，兄弟象隊終結七年六亞的魔咒，在球賽開打之餘也有不少的有趣數據如下：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贏第一場者，勝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率</a:t>
            </a:r>
            <a:r>
              <a:rPr lang="en-US" altLang="zh-TW" sz="16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en-US" altLang="zh-TW" sz="16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%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兄弟</a:t>
            </a:r>
            <a:r>
              <a:rPr lang="en-US" altLang="zh-TW" sz="16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Game5</a:t>
            </a:r>
            <a:r>
              <a:rPr lang="zh-TW" altLang="en-US" sz="16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魔咒</a:t>
            </a:r>
            <a:endParaRPr lang="en-US" altLang="zh-TW" sz="1600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zh-TW" altLang="en-US" sz="16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對戰組合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勝率</a:t>
            </a:r>
            <a:endParaRPr 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有鑑於此，想根據此數據延伸為本門課的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Final Project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，透過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Pattern Mining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的方式觀察是否還有其他的有趣數據。</a:t>
            </a:r>
            <a:endParaRPr lang="en-US" sz="1600" dirty="0">
              <a:latin typeface="微軟正黑體" panose="020B0604030504040204" pitchFamily="34" charset="-120"/>
              <a:ea typeface="微軟正黑體" panose="020B0604030504040204" pitchFamily="34" charset="-120"/>
              <a:sym typeface="Roboto"/>
            </a:endParaRPr>
          </a:p>
        </p:txBody>
      </p:sp>
      <p:grpSp>
        <p:nvGrpSpPr>
          <p:cNvPr id="4" name="Google Shape;10682;p61">
            <a:extLst>
              <a:ext uri="{FF2B5EF4-FFF2-40B4-BE49-F238E27FC236}">
                <a16:creationId xmlns:a16="http://schemas.microsoft.com/office/drawing/2014/main" id="{0AB3C72C-F485-477A-8279-3083F05DC401}"/>
              </a:ext>
            </a:extLst>
          </p:cNvPr>
          <p:cNvGrpSpPr/>
          <p:nvPr/>
        </p:nvGrpSpPr>
        <p:grpSpPr>
          <a:xfrm>
            <a:off x="7303989" y="367009"/>
            <a:ext cx="1394903" cy="678131"/>
            <a:chOff x="3903225" y="3641905"/>
            <a:chExt cx="1543886" cy="750560"/>
          </a:xfrm>
          <a:solidFill>
            <a:srgbClr val="FFFF00"/>
          </a:solidFill>
        </p:grpSpPr>
        <p:grpSp>
          <p:nvGrpSpPr>
            <p:cNvPr id="5" name="Google Shape;10683;p61">
              <a:extLst>
                <a:ext uri="{FF2B5EF4-FFF2-40B4-BE49-F238E27FC236}">
                  <a16:creationId xmlns:a16="http://schemas.microsoft.com/office/drawing/2014/main" id="{C986903E-2075-41AC-B0B6-6F487AF2CA5A}"/>
                </a:ext>
              </a:extLst>
            </p:cNvPr>
            <p:cNvGrpSpPr/>
            <p:nvPr/>
          </p:nvGrpSpPr>
          <p:grpSpPr>
            <a:xfrm>
              <a:off x="3903225" y="3997002"/>
              <a:ext cx="1543886" cy="395463"/>
              <a:chOff x="3903225" y="3997002"/>
              <a:chExt cx="1543886" cy="395463"/>
            </a:xfrm>
            <a:grpFill/>
          </p:grpSpPr>
          <p:grpSp>
            <p:nvGrpSpPr>
              <p:cNvPr id="11" name="Google Shape;10684;p61">
                <a:extLst>
                  <a:ext uri="{FF2B5EF4-FFF2-40B4-BE49-F238E27FC236}">
                    <a16:creationId xmlns:a16="http://schemas.microsoft.com/office/drawing/2014/main" id="{E96B3B12-44D1-4CB9-BD9A-1E78130C14C2}"/>
                  </a:ext>
                </a:extLst>
              </p:cNvPr>
              <p:cNvGrpSpPr/>
              <p:nvPr/>
            </p:nvGrpSpPr>
            <p:grpSpPr>
              <a:xfrm>
                <a:off x="3903225" y="4138659"/>
                <a:ext cx="511817" cy="253806"/>
                <a:chOff x="3903225" y="4138659"/>
                <a:chExt cx="511817" cy="253806"/>
              </a:xfrm>
              <a:grpFill/>
            </p:grpSpPr>
            <p:sp>
              <p:nvSpPr>
                <p:cNvPr id="18" name="Google Shape;10685;p61">
                  <a:extLst>
                    <a:ext uri="{FF2B5EF4-FFF2-40B4-BE49-F238E27FC236}">
                      <a16:creationId xmlns:a16="http://schemas.microsoft.com/office/drawing/2014/main" id="{5A265CDC-E671-4ED5-973C-6EDF93A52201}"/>
                    </a:ext>
                  </a:extLst>
                </p:cNvPr>
                <p:cNvSpPr/>
                <p:nvPr/>
              </p:nvSpPr>
              <p:spPr>
                <a:xfrm>
                  <a:off x="3907440" y="4138659"/>
                  <a:ext cx="507602" cy="5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2" h="9502" fill="none" extrusionOk="0">
                      <a:moveTo>
                        <a:pt x="95011" y="1"/>
                      </a:moveTo>
                      <a:lnTo>
                        <a:pt x="23755" y="1"/>
                      </a:lnTo>
                      <a:lnTo>
                        <a:pt x="1" y="9501"/>
                      </a:lnTo>
                      <a:lnTo>
                        <a:pt x="95011" y="950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0686;p61">
                  <a:extLst>
                    <a:ext uri="{FF2B5EF4-FFF2-40B4-BE49-F238E27FC236}">
                      <a16:creationId xmlns:a16="http://schemas.microsoft.com/office/drawing/2014/main" id="{CFD54D31-CA24-433F-B4C5-0BDF5E303703}"/>
                    </a:ext>
                  </a:extLst>
                </p:cNvPr>
                <p:cNvSpPr/>
                <p:nvPr/>
              </p:nvSpPr>
              <p:spPr>
                <a:xfrm>
                  <a:off x="3903225" y="4189418"/>
                  <a:ext cx="507602" cy="203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2" h="38006" fill="none" extrusionOk="0">
                      <a:moveTo>
                        <a:pt x="1" y="0"/>
                      </a:moveTo>
                      <a:lnTo>
                        <a:pt x="1" y="38005"/>
                      </a:lnTo>
                      <a:lnTo>
                        <a:pt x="95011" y="38005"/>
                      </a:lnTo>
                      <a:lnTo>
                        <a:pt x="95011" y="38005"/>
                      </a:lnTo>
                      <a:lnTo>
                        <a:pt x="95011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FFC000"/>
                  </a:solidFill>
                  <a:prstDash val="solid"/>
                  <a:miter lim="267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 </a:t>
                  </a:r>
                  <a:endParaRPr/>
                </a:p>
              </p:txBody>
            </p:sp>
          </p:grpSp>
          <p:grpSp>
            <p:nvGrpSpPr>
              <p:cNvPr id="12" name="Google Shape;10687;p61">
                <a:extLst>
                  <a:ext uri="{FF2B5EF4-FFF2-40B4-BE49-F238E27FC236}">
                    <a16:creationId xmlns:a16="http://schemas.microsoft.com/office/drawing/2014/main" id="{089081A3-E7A2-413C-96AB-BCE4F5A23C38}"/>
                  </a:ext>
                </a:extLst>
              </p:cNvPr>
              <p:cNvGrpSpPr/>
              <p:nvPr/>
            </p:nvGrpSpPr>
            <p:grpSpPr>
              <a:xfrm>
                <a:off x="4421361" y="3997002"/>
                <a:ext cx="507618" cy="395463"/>
                <a:chOff x="4421361" y="3997002"/>
                <a:chExt cx="507618" cy="395463"/>
              </a:xfrm>
              <a:grpFill/>
            </p:grpSpPr>
            <p:sp>
              <p:nvSpPr>
                <p:cNvPr id="16" name="Google Shape;10688;p61">
                  <a:extLst>
                    <a:ext uri="{FF2B5EF4-FFF2-40B4-BE49-F238E27FC236}">
                      <a16:creationId xmlns:a16="http://schemas.microsoft.com/office/drawing/2014/main" id="{497296DD-92EB-45DE-ACB8-C7217524E6C6}"/>
                    </a:ext>
                  </a:extLst>
                </p:cNvPr>
                <p:cNvSpPr/>
                <p:nvPr/>
              </p:nvSpPr>
              <p:spPr>
                <a:xfrm>
                  <a:off x="4421361" y="3997002"/>
                  <a:ext cx="507618" cy="5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5" h="9501" fill="none" extrusionOk="0">
                      <a:moveTo>
                        <a:pt x="71260" y="0"/>
                      </a:moveTo>
                      <a:lnTo>
                        <a:pt x="23755" y="0"/>
                      </a:lnTo>
                      <a:lnTo>
                        <a:pt x="0" y="9501"/>
                      </a:lnTo>
                      <a:lnTo>
                        <a:pt x="95014" y="9501"/>
                      </a:lnTo>
                      <a:close/>
                    </a:path>
                  </a:pathLst>
                </a:custGeom>
                <a:grpFill/>
                <a:ln w="9525" cap="sq" cmpd="sng">
                  <a:solidFill>
                    <a:srgbClr val="FFFF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0689;p61">
                  <a:extLst>
                    <a:ext uri="{FF2B5EF4-FFF2-40B4-BE49-F238E27FC236}">
                      <a16:creationId xmlns:a16="http://schemas.microsoft.com/office/drawing/2014/main" id="{04D56520-1103-4D16-9020-CBDE73BAFF54}"/>
                    </a:ext>
                  </a:extLst>
                </p:cNvPr>
                <p:cNvSpPr/>
                <p:nvPr/>
              </p:nvSpPr>
              <p:spPr>
                <a:xfrm>
                  <a:off x="4421361" y="4047756"/>
                  <a:ext cx="507618" cy="344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5" h="64522" fill="none" extrusionOk="0">
                      <a:moveTo>
                        <a:pt x="0" y="1"/>
                      </a:moveTo>
                      <a:lnTo>
                        <a:pt x="0" y="64521"/>
                      </a:lnTo>
                      <a:lnTo>
                        <a:pt x="95014" y="64521"/>
                      </a:lnTo>
                      <a:lnTo>
                        <a:pt x="95014" y="35846"/>
                      </a:lnTo>
                      <a:lnTo>
                        <a:pt x="95014" y="35846"/>
                      </a:lnTo>
                      <a:lnTo>
                        <a:pt x="95014" y="26286"/>
                      </a:lnTo>
                      <a:lnTo>
                        <a:pt x="95014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FFFF00"/>
                  </a:solidFill>
                  <a:prstDash val="solid"/>
                  <a:miter lim="267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" name="Google Shape;10690;p61">
                <a:extLst>
                  <a:ext uri="{FF2B5EF4-FFF2-40B4-BE49-F238E27FC236}">
                    <a16:creationId xmlns:a16="http://schemas.microsoft.com/office/drawing/2014/main" id="{AA8CAE90-1304-42EF-8AD7-3A53078A75A4}"/>
                  </a:ext>
                </a:extLst>
              </p:cNvPr>
              <p:cNvGrpSpPr/>
              <p:nvPr/>
            </p:nvGrpSpPr>
            <p:grpSpPr>
              <a:xfrm>
                <a:off x="4939513" y="4189418"/>
                <a:ext cx="507598" cy="203047"/>
                <a:chOff x="4939513" y="4189418"/>
                <a:chExt cx="507598" cy="203047"/>
              </a:xfrm>
              <a:grpFill/>
            </p:grpSpPr>
            <p:sp>
              <p:nvSpPr>
                <p:cNvPr id="14" name="Google Shape;10691;p61">
                  <a:extLst>
                    <a:ext uri="{FF2B5EF4-FFF2-40B4-BE49-F238E27FC236}">
                      <a16:creationId xmlns:a16="http://schemas.microsoft.com/office/drawing/2014/main" id="{8C188475-D75C-476B-B6EA-41219CDE5E0B}"/>
                    </a:ext>
                  </a:extLst>
                </p:cNvPr>
                <p:cNvSpPr/>
                <p:nvPr/>
              </p:nvSpPr>
              <p:spPr>
                <a:xfrm>
                  <a:off x="4939513" y="4189418"/>
                  <a:ext cx="507595" cy="5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1" h="9501" fill="none" extrusionOk="0">
                      <a:moveTo>
                        <a:pt x="95011" y="9501"/>
                      </a:moveTo>
                      <a:lnTo>
                        <a:pt x="71260" y="0"/>
                      </a:lnTo>
                      <a:lnTo>
                        <a:pt x="0" y="0"/>
                      </a:lnTo>
                      <a:lnTo>
                        <a:pt x="0" y="950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0692;p61">
                  <a:extLst>
                    <a:ext uri="{FF2B5EF4-FFF2-40B4-BE49-F238E27FC236}">
                      <a16:creationId xmlns:a16="http://schemas.microsoft.com/office/drawing/2014/main" id="{81389872-92C8-4D1D-B200-D5DFB34B2F2E}"/>
                    </a:ext>
                  </a:extLst>
                </p:cNvPr>
                <p:cNvSpPr/>
                <p:nvPr/>
              </p:nvSpPr>
              <p:spPr>
                <a:xfrm>
                  <a:off x="4939515" y="4240172"/>
                  <a:ext cx="507596" cy="152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1" h="28506" fill="none" extrusionOk="0">
                      <a:moveTo>
                        <a:pt x="0" y="28505"/>
                      </a:moveTo>
                      <a:lnTo>
                        <a:pt x="0" y="28505"/>
                      </a:lnTo>
                      <a:lnTo>
                        <a:pt x="95011" y="28505"/>
                      </a:lnTo>
                      <a:lnTo>
                        <a:pt x="95011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C000"/>
                  </a:solidFill>
                  <a:prstDash val="solid"/>
                  <a:miter lim="267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" name="Google Shape;10693;p61">
              <a:extLst>
                <a:ext uri="{FF2B5EF4-FFF2-40B4-BE49-F238E27FC236}">
                  <a16:creationId xmlns:a16="http://schemas.microsoft.com/office/drawing/2014/main" id="{58B87AEF-EDC5-4344-8CEF-3E2A371DCC89}"/>
                </a:ext>
              </a:extLst>
            </p:cNvPr>
            <p:cNvGrpSpPr/>
            <p:nvPr/>
          </p:nvGrpSpPr>
          <p:grpSpPr>
            <a:xfrm>
              <a:off x="4482186" y="3641905"/>
              <a:ext cx="397605" cy="349784"/>
              <a:chOff x="2906375" y="1159725"/>
              <a:chExt cx="1860575" cy="1636800"/>
            </a:xfrm>
            <a:grpFill/>
          </p:grpSpPr>
          <p:sp>
            <p:nvSpPr>
              <p:cNvPr id="7" name="Google Shape;10694;p61">
                <a:extLst>
                  <a:ext uri="{FF2B5EF4-FFF2-40B4-BE49-F238E27FC236}">
                    <a16:creationId xmlns:a16="http://schemas.microsoft.com/office/drawing/2014/main" id="{37A3FFC6-123C-4473-9D29-F72431A92979}"/>
                  </a:ext>
                </a:extLst>
              </p:cNvPr>
              <p:cNvSpPr/>
              <p:nvPr/>
            </p:nvSpPr>
            <p:spPr>
              <a:xfrm>
                <a:off x="2906375" y="1159725"/>
                <a:ext cx="1860575" cy="1320800"/>
              </a:xfrm>
              <a:custGeom>
                <a:avLst/>
                <a:gdLst/>
                <a:ahLst/>
                <a:cxnLst/>
                <a:rect l="l" t="t" r="r" b="b"/>
                <a:pathLst>
                  <a:path w="74423" h="52832" fill="none" extrusionOk="0">
                    <a:moveTo>
                      <a:pt x="74300" y="9469"/>
                    </a:moveTo>
                    <a:cubicBezTo>
                      <a:pt x="74046" y="6953"/>
                      <a:pt x="72972" y="4566"/>
                      <a:pt x="71233" y="2899"/>
                    </a:cubicBezTo>
                    <a:cubicBezTo>
                      <a:pt x="71029" y="2682"/>
                      <a:pt x="70807" y="2484"/>
                      <a:pt x="70569" y="2305"/>
                    </a:cubicBezTo>
                    <a:cubicBezTo>
                      <a:pt x="70326" y="2123"/>
                      <a:pt x="70133" y="1933"/>
                      <a:pt x="69847" y="1767"/>
                    </a:cubicBezTo>
                    <a:cubicBezTo>
                      <a:pt x="69576" y="1596"/>
                      <a:pt x="69301" y="1435"/>
                      <a:pt x="69030" y="1280"/>
                    </a:cubicBezTo>
                    <a:cubicBezTo>
                      <a:pt x="68792" y="1159"/>
                      <a:pt x="68599" y="1084"/>
                      <a:pt x="68385" y="985"/>
                    </a:cubicBezTo>
                    <a:cubicBezTo>
                      <a:pt x="67280" y="522"/>
                      <a:pt x="66290" y="276"/>
                      <a:pt x="65270" y="188"/>
                    </a:cubicBezTo>
                    <a:cubicBezTo>
                      <a:pt x="63260" y="1"/>
                      <a:pt x="61470" y="332"/>
                      <a:pt x="60001" y="803"/>
                    </a:cubicBezTo>
                    <a:cubicBezTo>
                      <a:pt x="58778" y="1194"/>
                      <a:pt x="57603" y="1727"/>
                      <a:pt x="56500" y="2385"/>
                    </a:cubicBezTo>
                    <a:cubicBezTo>
                      <a:pt x="56396" y="1617"/>
                      <a:pt x="56273" y="1012"/>
                      <a:pt x="56179" y="613"/>
                    </a:cubicBezTo>
                    <a:cubicBezTo>
                      <a:pt x="56104" y="298"/>
                      <a:pt x="55821" y="73"/>
                      <a:pt x="55497" y="78"/>
                    </a:cubicBezTo>
                    <a:lnTo>
                      <a:pt x="38984" y="255"/>
                    </a:lnTo>
                    <a:lnTo>
                      <a:pt x="35208" y="295"/>
                    </a:lnTo>
                    <a:lnTo>
                      <a:pt x="18696" y="472"/>
                    </a:lnTo>
                    <a:cubicBezTo>
                      <a:pt x="18370" y="474"/>
                      <a:pt x="18091" y="704"/>
                      <a:pt x="18027" y="1023"/>
                    </a:cubicBezTo>
                    <a:cubicBezTo>
                      <a:pt x="17941" y="1422"/>
                      <a:pt x="17829" y="2026"/>
                      <a:pt x="17741" y="2800"/>
                    </a:cubicBezTo>
                    <a:cubicBezTo>
                      <a:pt x="16625" y="2163"/>
                      <a:pt x="15439" y="1657"/>
                      <a:pt x="14211" y="1290"/>
                    </a:cubicBezTo>
                    <a:cubicBezTo>
                      <a:pt x="12731" y="854"/>
                      <a:pt x="10935" y="560"/>
                      <a:pt x="8931" y="790"/>
                    </a:cubicBezTo>
                    <a:cubicBezTo>
                      <a:pt x="7908" y="900"/>
                      <a:pt x="6923" y="1167"/>
                      <a:pt x="5832" y="1652"/>
                    </a:cubicBezTo>
                    <a:cubicBezTo>
                      <a:pt x="5620" y="1756"/>
                      <a:pt x="5427" y="1839"/>
                      <a:pt x="5192" y="1965"/>
                    </a:cubicBezTo>
                    <a:cubicBezTo>
                      <a:pt x="4924" y="2125"/>
                      <a:pt x="4651" y="2291"/>
                      <a:pt x="4384" y="2465"/>
                    </a:cubicBezTo>
                    <a:cubicBezTo>
                      <a:pt x="4103" y="2639"/>
                      <a:pt x="3915" y="2832"/>
                      <a:pt x="3675" y="3019"/>
                    </a:cubicBezTo>
                    <a:cubicBezTo>
                      <a:pt x="3439" y="3204"/>
                      <a:pt x="3222" y="3407"/>
                      <a:pt x="3022" y="3627"/>
                    </a:cubicBezTo>
                    <a:cubicBezTo>
                      <a:pt x="1319" y="5332"/>
                      <a:pt x="294" y="7743"/>
                      <a:pt x="99" y="10261"/>
                    </a:cubicBezTo>
                    <a:cubicBezTo>
                      <a:pt x="0" y="11524"/>
                      <a:pt x="104" y="12828"/>
                      <a:pt x="466" y="14096"/>
                    </a:cubicBezTo>
                    <a:cubicBezTo>
                      <a:pt x="653" y="14725"/>
                      <a:pt x="875" y="15354"/>
                      <a:pt x="1175" y="15953"/>
                    </a:cubicBezTo>
                    <a:lnTo>
                      <a:pt x="1282" y="16181"/>
                    </a:lnTo>
                    <a:lnTo>
                      <a:pt x="1362" y="16341"/>
                    </a:lnTo>
                    <a:lnTo>
                      <a:pt x="1416" y="16432"/>
                    </a:lnTo>
                    <a:lnTo>
                      <a:pt x="1622" y="16794"/>
                    </a:lnTo>
                    <a:cubicBezTo>
                      <a:pt x="1769" y="17040"/>
                      <a:pt x="1986" y="17377"/>
                      <a:pt x="2168" y="17639"/>
                    </a:cubicBezTo>
                    <a:cubicBezTo>
                      <a:pt x="3672" y="19764"/>
                      <a:pt x="5719" y="21389"/>
                      <a:pt x="7890" y="22556"/>
                    </a:cubicBezTo>
                    <a:cubicBezTo>
                      <a:pt x="10076" y="23744"/>
                      <a:pt x="12329" y="24512"/>
                      <a:pt x="14535" y="25184"/>
                    </a:cubicBezTo>
                    <a:cubicBezTo>
                      <a:pt x="16734" y="25847"/>
                      <a:pt x="18883" y="26377"/>
                      <a:pt x="20907" y="26937"/>
                    </a:cubicBezTo>
                    <a:cubicBezTo>
                      <a:pt x="23058" y="27539"/>
                      <a:pt x="25044" y="27884"/>
                      <a:pt x="26553" y="28569"/>
                    </a:cubicBezTo>
                    <a:cubicBezTo>
                      <a:pt x="27991" y="29155"/>
                      <a:pt x="29136" y="30359"/>
                      <a:pt x="29449" y="31218"/>
                    </a:cubicBezTo>
                    <a:cubicBezTo>
                      <a:pt x="29527" y="31433"/>
                      <a:pt x="29583" y="31620"/>
                      <a:pt x="29583" y="31813"/>
                    </a:cubicBezTo>
                    <a:cubicBezTo>
                      <a:pt x="29591" y="31992"/>
                      <a:pt x="29572" y="32171"/>
                      <a:pt x="29532" y="32345"/>
                    </a:cubicBezTo>
                    <a:cubicBezTo>
                      <a:pt x="29436" y="32680"/>
                      <a:pt x="29099" y="33060"/>
                      <a:pt x="28702" y="33263"/>
                    </a:cubicBezTo>
                    <a:cubicBezTo>
                      <a:pt x="27926" y="33729"/>
                      <a:pt x="26880" y="33477"/>
                      <a:pt x="26733" y="33049"/>
                    </a:cubicBezTo>
                    <a:cubicBezTo>
                      <a:pt x="26396" y="32372"/>
                      <a:pt x="26414" y="31582"/>
                      <a:pt x="26644" y="31256"/>
                    </a:cubicBezTo>
                    <a:cubicBezTo>
                      <a:pt x="26888" y="30884"/>
                      <a:pt x="27300" y="30937"/>
                      <a:pt x="27273" y="30911"/>
                    </a:cubicBezTo>
                    <a:lnTo>
                      <a:pt x="27067" y="30825"/>
                    </a:lnTo>
                    <a:cubicBezTo>
                      <a:pt x="26928" y="30782"/>
                      <a:pt x="26669" y="30745"/>
                      <a:pt x="26361" y="30897"/>
                    </a:cubicBezTo>
                    <a:cubicBezTo>
                      <a:pt x="26045" y="31044"/>
                      <a:pt x="25777" y="31390"/>
                      <a:pt x="25595" y="31815"/>
                    </a:cubicBezTo>
                    <a:cubicBezTo>
                      <a:pt x="25408" y="32246"/>
                      <a:pt x="25298" y="32765"/>
                      <a:pt x="25379" y="33410"/>
                    </a:cubicBezTo>
                    <a:cubicBezTo>
                      <a:pt x="25403" y="33702"/>
                      <a:pt x="25590" y="34208"/>
                      <a:pt x="25855" y="34499"/>
                    </a:cubicBezTo>
                    <a:cubicBezTo>
                      <a:pt x="26117" y="34807"/>
                      <a:pt x="26444" y="35061"/>
                      <a:pt x="26810" y="35241"/>
                    </a:cubicBezTo>
                    <a:cubicBezTo>
                      <a:pt x="27560" y="35613"/>
                      <a:pt x="28456" y="35736"/>
                      <a:pt x="29398" y="35551"/>
                    </a:cubicBezTo>
                    <a:cubicBezTo>
                      <a:pt x="30316" y="35353"/>
                      <a:pt x="31298" y="34882"/>
                      <a:pt x="32032" y="33889"/>
                    </a:cubicBezTo>
                    <a:cubicBezTo>
                      <a:pt x="32422" y="33325"/>
                      <a:pt x="32615" y="32803"/>
                      <a:pt x="32722" y="32177"/>
                    </a:cubicBezTo>
                    <a:cubicBezTo>
                      <a:pt x="32776" y="31882"/>
                      <a:pt x="32797" y="31582"/>
                      <a:pt x="32784" y="31283"/>
                    </a:cubicBezTo>
                    <a:cubicBezTo>
                      <a:pt x="34828" y="34499"/>
                      <a:pt x="34919" y="37103"/>
                      <a:pt x="34413" y="41899"/>
                    </a:cubicBezTo>
                    <a:cubicBezTo>
                      <a:pt x="33530" y="50222"/>
                      <a:pt x="29511" y="52831"/>
                      <a:pt x="29511" y="52831"/>
                    </a:cubicBezTo>
                    <a:lnTo>
                      <a:pt x="37547" y="52743"/>
                    </a:lnTo>
                    <a:lnTo>
                      <a:pt x="37764" y="52743"/>
                    </a:lnTo>
                    <a:lnTo>
                      <a:pt x="45801" y="52655"/>
                    </a:lnTo>
                    <a:cubicBezTo>
                      <a:pt x="45801" y="52655"/>
                      <a:pt x="41725" y="50137"/>
                      <a:pt x="40668" y="41835"/>
                    </a:cubicBezTo>
                    <a:cubicBezTo>
                      <a:pt x="40058" y="37050"/>
                      <a:pt x="40092" y="34443"/>
                      <a:pt x="42067" y="31186"/>
                    </a:cubicBezTo>
                    <a:cubicBezTo>
                      <a:pt x="42059" y="31486"/>
                      <a:pt x="42089" y="31786"/>
                      <a:pt x="42150" y="32080"/>
                    </a:cubicBezTo>
                    <a:cubicBezTo>
                      <a:pt x="42271" y="32704"/>
                      <a:pt x="42474" y="33220"/>
                      <a:pt x="42876" y="33777"/>
                    </a:cubicBezTo>
                    <a:cubicBezTo>
                      <a:pt x="43630" y="34754"/>
                      <a:pt x="44623" y="35203"/>
                      <a:pt x="45544" y="35380"/>
                    </a:cubicBezTo>
                    <a:cubicBezTo>
                      <a:pt x="46489" y="35546"/>
                      <a:pt x="47382" y="35404"/>
                      <a:pt x="48126" y="35013"/>
                    </a:cubicBezTo>
                    <a:cubicBezTo>
                      <a:pt x="48488" y="34826"/>
                      <a:pt x="48809" y="34566"/>
                      <a:pt x="49066" y="34251"/>
                    </a:cubicBezTo>
                    <a:cubicBezTo>
                      <a:pt x="49323" y="33954"/>
                      <a:pt x="49499" y="33445"/>
                      <a:pt x="49518" y="33153"/>
                    </a:cubicBezTo>
                    <a:cubicBezTo>
                      <a:pt x="49585" y="32508"/>
                      <a:pt x="49462" y="31992"/>
                      <a:pt x="49266" y="31564"/>
                    </a:cubicBezTo>
                    <a:cubicBezTo>
                      <a:pt x="49076" y="31143"/>
                      <a:pt x="48801" y="30801"/>
                      <a:pt x="48482" y="30662"/>
                    </a:cubicBezTo>
                    <a:cubicBezTo>
                      <a:pt x="48172" y="30517"/>
                      <a:pt x="47915" y="30560"/>
                      <a:pt x="47776" y="30606"/>
                    </a:cubicBezTo>
                    <a:lnTo>
                      <a:pt x="47570" y="30697"/>
                    </a:lnTo>
                    <a:cubicBezTo>
                      <a:pt x="47543" y="30721"/>
                      <a:pt x="47955" y="30662"/>
                      <a:pt x="48207" y="31028"/>
                    </a:cubicBezTo>
                    <a:cubicBezTo>
                      <a:pt x="48445" y="31347"/>
                      <a:pt x="48480" y="32136"/>
                      <a:pt x="48156" y="32821"/>
                    </a:cubicBezTo>
                    <a:cubicBezTo>
                      <a:pt x="48019" y="33250"/>
                      <a:pt x="46978" y="33525"/>
                      <a:pt x="46192" y="33078"/>
                    </a:cubicBezTo>
                    <a:cubicBezTo>
                      <a:pt x="45790" y="32883"/>
                      <a:pt x="45448" y="32508"/>
                      <a:pt x="45343" y="32177"/>
                    </a:cubicBezTo>
                    <a:cubicBezTo>
                      <a:pt x="45298" y="32005"/>
                      <a:pt x="45276" y="31826"/>
                      <a:pt x="45282" y="31647"/>
                    </a:cubicBezTo>
                    <a:cubicBezTo>
                      <a:pt x="45279" y="31454"/>
                      <a:pt x="45330" y="31264"/>
                      <a:pt x="45402" y="31047"/>
                    </a:cubicBezTo>
                    <a:cubicBezTo>
                      <a:pt x="45696" y="30183"/>
                      <a:pt x="46818" y="28954"/>
                      <a:pt x="48241" y="28339"/>
                    </a:cubicBezTo>
                    <a:cubicBezTo>
                      <a:pt x="49735" y="27622"/>
                      <a:pt x="51713" y="27234"/>
                      <a:pt x="53851" y="26586"/>
                    </a:cubicBezTo>
                    <a:cubicBezTo>
                      <a:pt x="55861" y="25984"/>
                      <a:pt x="57999" y="25408"/>
                      <a:pt x="60185" y="24699"/>
                    </a:cubicBezTo>
                    <a:cubicBezTo>
                      <a:pt x="62372" y="23979"/>
                      <a:pt x="64609" y="23163"/>
                      <a:pt x="66772" y="21929"/>
                    </a:cubicBezTo>
                    <a:cubicBezTo>
                      <a:pt x="68918" y="20717"/>
                      <a:pt x="70930" y="19047"/>
                      <a:pt x="72386" y="16890"/>
                    </a:cubicBezTo>
                    <a:cubicBezTo>
                      <a:pt x="72563" y="16622"/>
                      <a:pt x="72774" y="16283"/>
                      <a:pt x="72916" y="16034"/>
                    </a:cubicBezTo>
                    <a:lnTo>
                      <a:pt x="73117" y="15664"/>
                    </a:lnTo>
                    <a:lnTo>
                      <a:pt x="73165" y="15573"/>
                    </a:lnTo>
                    <a:lnTo>
                      <a:pt x="73243" y="15413"/>
                    </a:lnTo>
                    <a:lnTo>
                      <a:pt x="73347" y="15183"/>
                    </a:lnTo>
                    <a:cubicBezTo>
                      <a:pt x="73639" y="14578"/>
                      <a:pt x="73845" y="13944"/>
                      <a:pt x="74016" y="13309"/>
                    </a:cubicBezTo>
                    <a:cubicBezTo>
                      <a:pt x="74351" y="12035"/>
                      <a:pt x="74423" y="10729"/>
                      <a:pt x="74300" y="9469"/>
                    </a:cubicBezTo>
                    <a:close/>
                    <a:moveTo>
                      <a:pt x="21867" y="23527"/>
                    </a:moveTo>
                    <a:cubicBezTo>
                      <a:pt x="19791" y="22930"/>
                      <a:pt x="17668" y="22379"/>
                      <a:pt x="15594" y="21729"/>
                    </a:cubicBezTo>
                    <a:cubicBezTo>
                      <a:pt x="13531" y="21078"/>
                      <a:pt x="11470" y="20332"/>
                      <a:pt x="9675" y="19325"/>
                    </a:cubicBezTo>
                    <a:cubicBezTo>
                      <a:pt x="7876" y="18319"/>
                      <a:pt x="6273" y="17040"/>
                      <a:pt x="5176" y="15509"/>
                    </a:cubicBezTo>
                    <a:cubicBezTo>
                      <a:pt x="5042" y="15314"/>
                      <a:pt x="4948" y="15185"/>
                      <a:pt x="4807" y="14955"/>
                    </a:cubicBezTo>
                    <a:lnTo>
                      <a:pt x="4598" y="14597"/>
                    </a:lnTo>
                    <a:lnTo>
                      <a:pt x="4555" y="14522"/>
                    </a:lnTo>
                    <a:cubicBezTo>
                      <a:pt x="4574" y="14554"/>
                      <a:pt x="4536" y="14476"/>
                      <a:pt x="4536" y="14476"/>
                    </a:cubicBezTo>
                    <a:lnTo>
                      <a:pt x="4467" y="14326"/>
                    </a:lnTo>
                    <a:cubicBezTo>
                      <a:pt x="4263" y="13941"/>
                      <a:pt x="4116" y="13523"/>
                      <a:pt x="3988" y="13106"/>
                    </a:cubicBezTo>
                    <a:cubicBezTo>
                      <a:pt x="3739" y="12268"/>
                      <a:pt x="3661" y="11380"/>
                      <a:pt x="3723" y="10521"/>
                    </a:cubicBezTo>
                    <a:cubicBezTo>
                      <a:pt x="3843" y="8805"/>
                      <a:pt x="4526" y="7191"/>
                      <a:pt x="5593" y="6124"/>
                    </a:cubicBezTo>
                    <a:cubicBezTo>
                      <a:pt x="5832" y="5840"/>
                      <a:pt x="6158" y="5610"/>
                      <a:pt x="6412" y="5406"/>
                    </a:cubicBezTo>
                    <a:cubicBezTo>
                      <a:pt x="6543" y="5326"/>
                      <a:pt x="6667" y="5235"/>
                      <a:pt x="6790" y="5142"/>
                    </a:cubicBezTo>
                    <a:cubicBezTo>
                      <a:pt x="6961" y="5040"/>
                      <a:pt x="7194" y="4933"/>
                      <a:pt x="7392" y="4831"/>
                    </a:cubicBezTo>
                    <a:cubicBezTo>
                      <a:pt x="7967" y="4558"/>
                      <a:pt x="8703" y="4307"/>
                      <a:pt x="9380" y="4232"/>
                    </a:cubicBezTo>
                    <a:cubicBezTo>
                      <a:pt x="10761" y="4034"/>
                      <a:pt x="12126" y="4197"/>
                      <a:pt x="13298" y="4515"/>
                    </a:cubicBezTo>
                    <a:cubicBezTo>
                      <a:pt x="14478" y="4831"/>
                      <a:pt x="15474" y="5286"/>
                      <a:pt x="16269" y="5695"/>
                    </a:cubicBezTo>
                    <a:cubicBezTo>
                      <a:pt x="16732" y="5936"/>
                      <a:pt x="17179" y="6201"/>
                      <a:pt x="17612" y="6493"/>
                    </a:cubicBezTo>
                    <a:cubicBezTo>
                      <a:pt x="17800" y="10799"/>
                      <a:pt x="19221" y="16754"/>
                      <a:pt x="24573" y="22090"/>
                    </a:cubicBezTo>
                    <a:cubicBezTo>
                      <a:pt x="25753" y="23265"/>
                      <a:pt x="26805" y="24327"/>
                      <a:pt x="27742" y="25296"/>
                    </a:cubicBezTo>
                    <a:cubicBezTo>
                      <a:pt x="25753" y="24437"/>
                      <a:pt x="23725" y="24089"/>
                      <a:pt x="21867" y="23527"/>
                    </a:cubicBezTo>
                    <a:close/>
                    <a:moveTo>
                      <a:pt x="70470" y="12397"/>
                    </a:moveTo>
                    <a:cubicBezTo>
                      <a:pt x="70347" y="12817"/>
                      <a:pt x="70211" y="13234"/>
                      <a:pt x="70015" y="13628"/>
                    </a:cubicBezTo>
                    <a:lnTo>
                      <a:pt x="69948" y="13778"/>
                    </a:lnTo>
                    <a:cubicBezTo>
                      <a:pt x="69948" y="13778"/>
                      <a:pt x="69903" y="13874"/>
                      <a:pt x="69940" y="13807"/>
                    </a:cubicBezTo>
                    <a:lnTo>
                      <a:pt x="69889" y="13898"/>
                    </a:lnTo>
                    <a:lnTo>
                      <a:pt x="69689" y="14262"/>
                    </a:lnTo>
                    <a:cubicBezTo>
                      <a:pt x="69555" y="14498"/>
                      <a:pt x="69461" y="14626"/>
                      <a:pt x="69333" y="14827"/>
                    </a:cubicBezTo>
                    <a:cubicBezTo>
                      <a:pt x="68270" y="16379"/>
                      <a:pt x="66697" y="17688"/>
                      <a:pt x="64917" y="18737"/>
                    </a:cubicBezTo>
                    <a:cubicBezTo>
                      <a:pt x="63140" y="19786"/>
                      <a:pt x="61103" y="20572"/>
                      <a:pt x="59051" y="21268"/>
                    </a:cubicBezTo>
                    <a:cubicBezTo>
                      <a:pt x="56990" y="21961"/>
                      <a:pt x="54881" y="22556"/>
                      <a:pt x="52818" y="23198"/>
                    </a:cubicBezTo>
                    <a:cubicBezTo>
                      <a:pt x="50969" y="23800"/>
                      <a:pt x="48948" y="24193"/>
                      <a:pt x="46976" y="25095"/>
                    </a:cubicBezTo>
                    <a:cubicBezTo>
                      <a:pt x="47894" y="24105"/>
                      <a:pt x="48924" y="23021"/>
                      <a:pt x="50080" y="21817"/>
                    </a:cubicBezTo>
                    <a:cubicBezTo>
                      <a:pt x="55317" y="16368"/>
                      <a:pt x="56613" y="10387"/>
                      <a:pt x="56704" y="6078"/>
                    </a:cubicBezTo>
                    <a:cubicBezTo>
                      <a:pt x="57132" y="5776"/>
                      <a:pt x="57573" y="5500"/>
                      <a:pt x="58034" y="5251"/>
                    </a:cubicBezTo>
                    <a:cubicBezTo>
                      <a:pt x="58818" y="4826"/>
                      <a:pt x="59803" y="4349"/>
                      <a:pt x="60978" y="4009"/>
                    </a:cubicBezTo>
                    <a:cubicBezTo>
                      <a:pt x="62142" y="3664"/>
                      <a:pt x="63504" y="3474"/>
                      <a:pt x="64890" y="3640"/>
                    </a:cubicBezTo>
                    <a:cubicBezTo>
                      <a:pt x="65567" y="3702"/>
                      <a:pt x="66309" y="3937"/>
                      <a:pt x="66892" y="4197"/>
                    </a:cubicBezTo>
                    <a:cubicBezTo>
                      <a:pt x="67090" y="4296"/>
                      <a:pt x="67326" y="4398"/>
                      <a:pt x="67500" y="4497"/>
                    </a:cubicBezTo>
                    <a:cubicBezTo>
                      <a:pt x="67623" y="4585"/>
                      <a:pt x="67748" y="4673"/>
                      <a:pt x="67882" y="4753"/>
                    </a:cubicBezTo>
                    <a:cubicBezTo>
                      <a:pt x="68139" y="4949"/>
                      <a:pt x="68474" y="5174"/>
                      <a:pt x="68717" y="5452"/>
                    </a:cubicBezTo>
                    <a:cubicBezTo>
                      <a:pt x="69806" y="6496"/>
                      <a:pt x="70524" y="8096"/>
                      <a:pt x="70682" y="9809"/>
                    </a:cubicBezTo>
                    <a:cubicBezTo>
                      <a:pt x="70759" y="10663"/>
                      <a:pt x="70703" y="11551"/>
                      <a:pt x="70470" y="12397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FF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0695;p61">
                <a:extLst>
                  <a:ext uri="{FF2B5EF4-FFF2-40B4-BE49-F238E27FC236}">
                    <a16:creationId xmlns:a16="http://schemas.microsoft.com/office/drawing/2014/main" id="{E5D0D6D8-9B6B-474F-BDC0-9F0546F1128F}"/>
                  </a:ext>
                </a:extLst>
              </p:cNvPr>
              <p:cNvSpPr/>
              <p:nvPr/>
            </p:nvSpPr>
            <p:spPr>
              <a:xfrm>
                <a:off x="3520750" y="2496900"/>
                <a:ext cx="656300" cy="214450"/>
              </a:xfrm>
              <a:custGeom>
                <a:avLst/>
                <a:gdLst/>
                <a:ahLst/>
                <a:cxnLst/>
                <a:rect l="l" t="t" r="r" b="b"/>
                <a:pathLst>
                  <a:path w="26252" h="8578" fill="none" extrusionOk="0">
                    <a:moveTo>
                      <a:pt x="26252" y="8347"/>
                    </a:moveTo>
                    <a:lnTo>
                      <a:pt x="108" y="8577"/>
                    </a:lnTo>
                    <a:lnTo>
                      <a:pt x="108" y="8577"/>
                    </a:lnTo>
                    <a:lnTo>
                      <a:pt x="1" y="281"/>
                    </a:lnTo>
                    <a:cubicBezTo>
                      <a:pt x="3" y="254"/>
                      <a:pt x="27" y="233"/>
                      <a:pt x="57" y="236"/>
                    </a:cubicBezTo>
                    <a:lnTo>
                      <a:pt x="57" y="236"/>
                    </a:lnTo>
                    <a:lnTo>
                      <a:pt x="26091" y="3"/>
                    </a:lnTo>
                    <a:cubicBezTo>
                      <a:pt x="26118" y="0"/>
                      <a:pt x="26142" y="22"/>
                      <a:pt x="26147" y="48"/>
                    </a:cubicBezTo>
                    <a:lnTo>
                      <a:pt x="26252" y="8345"/>
                    </a:lnTo>
                    <a:lnTo>
                      <a:pt x="26252" y="8345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FFC000"/>
                </a:solidFill>
                <a:prstDash val="solid"/>
                <a:miter lim="267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0696;p61">
                <a:extLst>
                  <a:ext uri="{FF2B5EF4-FFF2-40B4-BE49-F238E27FC236}">
                    <a16:creationId xmlns:a16="http://schemas.microsoft.com/office/drawing/2014/main" id="{D24C3B36-8341-4662-A1BE-EEF0367E6A26}"/>
                  </a:ext>
                </a:extLst>
              </p:cNvPr>
              <p:cNvSpPr/>
              <p:nvPr/>
            </p:nvSpPr>
            <p:spPr>
              <a:xfrm>
                <a:off x="3448300" y="2706900"/>
                <a:ext cx="8039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2156" h="3585" fill="none" extrusionOk="0">
                    <a:moveTo>
                      <a:pt x="32155" y="3244"/>
                    </a:moveTo>
                    <a:lnTo>
                      <a:pt x="35" y="3584"/>
                    </a:lnTo>
                    <a:lnTo>
                      <a:pt x="35" y="3584"/>
                    </a:lnTo>
                    <a:lnTo>
                      <a:pt x="3" y="399"/>
                    </a:lnTo>
                    <a:cubicBezTo>
                      <a:pt x="0" y="367"/>
                      <a:pt x="27" y="343"/>
                      <a:pt x="57" y="343"/>
                    </a:cubicBezTo>
                    <a:lnTo>
                      <a:pt x="32067" y="1"/>
                    </a:lnTo>
                    <a:cubicBezTo>
                      <a:pt x="32096" y="1"/>
                      <a:pt x="32120" y="25"/>
                      <a:pt x="32123" y="57"/>
                    </a:cubicBezTo>
                    <a:lnTo>
                      <a:pt x="32155" y="3244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FFC000"/>
                </a:solidFill>
                <a:prstDash val="solid"/>
                <a:miter lim="267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697;p61">
                <a:extLst>
                  <a:ext uri="{FF2B5EF4-FFF2-40B4-BE49-F238E27FC236}">
                    <a16:creationId xmlns:a16="http://schemas.microsoft.com/office/drawing/2014/main" id="{8C2F6ED8-A675-4049-B9F4-8C8735F25AFE}"/>
                  </a:ext>
                </a:extLst>
              </p:cNvPr>
              <p:cNvSpPr/>
              <p:nvPr/>
            </p:nvSpPr>
            <p:spPr>
              <a:xfrm>
                <a:off x="3674575" y="1339775"/>
                <a:ext cx="324050" cy="308175"/>
              </a:xfrm>
              <a:custGeom>
                <a:avLst/>
                <a:gdLst/>
                <a:ahLst/>
                <a:cxnLst/>
                <a:rect l="l" t="t" r="r" b="b"/>
                <a:pathLst>
                  <a:path w="12962" h="12327" fill="none" extrusionOk="0">
                    <a:moveTo>
                      <a:pt x="6479" y="0"/>
                    </a:moveTo>
                    <a:lnTo>
                      <a:pt x="8484" y="4060"/>
                    </a:lnTo>
                    <a:lnTo>
                      <a:pt x="12961" y="4710"/>
                    </a:lnTo>
                    <a:lnTo>
                      <a:pt x="9720" y="7868"/>
                    </a:lnTo>
                    <a:lnTo>
                      <a:pt x="10486" y="12327"/>
                    </a:lnTo>
                    <a:lnTo>
                      <a:pt x="6479" y="10221"/>
                    </a:lnTo>
                    <a:lnTo>
                      <a:pt x="2476" y="12327"/>
                    </a:lnTo>
                    <a:lnTo>
                      <a:pt x="3241" y="7868"/>
                    </a:lnTo>
                    <a:lnTo>
                      <a:pt x="0" y="4710"/>
                    </a:lnTo>
                    <a:lnTo>
                      <a:pt x="4478" y="406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9525" cap="flat" cmpd="sng">
                <a:solidFill>
                  <a:srgbClr val="FFFF00"/>
                </a:solidFill>
                <a:prstDash val="solid"/>
                <a:miter lim="267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716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867407" y="1343923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3655208" y="2101589"/>
            <a:ext cx="5316048" cy="5567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從維基網頁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[2]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及中華職棒官網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[3]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中自行製作每年份的資料。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514C04CE-48A5-4082-9ACA-85840C223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5701"/>
              </p:ext>
            </p:extLst>
          </p:nvPr>
        </p:nvGraphicFramePr>
        <p:xfrm>
          <a:off x="3663828" y="2874373"/>
          <a:ext cx="5307428" cy="2008776"/>
        </p:xfrm>
        <a:graphic>
          <a:graphicData uri="http://schemas.openxmlformats.org/drawingml/2006/table">
            <a:tbl>
              <a:tblPr firstRow="1" bandRow="1">
                <a:tableStyleId>{8A12BE52-D7A4-462E-990D-D8373F7CF78C}</a:tableStyleId>
              </a:tblPr>
              <a:tblGrid>
                <a:gridCol w="758204">
                  <a:extLst>
                    <a:ext uri="{9D8B030D-6E8A-4147-A177-3AD203B41FA5}">
                      <a16:colId xmlns:a16="http://schemas.microsoft.com/office/drawing/2014/main" val="2056280195"/>
                    </a:ext>
                  </a:extLst>
                </a:gridCol>
                <a:gridCol w="758204">
                  <a:extLst>
                    <a:ext uri="{9D8B030D-6E8A-4147-A177-3AD203B41FA5}">
                      <a16:colId xmlns:a16="http://schemas.microsoft.com/office/drawing/2014/main" val="3624657561"/>
                    </a:ext>
                  </a:extLst>
                </a:gridCol>
                <a:gridCol w="758204">
                  <a:extLst>
                    <a:ext uri="{9D8B030D-6E8A-4147-A177-3AD203B41FA5}">
                      <a16:colId xmlns:a16="http://schemas.microsoft.com/office/drawing/2014/main" val="3591758194"/>
                    </a:ext>
                  </a:extLst>
                </a:gridCol>
                <a:gridCol w="758204">
                  <a:extLst>
                    <a:ext uri="{9D8B030D-6E8A-4147-A177-3AD203B41FA5}">
                      <a16:colId xmlns:a16="http://schemas.microsoft.com/office/drawing/2014/main" val="2059388943"/>
                    </a:ext>
                  </a:extLst>
                </a:gridCol>
                <a:gridCol w="758204">
                  <a:extLst>
                    <a:ext uri="{9D8B030D-6E8A-4147-A177-3AD203B41FA5}">
                      <a16:colId xmlns:a16="http://schemas.microsoft.com/office/drawing/2014/main" val="2738300473"/>
                    </a:ext>
                  </a:extLst>
                </a:gridCol>
                <a:gridCol w="758204">
                  <a:extLst>
                    <a:ext uri="{9D8B030D-6E8A-4147-A177-3AD203B41FA5}">
                      <a16:colId xmlns:a16="http://schemas.microsoft.com/office/drawing/2014/main" val="1926081681"/>
                    </a:ext>
                  </a:extLst>
                </a:gridCol>
                <a:gridCol w="758204">
                  <a:extLst>
                    <a:ext uri="{9D8B030D-6E8A-4147-A177-3AD203B41FA5}">
                      <a16:colId xmlns:a16="http://schemas.microsoft.com/office/drawing/2014/main" val="2663317413"/>
                    </a:ext>
                  </a:extLst>
                </a:gridCol>
              </a:tblGrid>
              <a:tr h="502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Game1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Game2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Game3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Game4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Game5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Game6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Game7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193160"/>
                  </a:ext>
                </a:extLst>
              </a:tr>
              <a:tr h="502194">
                <a:tc>
                  <a:txBody>
                    <a:bodyPr/>
                    <a:lstStyle/>
                    <a:p>
                      <a:pPr algn="l" fontAlgn="b"/>
                      <a:endParaRPr lang="zh-TW" alt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上半季冠軍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下半季冠軍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MVP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總冠軍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總亞軍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586332"/>
                  </a:ext>
                </a:extLst>
              </a:tr>
              <a:tr h="50219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600" b="1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防禦率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勝投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三振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中繼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後援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03509"/>
                  </a:ext>
                </a:extLst>
              </a:tr>
              <a:tr h="50219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600" b="1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打擊王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安打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全壘打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打點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微軟正黑體" panose="020B0604030504040204" pitchFamily="34" charset="-120"/>
                        </a:rPr>
                        <a:t>盜壘</a:t>
                      </a: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600" b="1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 marL="7620" marR="7620" marT="7620" marB="0" anchor="ctr">
                    <a:solidFill>
                      <a:srgbClr val="0F35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057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239D265-D203-4AD7-A8DD-697A61F4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81F983-86C6-4C57-8D60-F0295D20C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/>
              <a:t>Attribute</a:t>
            </a:r>
          </a:p>
          <a:p>
            <a:pPr lvl="1"/>
            <a:r>
              <a:rPr lang="en-US" altLang="zh-TW" dirty="0"/>
              <a:t>Game1~Game7 (Win / Lose)</a:t>
            </a:r>
          </a:p>
          <a:p>
            <a:pPr lvl="1"/>
            <a:r>
              <a:rPr lang="en-US" altLang="zh-TW" dirty="0"/>
              <a:t>Pitcher Awards (ERA</a:t>
            </a:r>
            <a:r>
              <a:rPr lang="zh-TW" altLang="en-US" dirty="0"/>
              <a:t>、</a:t>
            </a:r>
            <a:r>
              <a:rPr lang="en-US" altLang="zh-TW" dirty="0"/>
              <a:t>W</a:t>
            </a:r>
            <a:r>
              <a:rPr lang="zh-TW" altLang="en-US" dirty="0"/>
              <a:t>、</a:t>
            </a:r>
            <a:r>
              <a:rPr lang="en-US" altLang="zh-TW" dirty="0"/>
              <a:t>H</a:t>
            </a:r>
            <a:r>
              <a:rPr lang="zh-TW" altLang="en-US" dirty="0"/>
              <a:t>、</a:t>
            </a:r>
            <a:r>
              <a:rPr lang="en-US" altLang="zh-TW" dirty="0"/>
              <a:t>SO</a:t>
            </a:r>
            <a:r>
              <a:rPr lang="zh-TW" altLang="en-US" dirty="0"/>
              <a:t>、</a:t>
            </a:r>
            <a:r>
              <a:rPr lang="en-US" altLang="zh-TW" dirty="0"/>
              <a:t>SV)</a:t>
            </a:r>
          </a:p>
          <a:p>
            <a:pPr lvl="1"/>
            <a:r>
              <a:rPr lang="en-US" altLang="zh-TW" dirty="0"/>
              <a:t>Batter Awards (AVG</a:t>
            </a:r>
            <a:r>
              <a:rPr lang="zh-TW" altLang="en-US" dirty="0"/>
              <a:t>、</a:t>
            </a:r>
            <a:r>
              <a:rPr lang="en-US" altLang="zh-TW" dirty="0"/>
              <a:t>H</a:t>
            </a:r>
            <a:r>
              <a:rPr lang="zh-TW" altLang="en-US" dirty="0"/>
              <a:t>、</a:t>
            </a:r>
            <a:r>
              <a:rPr lang="en-US" altLang="zh-TW" dirty="0"/>
              <a:t>HR</a:t>
            </a:r>
            <a:r>
              <a:rPr lang="zh-TW" altLang="en-US" dirty="0"/>
              <a:t>、</a:t>
            </a:r>
            <a:r>
              <a:rPr lang="en-US" altLang="zh-TW" dirty="0"/>
              <a:t>RBI</a:t>
            </a:r>
            <a:r>
              <a:rPr lang="zh-TW" altLang="en-US" dirty="0"/>
              <a:t>、</a:t>
            </a:r>
            <a:r>
              <a:rPr lang="en-US" altLang="zh-TW" dirty="0"/>
              <a:t>SB)</a:t>
            </a:r>
          </a:p>
          <a:p>
            <a:pPr lvl="1"/>
            <a:r>
              <a:rPr lang="en-US" altLang="zh-TW" dirty="0"/>
              <a:t>Season Champion (First Half / Second Half)</a:t>
            </a:r>
          </a:p>
          <a:p>
            <a:pPr lvl="1"/>
            <a:r>
              <a:rPr lang="en-US" altLang="zh-TW" dirty="0"/>
              <a:t>MVP (Pitcher / Batter)</a:t>
            </a:r>
          </a:p>
          <a:p>
            <a:pPr lvl="1"/>
            <a:r>
              <a:rPr lang="en-US" altLang="zh-TW" dirty="0"/>
              <a:t>Champion (</a:t>
            </a:r>
            <a:r>
              <a:rPr lang="zh-TW" altLang="en-US" dirty="0"/>
              <a:t>冠軍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Runner-up(</a:t>
            </a:r>
            <a:r>
              <a:rPr lang="zh-TW" altLang="en-US" dirty="0"/>
              <a:t>亞軍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507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239D265-D203-4AD7-A8DD-697A61F4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81F983-86C6-4C57-8D60-F0295D20C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/>
              <a:t>Implement Tools</a:t>
            </a:r>
          </a:p>
          <a:p>
            <a:pPr lvl="1"/>
            <a:r>
              <a:rPr lang="en-US" altLang="zh-TW" dirty="0"/>
              <a:t>Language : Python</a:t>
            </a:r>
          </a:p>
          <a:p>
            <a:pPr lvl="1"/>
            <a:r>
              <a:rPr lang="en-US" altLang="zh-TW" dirty="0"/>
              <a:t>Package : pandas[4]</a:t>
            </a:r>
            <a:r>
              <a:rPr lang="zh-TW" altLang="en-US" dirty="0"/>
              <a:t>、</a:t>
            </a:r>
            <a:r>
              <a:rPr lang="en-US" altLang="zh-TW" dirty="0" err="1"/>
              <a:t>mlxtend</a:t>
            </a:r>
            <a:r>
              <a:rPr lang="en-US" altLang="zh-TW" dirty="0"/>
              <a:t>[5]</a:t>
            </a:r>
          </a:p>
          <a:p>
            <a:pPr marL="584200" lvl="1" indent="0">
              <a:buNone/>
            </a:pPr>
            <a:endParaRPr lang="en-US" altLang="zh-TW" sz="1000" dirty="0"/>
          </a:p>
          <a:p>
            <a:r>
              <a:rPr lang="en-US" altLang="zh-TW" sz="2000" dirty="0"/>
              <a:t>Tasks</a:t>
            </a:r>
          </a:p>
          <a:p>
            <a:pPr marL="1041400" lvl="1" indent="-457200">
              <a:buFont typeface="+mj-lt"/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CPBL</a:t>
            </a:r>
            <a:r>
              <a:rPr lang="zh-TW" altLang="en-US" dirty="0"/>
              <a:t>官網</a:t>
            </a:r>
            <a:r>
              <a:rPr lang="en-US" altLang="zh-TW" dirty="0"/>
              <a:t>[2]</a:t>
            </a:r>
            <a:r>
              <a:rPr lang="zh-TW" altLang="en-US" dirty="0"/>
              <a:t>與</a:t>
            </a:r>
            <a:r>
              <a:rPr lang="en-US" altLang="zh-TW" dirty="0"/>
              <a:t>CPBL</a:t>
            </a:r>
            <a:r>
              <a:rPr lang="zh-TW" altLang="en-US" dirty="0"/>
              <a:t> </a:t>
            </a:r>
            <a:r>
              <a:rPr lang="en-US" altLang="zh-TW" dirty="0"/>
              <a:t>Wiki[3]</a:t>
            </a:r>
            <a:r>
              <a:rPr lang="zh-TW" altLang="en-US" dirty="0"/>
              <a:t>中建立資料集</a:t>
            </a:r>
            <a:endParaRPr lang="en-US" altLang="zh-TW" dirty="0"/>
          </a:p>
          <a:p>
            <a:pPr marL="1041400" lvl="1" indent="-457200">
              <a:buFont typeface="+mj-lt"/>
              <a:buAutoNum type="arabicPeriod"/>
            </a:pPr>
            <a:r>
              <a:rPr lang="zh-TW" altLang="en-US" dirty="0"/>
              <a:t>設定適合的</a:t>
            </a:r>
            <a:r>
              <a:rPr lang="en-US" altLang="zh-TW" dirty="0"/>
              <a:t>threshold</a:t>
            </a:r>
          </a:p>
          <a:p>
            <a:pPr marL="1041400" lvl="1" indent="-457200">
              <a:buFont typeface="+mj-lt"/>
              <a:buAutoNum type="arabicPeriod"/>
            </a:pPr>
            <a:r>
              <a:rPr lang="zh-TW" altLang="en-US" dirty="0"/>
              <a:t>使用</a:t>
            </a:r>
            <a:r>
              <a:rPr lang="en-US" altLang="zh-TW" dirty="0" err="1"/>
              <a:t>mlxtend.apriori</a:t>
            </a:r>
            <a:r>
              <a:rPr lang="zh-TW" altLang="en-US" dirty="0"/>
              <a:t>演算法尋找</a:t>
            </a:r>
            <a:r>
              <a:rPr lang="en-US" altLang="zh-TW" dirty="0"/>
              <a:t>Frequent Itemset</a:t>
            </a:r>
          </a:p>
        </p:txBody>
      </p:sp>
    </p:spTree>
    <p:extLst>
      <p:ext uri="{BB962C8B-B14F-4D97-AF65-F5344CB8AC3E}">
        <p14:creationId xmlns:p14="http://schemas.microsoft.com/office/powerpoint/2010/main" val="156429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239D265-D203-4AD7-A8DD-697A61F4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Expected result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81F983-86C6-4C57-8D60-F0295D20C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000" dirty="0"/>
              <a:t>在過去</a:t>
            </a:r>
            <a:r>
              <a:rPr lang="en-US" altLang="zh-TW" sz="2000" dirty="0"/>
              <a:t>31</a:t>
            </a:r>
            <a:r>
              <a:rPr lang="zh-TW" altLang="en-US" sz="2000" dirty="0"/>
              <a:t>年的比賽中，觀察各類獎項與總冠軍之間的關係。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各隊中獲得總冠軍的最佳關鍵獎項。</a:t>
            </a: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45000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reference</a:t>
            </a:r>
            <a:endParaRPr dirty="0"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Wiki </a:t>
            </a:r>
            <a:r>
              <a:rPr lang="en-US" altLang="zh-TW" sz="2400" dirty="0" err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cpbl</a:t>
            </a:r>
            <a:endParaRPr lang="zh-TW" altLang="en-US"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4699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uFill>
                  <a:noFill/>
                </a:uFill>
                <a:latin typeface="Roboto" panose="02000000000000000000" pitchFamily="2" charset="0"/>
                <a:ea typeface="微軟正黑體" panose="020B0604030504040204" pitchFamily="34" charset="-120"/>
              </a:rPr>
              <a:t>中華職業棒球大聯盟</a:t>
            </a:r>
            <a:r>
              <a:rPr lang="en-US" altLang="zh-TW" sz="1600" dirty="0">
                <a:uFill>
                  <a:noFill/>
                </a:uFill>
                <a:latin typeface="Roboto" panose="02000000000000000000" pitchFamily="2" charset="0"/>
                <a:ea typeface="微軟正黑體" panose="020B0604030504040204" pitchFamily="34" charset="-120"/>
              </a:rPr>
              <a:t>. (n.d.). </a:t>
            </a:r>
            <a:r>
              <a:rPr lang="zh-TW" altLang="en-US" sz="1600" dirty="0">
                <a:uFill>
                  <a:noFill/>
                </a:uFill>
                <a:latin typeface="Roboto" panose="02000000000000000000" pitchFamily="2" charset="0"/>
                <a:ea typeface="微軟正黑體" panose="020B0604030504040204" pitchFamily="34" charset="-120"/>
              </a:rPr>
              <a:t>維基百科</a:t>
            </a:r>
            <a:r>
              <a:rPr lang="en-US" altLang="zh-TW" sz="1600" dirty="0">
                <a:uFill>
                  <a:noFill/>
                </a:uFill>
                <a:latin typeface="Roboto" panose="02000000000000000000" pitchFamily="2" charset="0"/>
                <a:ea typeface="微軟正黑體" panose="020B0604030504040204" pitchFamily="34" charset="-120"/>
              </a:rPr>
              <a:t>. https://zh.wikipedia.org/wiki/</a:t>
            </a:r>
            <a:r>
              <a:rPr lang="zh-TW" altLang="en-US" sz="1600" dirty="0">
                <a:uFill>
                  <a:noFill/>
                </a:uFill>
                <a:latin typeface="Roboto" panose="02000000000000000000" pitchFamily="2" charset="0"/>
                <a:ea typeface="微軟正黑體" panose="020B0604030504040204" pitchFamily="34" charset="-120"/>
              </a:rPr>
              <a:t>中華職業棒球大聯盟</a:t>
            </a:r>
            <a:endParaRPr lang="zh-TW" altLang="en-US" dirty="0">
              <a:latin typeface="Roboto" panose="02000000000000000000" pitchFamily="2" charset="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TW" sz="2400" dirty="0" err="1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dATASET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469900" indent="-342900">
              <a:spcBef>
                <a:spcPts val="800"/>
              </a:spcBef>
              <a:buSzPct val="100000"/>
              <a:buFont typeface="Wingdings" panose="05000000000000000000" pitchFamily="2" charset="2"/>
              <a:buAutoNum type="circleNumWdWhitePlain" startAt="2"/>
            </a:pPr>
            <a:r>
              <a:rPr lang="zh-TW" altLang="en-US" sz="1600" dirty="0">
                <a:uFill>
                  <a:noFill/>
                </a:uFill>
                <a:latin typeface="Roboto" panose="02000000000000000000" pitchFamily="2" charset="0"/>
                <a:ea typeface="微軟正黑體" panose="020B0604030504040204" pitchFamily="34" charset="-120"/>
              </a:rPr>
              <a:t>台灣大賽</a:t>
            </a:r>
            <a:r>
              <a:rPr lang="en-US" altLang="zh-TW" sz="1600" dirty="0">
                <a:uFill>
                  <a:noFill/>
                </a:uFill>
                <a:latin typeface="Roboto" panose="02000000000000000000" pitchFamily="2" charset="0"/>
                <a:ea typeface="微軟正黑體" panose="020B0604030504040204" pitchFamily="34" charset="-120"/>
              </a:rPr>
              <a:t>. </a:t>
            </a:r>
            <a:r>
              <a:rPr lang="en-US" altLang="zh-TW" sz="1600" dirty="0">
                <a:uFill>
                  <a:noFill/>
                </a:uFill>
                <a:latin typeface="Roboto" panose="02000000000000000000" pitchFamily="2" charset="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https://zh.wikipedia.org</a:t>
            </a:r>
            <a:r>
              <a:rPr lang="en-US" altLang="zh-TW" sz="1600">
                <a:uFill>
                  <a:noFill/>
                </a:uFill>
                <a:latin typeface="Roboto" panose="02000000000000000000" pitchFamily="2" charset="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/wiki</a:t>
            </a:r>
            <a:r>
              <a:rPr lang="en-US" altLang="zh-TW" sz="1600">
                <a:uFill>
                  <a:noFill/>
                </a:uFill>
                <a:latin typeface="Roboto" panose="02000000000000000000" pitchFamily="2" charset="0"/>
                <a:ea typeface="微軟正黑體" panose="020B0604030504040204" pitchFamily="34" charset="-120"/>
              </a:rPr>
              <a:t>/</a:t>
            </a:r>
            <a:r>
              <a:rPr lang="zh-TW" altLang="en-US" sz="1600">
                <a:uFill>
                  <a:noFill/>
                </a:uFill>
                <a:latin typeface="Roboto" panose="02000000000000000000" pitchFamily="2" charset="0"/>
                <a:ea typeface="微軟正黑體" panose="020B0604030504040204" pitchFamily="34" charset="-120"/>
              </a:rPr>
              <a:t>台灣</a:t>
            </a:r>
            <a:r>
              <a:rPr lang="zh-TW" altLang="en-US" sz="1600" dirty="0">
                <a:uFill>
                  <a:noFill/>
                </a:uFill>
                <a:latin typeface="Roboto" panose="02000000000000000000" pitchFamily="2" charset="0"/>
                <a:ea typeface="微軟正黑體" panose="020B0604030504040204" pitchFamily="34" charset="-120"/>
              </a:rPr>
              <a:t>大賽</a:t>
            </a:r>
            <a:endParaRPr lang="en-US" altLang="zh-TW" sz="1600" dirty="0">
              <a:uFill>
                <a:noFill/>
              </a:uFill>
              <a:latin typeface="Roboto" panose="02000000000000000000" pitchFamily="2" charset="0"/>
              <a:ea typeface="微軟正黑體" panose="020B0604030504040204" pitchFamily="34" charset="-120"/>
            </a:endParaRPr>
          </a:p>
          <a:p>
            <a:pPr marL="469900" indent="-342900">
              <a:spcBef>
                <a:spcPts val="800"/>
              </a:spcBef>
              <a:buSzPct val="100000"/>
              <a:buFont typeface="Wingdings" panose="05000000000000000000" pitchFamily="2" charset="2"/>
              <a:buAutoNum type="circleNumWdWhitePlain" startAt="2"/>
            </a:pPr>
            <a:r>
              <a:rPr lang="zh-TW" altLang="en-US" sz="1600" dirty="0">
                <a:uFill>
                  <a:noFill/>
                </a:uFill>
                <a:latin typeface="Roboto" panose="02000000000000000000" pitchFamily="2" charset="0"/>
                <a:ea typeface="微軟正黑體" panose="020B0604030504040204" pitchFamily="34" charset="-120"/>
              </a:rPr>
              <a:t>年度獎項得主</a:t>
            </a:r>
            <a:r>
              <a:rPr lang="en-US" altLang="zh-TW" sz="1600" dirty="0">
                <a:uFill>
                  <a:noFill/>
                </a:uFill>
                <a:latin typeface="Roboto" panose="02000000000000000000" pitchFamily="2" charset="0"/>
                <a:ea typeface="微軟正黑體" panose="020B0604030504040204" pitchFamily="34" charset="-120"/>
              </a:rPr>
              <a:t>. </a:t>
            </a:r>
            <a:r>
              <a:rPr lang="en-US" altLang="zh-TW" sz="1600" dirty="0">
                <a:uFill>
                  <a:noFill/>
                </a:uFill>
                <a:latin typeface="Roboto" panose="02000000000000000000" pitchFamily="2" charset="0"/>
                <a:ea typeface="微軟正黑體" panose="020B0604030504040204" pitchFamily="34" charset="-120"/>
                <a:hlinkClick r:id="rId4"/>
              </a:rPr>
              <a:t>https://www.cpbl.com.tw/stats/yearaward</a:t>
            </a:r>
            <a:endParaRPr lang="en-US" altLang="zh-TW"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Package document</a:t>
            </a:r>
            <a:endParaRPr lang="zh-TW" altLang="en-US"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469900" marR="50800" lvl="0" indent="-342900">
              <a:spcBef>
                <a:spcPts val="800"/>
              </a:spcBef>
              <a:buClr>
                <a:srgbClr val="00F4AD"/>
              </a:buClr>
              <a:buFont typeface="Wingdings" panose="05000000000000000000" pitchFamily="2" charset="2"/>
              <a:buAutoNum type="circleNumWdWhitePlain" startAt="4"/>
              <a:defRPr/>
            </a:pPr>
            <a:r>
              <a:rPr lang="pt-BR" altLang="zh-TW" sz="1600" dirty="0">
                <a:solidFill>
                  <a:srgbClr val="FFFFFF"/>
                </a:solidFill>
                <a:uFill>
                  <a:noFill/>
                </a:uFill>
              </a:rPr>
              <a:t>API Reference. Pandas. </a:t>
            </a:r>
            <a:r>
              <a:rPr lang="pt-BR" altLang="zh-TW" sz="1600" dirty="0">
                <a:solidFill>
                  <a:srgbClr val="FFFFFF"/>
                </a:solidFill>
                <a:uFill>
                  <a:noFill/>
                </a:uFill>
                <a:hlinkClick r:id="rId5"/>
              </a:rPr>
              <a:t>https://pandas.pydata.org/docs/reference/index.html</a:t>
            </a:r>
            <a:endParaRPr lang="pt-BR" altLang="zh-TW" sz="1600" dirty="0">
              <a:solidFill>
                <a:srgbClr val="FFFFFF"/>
              </a:solidFill>
              <a:uFill>
                <a:noFill/>
              </a:uFill>
            </a:endParaRPr>
          </a:p>
          <a:p>
            <a:pPr marL="469900" marR="50800" lvl="0" indent="-342900">
              <a:spcBef>
                <a:spcPts val="800"/>
              </a:spcBef>
              <a:buClr>
                <a:srgbClr val="00F4AD"/>
              </a:buClr>
              <a:buFont typeface="Wingdings" panose="05000000000000000000" pitchFamily="2" charset="2"/>
              <a:buAutoNum type="circleNumWdWhitePlain" startAt="4"/>
              <a:defRPr/>
            </a:pPr>
            <a:r>
              <a:rPr lang="en-US" altLang="zh-TW" sz="1600" dirty="0" err="1">
                <a:solidFill>
                  <a:srgbClr val="FFFFFF"/>
                </a:solidFill>
                <a:uFill>
                  <a:noFill/>
                </a:uFill>
                <a:sym typeface="Bebas Neue"/>
              </a:rPr>
              <a:t>Mlxtend</a:t>
            </a:r>
            <a:r>
              <a:rPr lang="en-US" altLang="zh-TW" sz="1600" dirty="0">
                <a:solidFill>
                  <a:srgbClr val="FFFFFF"/>
                </a:solidFill>
                <a:uFill>
                  <a:noFill/>
                </a:uFill>
                <a:sym typeface="Bebas Neue"/>
              </a:rPr>
              <a:t>. http://rasbt.github.io/mlxtend/</a:t>
            </a:r>
          </a:p>
          <a:p>
            <a:pPr marL="127000" indent="0">
              <a:spcBef>
                <a:spcPts val="800"/>
              </a:spcBef>
              <a:buSzPct val="100000"/>
              <a:buNone/>
            </a:pPr>
            <a:endParaRPr lang="en-US" altLang="zh-TW" sz="1600" dirty="0">
              <a:uFill>
                <a:noFill/>
              </a:uFill>
              <a:latin typeface="Roboto" panose="02000000000000000000" pitchFamily="2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3AC6A-3FA6-4DC6-8DA1-35A998BD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Thanks!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2D1BF9-5A70-4ADF-AA4F-7CF770448E1B}"/>
              </a:ext>
            </a:extLst>
          </p:cNvPr>
          <p:cNvSpPr txBox="1"/>
          <p:nvPr/>
        </p:nvSpPr>
        <p:spPr>
          <a:xfrm>
            <a:off x="2264734" y="3714307"/>
            <a:ext cx="4327451" cy="843516"/>
          </a:xfrm>
          <a:prstGeom prst="rect">
            <a:avLst/>
          </a:prstGeom>
          <a:solidFill>
            <a:srgbClr val="0F3570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47959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436</Words>
  <Application>Microsoft Office PowerPoint</Application>
  <PresentationFormat>如螢幕大小 (16:9)</PresentationFormat>
  <Paragraphs>73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Bebas Neue</vt:lpstr>
      <vt:lpstr>Roboto</vt:lpstr>
      <vt:lpstr>微軟正黑體</vt:lpstr>
      <vt:lpstr>Wingdings</vt:lpstr>
      <vt:lpstr>Computer Science Proposal by Slidesgo</vt:lpstr>
      <vt:lpstr>DATA MINING PROPOSAL</vt:lpstr>
      <vt:lpstr>TABLE OF CONTENTS</vt:lpstr>
      <vt:lpstr>ABstract</vt:lpstr>
      <vt:lpstr>Dataset</vt:lpstr>
      <vt:lpstr>Dataset</vt:lpstr>
      <vt:lpstr>methods</vt:lpstr>
      <vt:lpstr>Expected result</vt:lpstr>
      <vt:lpstr>reference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PROPOSAL</dc:title>
  <cp:lastModifiedBy>Hui Hui</cp:lastModifiedBy>
  <cp:revision>24</cp:revision>
  <dcterms:modified xsi:type="dcterms:W3CDTF">2021-12-25T14:53:08Z</dcterms:modified>
</cp:coreProperties>
</file>