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611"/>
    <p:restoredTop sz="94669"/>
  </p:normalViewPr>
  <p:slideViewPr>
    <p:cSldViewPr snapToGrid="0" snapToObjects="1">
      <p:cViewPr varScale="1">
        <p:scale>
          <a:sx n="129" d="100"/>
          <a:sy n="129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2/25/20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6E7732-179B-F24E-901F-3EA2A1BEF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042" y="1433756"/>
            <a:ext cx="8679915" cy="280573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br>
              <a:rPr lang="it-IT" b="1" dirty="0">
                <a:solidFill>
                  <a:schemeClr val="tx1"/>
                </a:solidFill>
              </a:rPr>
            </a:br>
            <a:br>
              <a:rPr lang="it-IT" sz="4000" b="1" dirty="0">
                <a:solidFill>
                  <a:schemeClr val="tx1"/>
                </a:solidFill>
              </a:rPr>
            </a:br>
            <a:r>
              <a:rPr lang="it-IT" sz="4000" b="1" dirty="0">
                <a:solidFill>
                  <a:schemeClr val="tx1"/>
                </a:solidFill>
              </a:rPr>
              <a:t>IBM CAPSTONE PROJECT – </a:t>
            </a:r>
            <a:r>
              <a:rPr lang="en" sz="4000" b="1" dirty="0">
                <a:solidFill>
                  <a:schemeClr val="tx1"/>
                </a:solidFill>
              </a:rPr>
              <a:t>The Battle of Neighborhoods: </a:t>
            </a:r>
            <a:br>
              <a:rPr lang="en" b="1" dirty="0"/>
            </a:br>
            <a:r>
              <a:rPr lang="en" sz="3600" b="1" dirty="0">
                <a:solidFill>
                  <a:schemeClr val="tx1"/>
                </a:solidFill>
              </a:rPr>
              <a:t>Cluster Analysis of London Real Estate Market</a:t>
            </a:r>
            <a:endParaRPr lang="it-I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47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35C39A-9140-3B49-AF9A-EB7A1E02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Business </a:t>
            </a:r>
            <a:r>
              <a:rPr lang="it-IT" b="1" dirty="0" err="1">
                <a:solidFill>
                  <a:schemeClr val="tx1"/>
                </a:solidFill>
              </a:rPr>
              <a:t>Problem</a:t>
            </a:r>
            <a:r>
              <a:rPr lang="it-IT" b="1" dirty="0">
                <a:solidFill>
                  <a:schemeClr val="tx1"/>
                </a:solidFill>
              </a:rPr>
              <a:t> </a:t>
            </a:r>
            <a:r>
              <a:rPr lang="it-IT" b="1" dirty="0" err="1">
                <a:solidFill>
                  <a:schemeClr val="tx1"/>
                </a:solidFill>
              </a:rPr>
              <a:t>section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E58E34-076D-4544-8D84-448AACE62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London Housing Market is in a rut: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Brexit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Hidden price falls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Record-low sales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Homebuilder exodus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Tax hikes addressing overseas buyers of homes in England and Wales.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846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F0254B-123A-4D4A-B419-30F524BF3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Business </a:t>
            </a:r>
            <a:r>
              <a:rPr lang="it-IT" b="1" dirty="0" err="1">
                <a:solidFill>
                  <a:schemeClr val="tx1"/>
                </a:solidFill>
              </a:rPr>
              <a:t>Problem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0B6F24-7850-9B4F-A920-82E8041FB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How could we provide support to homebuyers clientele in to purchase a suitable real estate in London in this uncertain economic and financial scenario?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874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3825A2-8DD2-DB44-AFEC-0B05F6C4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Solution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D71D72-2211-9F48-AD3F-B8684A738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Clustering London neighborhoods in order to recommend venues and the current average price of real estate where homebuyers can make a real estate investment. 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770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2D65DE-0A4D-4D4E-B5ED-E2290A42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Data and </a:t>
            </a:r>
            <a:r>
              <a:rPr lang="it-IT" b="1" dirty="0" err="1">
                <a:solidFill>
                  <a:schemeClr val="tx1"/>
                </a:solidFill>
              </a:rPr>
              <a:t>Methodology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AF8A4A-2E16-2E4C-A988-95A259F89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Data: </a:t>
            </a:r>
            <a:r>
              <a:rPr lang="en" dirty="0"/>
              <a:t>merging data on London properties and the relative price paid data from the HM Land Registry and data on amenities and essential facilities surrounding such properties from </a:t>
            </a:r>
            <a:r>
              <a:rPr lang="en" dirty="0" err="1"/>
              <a:t>FourSquare</a:t>
            </a:r>
            <a:r>
              <a:rPr lang="en" dirty="0"/>
              <a:t> API interface.</a:t>
            </a:r>
          </a:p>
          <a:p>
            <a:r>
              <a:rPr lang="en" dirty="0" err="1"/>
              <a:t>Mehodology</a:t>
            </a:r>
            <a:r>
              <a:rPr lang="en" dirty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Collect Inspection 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Explore and Understand 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Data preparation and preprocessing;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Modeling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9701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DA04DBF5-8916-4A95-8F12-870B9CFB9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73762E0-2DD8-45BD-9EB6-CA5154A51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B9FD3837-AEE7-4B5B-82B3-3951DE1B6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F778B3BD-7B76-4989-BB6C-F50B089C3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DC77AAC1-76D2-46B0-AE46-91C8C3AC5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1BB54049-1401-43CD-A970-1E026BD5C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55EDB9E9-84DE-4BC8-9D3C-A02B90B96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2C96582F-8723-44BC-BDC1-62D8FBDE3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DC381B08-A485-45D0-8C29-C2AB10B04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DBB2158D-DAF7-4689-A44E-3E5032B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5AC96EEC-F774-41C8-8679-C1217EC5E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ED08285C-CDBB-4DD6-A69D-4432B668A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87BB7B9B-327A-4D4D-AB93-11CB044AC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360F57D7-4501-41A6-BA54-99E121136F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C37AD4AC-CE9F-4C58-A4E2-D48E2FA821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15EE3167-7FBB-48A3-8450-E72B525E8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C23095D8-5DD6-4F0A-BD74-ED5FB47F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2A1F0E1B-819A-4255-B8AF-081106162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B167A410-29E3-4850-BEDC-B1362187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C809901A-3E02-4D2E-93C9-3F527EE97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CD60056-ABC2-4076-B99B-A10B08D5F0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F1A163B2-80B5-D24F-8776-980A3BFB4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581" r="-1" b="14815"/>
          <a:stretch/>
        </p:blipFill>
        <p:spPr>
          <a:xfrm>
            <a:off x="1" y="10"/>
            <a:ext cx="12191695" cy="4120995"/>
          </a:xfrm>
          <a:prstGeom prst="rect">
            <a:avLst/>
          </a:prstGeom>
          <a:ln w="12700">
            <a:noFill/>
          </a:ln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D47EAB90-DF6D-419E-92FC-8F9B900DA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4" name="Isosceles Triangle 39">
              <a:extLst>
                <a:ext uri="{FF2B5EF4-FFF2-40B4-BE49-F238E27FC236}">
                  <a16:creationId xmlns:a16="http://schemas.microsoft.com/office/drawing/2014/main" id="{631BC384-797E-4F79-A628-36053708B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1972066-EBE9-40A7-9650-AF6A838AC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F661FC6B-425D-9849-9B81-F1836A50C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K-Means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1885706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DB2ADF-189A-A045-A671-647AD777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>
                <a:solidFill>
                  <a:schemeClr val="tx1"/>
                </a:solidFill>
              </a:rPr>
              <a:t>Outcome</a:t>
            </a:r>
            <a:r>
              <a:rPr lang="it-IT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69EA5C-3AE1-0642-9165-0582D8E9D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5855" y="360218"/>
            <a:ext cx="7467600" cy="5691590"/>
          </a:xfrm>
        </p:spPr>
        <p:txBody>
          <a:bodyPr/>
          <a:lstStyle/>
          <a:p>
            <a:r>
              <a:rPr lang="en" dirty="0"/>
              <a:t>Examination of real estates according to neighborhoods/London areas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West London (</a:t>
            </a:r>
            <a:r>
              <a:rPr lang="en" dirty="0" err="1"/>
              <a:t>Notting</a:t>
            </a:r>
            <a:r>
              <a:rPr lang="en" dirty="0"/>
              <a:t> Hill, Kensington, Chelsea, Marylebone) and North-West London (</a:t>
            </a:r>
            <a:r>
              <a:rPr lang="en" dirty="0" err="1"/>
              <a:t>Hampsted</a:t>
            </a:r>
            <a:r>
              <a:rPr lang="en" dirty="0"/>
              <a:t>) might be considered highly profitable venues to purchase a real estate;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South-West London (</a:t>
            </a:r>
            <a:r>
              <a:rPr lang="en" dirty="0" err="1"/>
              <a:t>Wandsworth</a:t>
            </a:r>
            <a:r>
              <a:rPr lang="en" dirty="0"/>
              <a:t>, Balham) and North-West London (</a:t>
            </a:r>
            <a:r>
              <a:rPr lang="en" dirty="0" err="1"/>
              <a:t>Isliington</a:t>
            </a:r>
            <a:r>
              <a:rPr lang="en" dirty="0"/>
              <a:t>) are arising as next future elite venues with a wide range of amenities and facilities. </a:t>
            </a:r>
          </a:p>
          <a:p>
            <a:r>
              <a:rPr lang="en" dirty="0"/>
              <a:t>Examination of real estates  by clusters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Clusters 0, 2 and 4 may target home buyers prone to live in 'green' areas with parks, waterfronts;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Clusters 1 and 3 may target individuals who love pubs, theatres and soccer.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8464"/>
      </p:ext>
    </p:extLst>
  </p:cSld>
  <p:clrMapOvr>
    <a:masterClrMapping/>
  </p:clrMapOvr>
</p:sld>
</file>

<file path=ppt/theme/theme1.xml><?xml version="1.0" encoding="utf-8"?>
<a:theme xmlns:a="http://schemas.openxmlformats.org/drawingml/2006/main" name="Atlan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</Words>
  <Application>Microsoft Macintosh PowerPoint</Application>
  <PresentationFormat>宽屏</PresentationFormat>
  <Paragraphs>27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Calibri Light</vt:lpstr>
      <vt:lpstr>Rockwell</vt:lpstr>
      <vt:lpstr>Wingdings</vt:lpstr>
      <vt:lpstr>Atlante</vt:lpstr>
      <vt:lpstr>  IBM CAPSTONE PROJECT – The Battle of Neighborhoods:  Cluster Analysis of London Real Estate Market</vt:lpstr>
      <vt:lpstr>Business Problem section</vt:lpstr>
      <vt:lpstr>Business Problem</vt:lpstr>
      <vt:lpstr>Solution</vt:lpstr>
      <vt:lpstr>Data and Methodology</vt:lpstr>
      <vt:lpstr>K-Means clustering</vt:lpstr>
      <vt:lpstr>Outcome: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IBM CAPSTONE PROJECT – The Battle of Neighborhoods:  Clustering Analysis of London Real Estate Market</dc:title>
  <dc:creator>Utente di Microsoft Office</dc:creator>
  <cp:lastModifiedBy>hu hu</cp:lastModifiedBy>
  <cp:revision>3</cp:revision>
  <dcterms:created xsi:type="dcterms:W3CDTF">2018-12-16T14:33:35Z</dcterms:created>
  <dcterms:modified xsi:type="dcterms:W3CDTF">2020-02-25T08:11:12Z</dcterms:modified>
</cp:coreProperties>
</file>