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35"/>
  </p:notesMasterIdLst>
  <p:handoutMasterIdLst>
    <p:handoutMasterId r:id="rId36"/>
  </p:handoutMasterIdLst>
  <p:sldIdLst>
    <p:sldId id="258" r:id="rId5"/>
    <p:sldId id="297" r:id="rId6"/>
    <p:sldId id="290" r:id="rId7"/>
    <p:sldId id="284" r:id="rId8"/>
    <p:sldId id="291" r:id="rId9"/>
    <p:sldId id="285" r:id="rId10"/>
    <p:sldId id="292" r:id="rId11"/>
    <p:sldId id="286" r:id="rId12"/>
    <p:sldId id="293" r:id="rId13"/>
    <p:sldId id="287" r:id="rId14"/>
    <p:sldId id="294" r:id="rId15"/>
    <p:sldId id="288" r:id="rId16"/>
    <p:sldId id="295" r:id="rId17"/>
    <p:sldId id="289" r:id="rId18"/>
    <p:sldId id="296" r:id="rId19"/>
    <p:sldId id="298" r:id="rId20"/>
    <p:sldId id="311" r:id="rId21"/>
    <p:sldId id="299" r:id="rId22"/>
    <p:sldId id="312" r:id="rId23"/>
    <p:sldId id="300" r:id="rId24"/>
    <p:sldId id="313" r:id="rId25"/>
    <p:sldId id="301" r:id="rId26"/>
    <p:sldId id="314" r:id="rId27"/>
    <p:sldId id="302" r:id="rId28"/>
    <p:sldId id="315" r:id="rId29"/>
    <p:sldId id="303" r:id="rId30"/>
    <p:sldId id="316" r:id="rId31"/>
    <p:sldId id="304" r:id="rId32"/>
    <p:sldId id="317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8" autoAdjust="0"/>
    <p:restoredTop sz="66448" autoAdjust="0"/>
  </p:normalViewPr>
  <p:slideViewPr>
    <p:cSldViewPr snapToGrid="0">
      <p:cViewPr varScale="1">
        <p:scale>
          <a:sx n="44" d="100"/>
          <a:sy n="44" d="100"/>
        </p:scale>
        <p:origin x="86" y="2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06153-E2BE-4FC1-AB1B-8B0E3041FB6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BE878-9E57-423B-8E0F-87FD1DE466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Define</a:t>
          </a:r>
        </a:p>
      </dgm:t>
    </dgm:pt>
    <dgm:pt modelId="{7A31FF15-1F3C-4760-AD7C-6DC30B9013CE}" type="parTrans" cxnId="{71574891-C636-4D53-8E56-24545D6DC41B}">
      <dgm:prSet/>
      <dgm:spPr/>
      <dgm:t>
        <a:bodyPr/>
        <a:lstStyle/>
        <a:p>
          <a:endParaRPr lang="en-US"/>
        </a:p>
      </dgm:t>
    </dgm:pt>
    <dgm:pt modelId="{A6C35D1A-9F7B-4CBF-80BC-8169CE821DE6}" type="sibTrans" cxnId="{71574891-C636-4D53-8E56-24545D6DC41B}">
      <dgm:prSet/>
      <dgm:spPr/>
      <dgm:t>
        <a:bodyPr/>
        <a:lstStyle/>
        <a:p>
          <a:endParaRPr lang="en-US"/>
        </a:p>
      </dgm:t>
    </dgm:pt>
    <dgm:pt modelId="{73D28163-0887-4DFE-AB1D-4F71DA811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the primary goal: To critically review the progress of vision-based hand gesture recognition from 2014 to 2020.</a:t>
          </a:r>
        </a:p>
      </dgm:t>
    </dgm:pt>
    <dgm:pt modelId="{04D4AED1-77DD-4962-B24D-D4278932B1C9}" type="parTrans" cxnId="{F1B1B678-DA87-4BCB-9427-4CCCCE6B10E2}">
      <dgm:prSet/>
      <dgm:spPr/>
      <dgm:t>
        <a:bodyPr/>
        <a:lstStyle/>
        <a:p>
          <a:endParaRPr lang="en-US"/>
        </a:p>
      </dgm:t>
    </dgm:pt>
    <dgm:pt modelId="{DB005CA6-4EAC-43C1-8BF9-6990961A0D22}" type="sibTrans" cxnId="{F1B1B678-DA87-4BCB-9427-4CCCCE6B10E2}">
      <dgm:prSet/>
      <dgm:spPr/>
      <dgm:t>
        <a:bodyPr/>
        <a:lstStyle/>
        <a:p>
          <a:endParaRPr lang="en-US"/>
        </a:p>
      </dgm:t>
    </dgm:pt>
    <dgm:pt modelId="{39736897-FC03-4062-9B72-FA4DA50C4B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Emphasize</a:t>
          </a:r>
        </a:p>
      </dgm:t>
    </dgm:pt>
    <dgm:pt modelId="{114F7BA4-4FE2-4F08-8747-78B620D5B7DF}" type="parTrans" cxnId="{018186F9-849A-496F-BD45-7F1DE4A9EC0B}">
      <dgm:prSet/>
      <dgm:spPr/>
      <dgm:t>
        <a:bodyPr/>
        <a:lstStyle/>
        <a:p>
          <a:endParaRPr lang="en-US"/>
        </a:p>
      </dgm:t>
    </dgm:pt>
    <dgm:pt modelId="{DD1C024D-A4F1-46CE-B0DB-7DD07AA8516E}" type="sibTrans" cxnId="{018186F9-849A-496F-BD45-7F1DE4A9EC0B}">
      <dgm:prSet/>
      <dgm:spPr/>
      <dgm:t>
        <a:bodyPr/>
        <a:lstStyle/>
        <a:p>
          <a:endParaRPr lang="en-US"/>
        </a:p>
      </dgm:t>
    </dgm:pt>
    <dgm:pt modelId="{39CE766F-B228-4006-92E5-42D59ABE3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Emphasize understanding both the technological advancements and the persisting challenges in the field.</a:t>
          </a:r>
        </a:p>
      </dgm:t>
    </dgm:pt>
    <dgm:pt modelId="{DF0535FC-AA8B-4CD4-9638-8EB144750F9A}" type="parTrans" cxnId="{C7BA1B11-7F21-4D49-A382-080B2710FD59}">
      <dgm:prSet/>
      <dgm:spPr/>
      <dgm:t>
        <a:bodyPr/>
        <a:lstStyle/>
        <a:p>
          <a:endParaRPr lang="en-US"/>
        </a:p>
      </dgm:t>
    </dgm:pt>
    <dgm:pt modelId="{A2C16AD1-4E06-4A07-A6DC-F6FD8A493A36}" type="sibTrans" cxnId="{C7BA1B11-7F21-4D49-A382-080B2710FD59}">
      <dgm:prSet/>
      <dgm:spPr/>
      <dgm:t>
        <a:bodyPr/>
        <a:lstStyle/>
        <a:p>
          <a:endParaRPr lang="en-US"/>
        </a:p>
      </dgm:t>
    </dgm:pt>
    <dgm:pt modelId="{E9148947-9F01-444D-A862-3E88671988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Highlight</a:t>
          </a:r>
        </a:p>
      </dgm:t>
    </dgm:pt>
    <dgm:pt modelId="{741655B5-3BE3-4737-B671-3678C37FE524}" type="parTrans" cxnId="{9BCAD59B-1704-40D5-9FD0-2A64354BD51C}">
      <dgm:prSet/>
      <dgm:spPr/>
      <dgm:t>
        <a:bodyPr/>
        <a:lstStyle/>
        <a:p>
          <a:endParaRPr lang="en-US"/>
        </a:p>
      </dgm:t>
    </dgm:pt>
    <dgm:pt modelId="{A7657102-4CA2-4C4B-84EA-C6F19403EA60}" type="sibTrans" cxnId="{9BCAD59B-1704-40D5-9FD0-2A64354BD51C}">
      <dgm:prSet/>
      <dgm:spPr/>
      <dgm:t>
        <a:bodyPr/>
        <a:lstStyle/>
        <a:p>
          <a:endParaRPr lang="en-US"/>
        </a:p>
      </dgm:t>
    </dgm:pt>
    <dgm:pt modelId="{7ABE8A05-D452-4DA8-B6E1-63789222A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 the intention to identify gaps in current research that could pave the way for future innovations.</a:t>
          </a:r>
        </a:p>
      </dgm:t>
    </dgm:pt>
    <dgm:pt modelId="{973B6BCA-5D92-4FFA-A51C-C476CCF9EAC8}" type="parTrans" cxnId="{F0308579-49D9-4F72-B0BC-B5B9BBA02B98}">
      <dgm:prSet/>
      <dgm:spPr/>
      <dgm:t>
        <a:bodyPr/>
        <a:lstStyle/>
        <a:p>
          <a:endParaRPr lang="en-US"/>
        </a:p>
      </dgm:t>
    </dgm:pt>
    <dgm:pt modelId="{D22781C2-C4DB-4B7C-B75F-D8406AD2D9B9}" type="sibTrans" cxnId="{F0308579-49D9-4F72-B0BC-B5B9BBA02B98}">
      <dgm:prSet/>
      <dgm:spPr/>
      <dgm:t>
        <a:bodyPr/>
        <a:lstStyle/>
        <a:p>
          <a:endParaRPr lang="en-US"/>
        </a:p>
      </dgm:t>
    </dgm:pt>
    <dgm:pt modelId="{9B524CBE-B212-4B3C-9B0E-6DD8601E7D93}" type="pres">
      <dgm:prSet presAssocID="{4B306153-E2BE-4FC1-AB1B-8B0E3041FB6F}" presName="root" presStyleCnt="0">
        <dgm:presLayoutVars>
          <dgm:dir/>
          <dgm:resizeHandles val="exact"/>
        </dgm:presLayoutVars>
      </dgm:prSet>
      <dgm:spPr/>
    </dgm:pt>
    <dgm:pt modelId="{C571BB09-14C0-4503-995C-27B317D207CA}" type="pres">
      <dgm:prSet presAssocID="{0F7BE878-9E57-423B-8E0F-87FD1DE466EF}" presName="compNode" presStyleCnt="0"/>
      <dgm:spPr/>
    </dgm:pt>
    <dgm:pt modelId="{B174CE1E-E081-450D-B811-A5E356F1FCEA}" type="pres">
      <dgm:prSet presAssocID="{0F7BE878-9E57-423B-8E0F-87FD1DE466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63A9B2B-9D08-4166-B9EA-CB191AB453DE}" type="pres">
      <dgm:prSet presAssocID="{0F7BE878-9E57-423B-8E0F-87FD1DE466EF}" presName="iconSpace" presStyleCnt="0"/>
      <dgm:spPr/>
    </dgm:pt>
    <dgm:pt modelId="{9FDA4080-686F-4F45-92C3-649E9A6200E0}" type="pres">
      <dgm:prSet presAssocID="{0F7BE878-9E57-423B-8E0F-87FD1DE466EF}" presName="parTx" presStyleLbl="revTx" presStyleIdx="0" presStyleCnt="6">
        <dgm:presLayoutVars>
          <dgm:chMax val="0"/>
          <dgm:chPref val="0"/>
        </dgm:presLayoutVars>
      </dgm:prSet>
      <dgm:spPr/>
    </dgm:pt>
    <dgm:pt modelId="{1774BAE1-1EE6-4CA5-8148-0BF945B69343}" type="pres">
      <dgm:prSet presAssocID="{0F7BE878-9E57-423B-8E0F-87FD1DE466EF}" presName="txSpace" presStyleCnt="0"/>
      <dgm:spPr/>
    </dgm:pt>
    <dgm:pt modelId="{43E45A9F-451E-4C3A-87C0-EA74C1194612}" type="pres">
      <dgm:prSet presAssocID="{0F7BE878-9E57-423B-8E0F-87FD1DE466EF}" presName="desTx" presStyleLbl="revTx" presStyleIdx="1" presStyleCnt="6">
        <dgm:presLayoutVars/>
      </dgm:prSet>
      <dgm:spPr/>
    </dgm:pt>
    <dgm:pt modelId="{0F599450-7722-44B9-AEC6-B643C021F654}" type="pres">
      <dgm:prSet presAssocID="{A6C35D1A-9F7B-4CBF-80BC-8169CE821DE6}" presName="sibTrans" presStyleCnt="0"/>
      <dgm:spPr/>
    </dgm:pt>
    <dgm:pt modelId="{578BD8A2-44F1-41B4-B8B1-1F34D82C7542}" type="pres">
      <dgm:prSet presAssocID="{39736897-FC03-4062-9B72-FA4DA50C4B00}" presName="compNode" presStyleCnt="0"/>
      <dgm:spPr/>
    </dgm:pt>
    <dgm:pt modelId="{2A645D70-6917-45A2-ADD4-856916689DB4}" type="pres">
      <dgm:prSet presAssocID="{39736897-FC03-4062-9B72-FA4DA50C4B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9500563-E66E-4A86-BFC7-2639A1AA449E}" type="pres">
      <dgm:prSet presAssocID="{39736897-FC03-4062-9B72-FA4DA50C4B00}" presName="iconSpace" presStyleCnt="0"/>
      <dgm:spPr/>
    </dgm:pt>
    <dgm:pt modelId="{DD78FF0A-00E8-4C03-96A8-40BB74312B94}" type="pres">
      <dgm:prSet presAssocID="{39736897-FC03-4062-9B72-FA4DA50C4B00}" presName="parTx" presStyleLbl="revTx" presStyleIdx="2" presStyleCnt="6">
        <dgm:presLayoutVars>
          <dgm:chMax val="0"/>
          <dgm:chPref val="0"/>
        </dgm:presLayoutVars>
      </dgm:prSet>
      <dgm:spPr/>
    </dgm:pt>
    <dgm:pt modelId="{0E34E585-D4B1-4BFE-94E6-63189E91EC61}" type="pres">
      <dgm:prSet presAssocID="{39736897-FC03-4062-9B72-FA4DA50C4B00}" presName="txSpace" presStyleCnt="0"/>
      <dgm:spPr/>
    </dgm:pt>
    <dgm:pt modelId="{8CB1B507-CF8A-4057-A0A3-34C810E488EB}" type="pres">
      <dgm:prSet presAssocID="{39736897-FC03-4062-9B72-FA4DA50C4B00}" presName="desTx" presStyleLbl="revTx" presStyleIdx="3" presStyleCnt="6">
        <dgm:presLayoutVars/>
      </dgm:prSet>
      <dgm:spPr/>
    </dgm:pt>
    <dgm:pt modelId="{009096B1-16A4-445F-A75A-51F79F3A6850}" type="pres">
      <dgm:prSet presAssocID="{DD1C024D-A4F1-46CE-B0DB-7DD07AA8516E}" presName="sibTrans" presStyleCnt="0"/>
      <dgm:spPr/>
    </dgm:pt>
    <dgm:pt modelId="{539CA348-D64A-4912-B2D2-D0CC64621158}" type="pres">
      <dgm:prSet presAssocID="{E9148947-9F01-444D-A862-3E88671988FE}" presName="compNode" presStyleCnt="0"/>
      <dgm:spPr/>
    </dgm:pt>
    <dgm:pt modelId="{FF53D483-D5F4-40B0-96F2-70B021AF7EAD}" type="pres">
      <dgm:prSet presAssocID="{E9148947-9F01-444D-A862-3E88671988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F5CA807-597C-4243-8D7A-5275A960875E}" type="pres">
      <dgm:prSet presAssocID="{E9148947-9F01-444D-A862-3E88671988FE}" presName="iconSpace" presStyleCnt="0"/>
      <dgm:spPr/>
    </dgm:pt>
    <dgm:pt modelId="{4473A7B1-0EBD-45CE-9FB5-EFBF3549339A}" type="pres">
      <dgm:prSet presAssocID="{E9148947-9F01-444D-A862-3E88671988FE}" presName="parTx" presStyleLbl="revTx" presStyleIdx="4" presStyleCnt="6">
        <dgm:presLayoutVars>
          <dgm:chMax val="0"/>
          <dgm:chPref val="0"/>
        </dgm:presLayoutVars>
      </dgm:prSet>
      <dgm:spPr/>
    </dgm:pt>
    <dgm:pt modelId="{23AC53CE-FEA7-4AF6-9983-1149EEBB1A39}" type="pres">
      <dgm:prSet presAssocID="{E9148947-9F01-444D-A862-3E88671988FE}" presName="txSpace" presStyleCnt="0"/>
      <dgm:spPr/>
    </dgm:pt>
    <dgm:pt modelId="{3A7DF101-C056-423B-A4B0-E7847A745567}" type="pres">
      <dgm:prSet presAssocID="{E9148947-9F01-444D-A862-3E88671988FE}" presName="desTx" presStyleLbl="revTx" presStyleIdx="5" presStyleCnt="6">
        <dgm:presLayoutVars/>
      </dgm:prSet>
      <dgm:spPr/>
    </dgm:pt>
  </dgm:ptLst>
  <dgm:cxnLst>
    <dgm:cxn modelId="{C7BA1B11-7F21-4D49-A382-080B2710FD59}" srcId="{39736897-FC03-4062-9B72-FA4DA50C4B00}" destId="{39CE766F-B228-4006-92E5-42D59ABE3E4E}" srcOrd="0" destOrd="0" parTransId="{DF0535FC-AA8B-4CD4-9638-8EB144750F9A}" sibTransId="{A2C16AD1-4E06-4A07-A6DC-F6FD8A493A36}"/>
    <dgm:cxn modelId="{88F19933-243F-4B86-9661-4CE1E2D967D8}" type="presOf" srcId="{39736897-FC03-4062-9B72-FA4DA50C4B00}" destId="{DD78FF0A-00E8-4C03-96A8-40BB74312B94}" srcOrd="0" destOrd="0" presId="urn:microsoft.com/office/officeart/2018/2/layout/IconLabelDescriptionList"/>
    <dgm:cxn modelId="{21A39346-1D55-4B05-B4D5-E182E2E7EB89}" type="presOf" srcId="{73D28163-0887-4DFE-AB1D-4F71DA811D65}" destId="{43E45A9F-451E-4C3A-87C0-EA74C1194612}" srcOrd="0" destOrd="0" presId="urn:microsoft.com/office/officeart/2018/2/layout/IconLabelDescriptionList"/>
    <dgm:cxn modelId="{3E864157-31B9-4E3D-BB29-7A0F2D0CD9D0}" type="presOf" srcId="{7ABE8A05-D452-4DA8-B6E1-63789222A54E}" destId="{3A7DF101-C056-423B-A4B0-E7847A745567}" srcOrd="0" destOrd="0" presId="urn:microsoft.com/office/officeart/2018/2/layout/IconLabelDescriptionList"/>
    <dgm:cxn modelId="{383F1A58-F352-46DA-A917-9332260C459F}" type="presOf" srcId="{E9148947-9F01-444D-A862-3E88671988FE}" destId="{4473A7B1-0EBD-45CE-9FB5-EFBF3549339A}" srcOrd="0" destOrd="0" presId="urn:microsoft.com/office/officeart/2018/2/layout/IconLabelDescriptionList"/>
    <dgm:cxn modelId="{F1B1B678-DA87-4BCB-9427-4CCCCE6B10E2}" srcId="{0F7BE878-9E57-423B-8E0F-87FD1DE466EF}" destId="{73D28163-0887-4DFE-AB1D-4F71DA811D65}" srcOrd="0" destOrd="0" parTransId="{04D4AED1-77DD-4962-B24D-D4278932B1C9}" sibTransId="{DB005CA6-4EAC-43C1-8BF9-6990961A0D22}"/>
    <dgm:cxn modelId="{F0308579-49D9-4F72-B0BC-B5B9BBA02B98}" srcId="{E9148947-9F01-444D-A862-3E88671988FE}" destId="{7ABE8A05-D452-4DA8-B6E1-63789222A54E}" srcOrd="0" destOrd="0" parTransId="{973B6BCA-5D92-4FFA-A51C-C476CCF9EAC8}" sibTransId="{D22781C2-C4DB-4B7C-B75F-D8406AD2D9B9}"/>
    <dgm:cxn modelId="{71574891-C636-4D53-8E56-24545D6DC41B}" srcId="{4B306153-E2BE-4FC1-AB1B-8B0E3041FB6F}" destId="{0F7BE878-9E57-423B-8E0F-87FD1DE466EF}" srcOrd="0" destOrd="0" parTransId="{7A31FF15-1F3C-4760-AD7C-6DC30B9013CE}" sibTransId="{A6C35D1A-9F7B-4CBF-80BC-8169CE821DE6}"/>
    <dgm:cxn modelId="{9BCAD59B-1704-40D5-9FD0-2A64354BD51C}" srcId="{4B306153-E2BE-4FC1-AB1B-8B0E3041FB6F}" destId="{E9148947-9F01-444D-A862-3E88671988FE}" srcOrd="2" destOrd="0" parTransId="{741655B5-3BE3-4737-B671-3678C37FE524}" sibTransId="{A7657102-4CA2-4C4B-84EA-C6F19403EA60}"/>
    <dgm:cxn modelId="{BAD27CAC-D9DB-4DAF-A4EB-BC9DC5789CD4}" type="presOf" srcId="{39CE766F-B228-4006-92E5-42D59ABE3E4E}" destId="{8CB1B507-CF8A-4057-A0A3-34C810E488EB}" srcOrd="0" destOrd="0" presId="urn:microsoft.com/office/officeart/2018/2/layout/IconLabelDescriptionList"/>
    <dgm:cxn modelId="{DE4B68B5-3F14-45F1-8704-06B12ABC2D7F}" type="presOf" srcId="{4B306153-E2BE-4FC1-AB1B-8B0E3041FB6F}" destId="{9B524CBE-B212-4B3C-9B0E-6DD8601E7D93}" srcOrd="0" destOrd="0" presId="urn:microsoft.com/office/officeart/2018/2/layout/IconLabelDescriptionList"/>
    <dgm:cxn modelId="{A94064E1-6F22-47F7-BCD1-43A699904C5C}" type="presOf" srcId="{0F7BE878-9E57-423B-8E0F-87FD1DE466EF}" destId="{9FDA4080-686F-4F45-92C3-649E9A6200E0}" srcOrd="0" destOrd="0" presId="urn:microsoft.com/office/officeart/2018/2/layout/IconLabelDescriptionList"/>
    <dgm:cxn modelId="{018186F9-849A-496F-BD45-7F1DE4A9EC0B}" srcId="{4B306153-E2BE-4FC1-AB1B-8B0E3041FB6F}" destId="{39736897-FC03-4062-9B72-FA4DA50C4B00}" srcOrd="1" destOrd="0" parTransId="{114F7BA4-4FE2-4F08-8747-78B620D5B7DF}" sibTransId="{DD1C024D-A4F1-46CE-B0DB-7DD07AA8516E}"/>
    <dgm:cxn modelId="{C21B8F77-0368-43DD-92B0-8E696435563F}" type="presParOf" srcId="{9B524CBE-B212-4B3C-9B0E-6DD8601E7D93}" destId="{C571BB09-14C0-4503-995C-27B317D207CA}" srcOrd="0" destOrd="0" presId="urn:microsoft.com/office/officeart/2018/2/layout/IconLabelDescriptionList"/>
    <dgm:cxn modelId="{B18029A2-CD8E-4CFB-B5C4-9A4A8AECCF41}" type="presParOf" srcId="{C571BB09-14C0-4503-995C-27B317D207CA}" destId="{B174CE1E-E081-450D-B811-A5E356F1FCEA}" srcOrd="0" destOrd="0" presId="urn:microsoft.com/office/officeart/2018/2/layout/IconLabelDescriptionList"/>
    <dgm:cxn modelId="{7D202007-ED2D-45DF-916B-A6A1BD154EF5}" type="presParOf" srcId="{C571BB09-14C0-4503-995C-27B317D207CA}" destId="{C63A9B2B-9D08-4166-B9EA-CB191AB453DE}" srcOrd="1" destOrd="0" presId="urn:microsoft.com/office/officeart/2018/2/layout/IconLabelDescriptionList"/>
    <dgm:cxn modelId="{C6CC4EF5-9807-4F73-863B-A14FC960ACF5}" type="presParOf" srcId="{C571BB09-14C0-4503-995C-27B317D207CA}" destId="{9FDA4080-686F-4F45-92C3-649E9A6200E0}" srcOrd="2" destOrd="0" presId="urn:microsoft.com/office/officeart/2018/2/layout/IconLabelDescriptionList"/>
    <dgm:cxn modelId="{651CCB0C-D9FD-4017-80E8-E2B526709D46}" type="presParOf" srcId="{C571BB09-14C0-4503-995C-27B317D207CA}" destId="{1774BAE1-1EE6-4CA5-8148-0BF945B69343}" srcOrd="3" destOrd="0" presId="urn:microsoft.com/office/officeart/2018/2/layout/IconLabelDescriptionList"/>
    <dgm:cxn modelId="{A1B7331E-417E-468D-99EE-F8D1AE0F9052}" type="presParOf" srcId="{C571BB09-14C0-4503-995C-27B317D207CA}" destId="{43E45A9F-451E-4C3A-87C0-EA74C1194612}" srcOrd="4" destOrd="0" presId="urn:microsoft.com/office/officeart/2018/2/layout/IconLabelDescriptionList"/>
    <dgm:cxn modelId="{132208E8-8909-4CB3-8FDA-BBC2D3C80D80}" type="presParOf" srcId="{9B524CBE-B212-4B3C-9B0E-6DD8601E7D93}" destId="{0F599450-7722-44B9-AEC6-B643C021F654}" srcOrd="1" destOrd="0" presId="urn:microsoft.com/office/officeart/2018/2/layout/IconLabelDescriptionList"/>
    <dgm:cxn modelId="{01620250-27D3-4C1D-A1D2-2FF89016FFB1}" type="presParOf" srcId="{9B524CBE-B212-4B3C-9B0E-6DD8601E7D93}" destId="{578BD8A2-44F1-41B4-B8B1-1F34D82C7542}" srcOrd="2" destOrd="0" presId="urn:microsoft.com/office/officeart/2018/2/layout/IconLabelDescriptionList"/>
    <dgm:cxn modelId="{359AFC05-DE9A-4559-A71C-DC496B25DABE}" type="presParOf" srcId="{578BD8A2-44F1-41B4-B8B1-1F34D82C7542}" destId="{2A645D70-6917-45A2-ADD4-856916689DB4}" srcOrd="0" destOrd="0" presId="urn:microsoft.com/office/officeart/2018/2/layout/IconLabelDescriptionList"/>
    <dgm:cxn modelId="{86445105-6F21-4ED5-B7DE-37D4A1AA3E63}" type="presParOf" srcId="{578BD8A2-44F1-41B4-B8B1-1F34D82C7542}" destId="{09500563-E66E-4A86-BFC7-2639A1AA449E}" srcOrd="1" destOrd="0" presId="urn:microsoft.com/office/officeart/2018/2/layout/IconLabelDescriptionList"/>
    <dgm:cxn modelId="{5A3F3E11-1693-4B09-9DA5-F9BA951D706E}" type="presParOf" srcId="{578BD8A2-44F1-41B4-B8B1-1F34D82C7542}" destId="{DD78FF0A-00E8-4C03-96A8-40BB74312B94}" srcOrd="2" destOrd="0" presId="urn:microsoft.com/office/officeart/2018/2/layout/IconLabelDescriptionList"/>
    <dgm:cxn modelId="{8D4549D0-F9EA-424C-8765-98D6DB7703E6}" type="presParOf" srcId="{578BD8A2-44F1-41B4-B8B1-1F34D82C7542}" destId="{0E34E585-D4B1-4BFE-94E6-63189E91EC61}" srcOrd="3" destOrd="0" presId="urn:microsoft.com/office/officeart/2018/2/layout/IconLabelDescriptionList"/>
    <dgm:cxn modelId="{3F1B3A20-3753-4CEF-8D7C-03E7BBAAEE69}" type="presParOf" srcId="{578BD8A2-44F1-41B4-B8B1-1F34D82C7542}" destId="{8CB1B507-CF8A-4057-A0A3-34C810E488EB}" srcOrd="4" destOrd="0" presId="urn:microsoft.com/office/officeart/2018/2/layout/IconLabelDescriptionList"/>
    <dgm:cxn modelId="{EE1CBCFB-6054-4EB5-9529-311003B0A881}" type="presParOf" srcId="{9B524CBE-B212-4B3C-9B0E-6DD8601E7D93}" destId="{009096B1-16A4-445F-A75A-51F79F3A6850}" srcOrd="3" destOrd="0" presId="urn:microsoft.com/office/officeart/2018/2/layout/IconLabelDescriptionList"/>
    <dgm:cxn modelId="{CBE4F350-D801-49B8-A577-1A216BFA339C}" type="presParOf" srcId="{9B524CBE-B212-4B3C-9B0E-6DD8601E7D93}" destId="{539CA348-D64A-4912-B2D2-D0CC64621158}" srcOrd="4" destOrd="0" presId="urn:microsoft.com/office/officeart/2018/2/layout/IconLabelDescriptionList"/>
    <dgm:cxn modelId="{278C2897-DBF9-4246-BF1B-C01859FAC7C9}" type="presParOf" srcId="{539CA348-D64A-4912-B2D2-D0CC64621158}" destId="{FF53D483-D5F4-40B0-96F2-70B021AF7EAD}" srcOrd="0" destOrd="0" presId="urn:microsoft.com/office/officeart/2018/2/layout/IconLabelDescriptionList"/>
    <dgm:cxn modelId="{A9091999-5BBF-4212-AF73-D2BD036A41A1}" type="presParOf" srcId="{539CA348-D64A-4912-B2D2-D0CC64621158}" destId="{8F5CA807-597C-4243-8D7A-5275A960875E}" srcOrd="1" destOrd="0" presId="urn:microsoft.com/office/officeart/2018/2/layout/IconLabelDescriptionList"/>
    <dgm:cxn modelId="{1D4BA043-878D-46AE-A7A2-33342AD6F73E}" type="presParOf" srcId="{539CA348-D64A-4912-B2D2-D0CC64621158}" destId="{4473A7B1-0EBD-45CE-9FB5-EFBF3549339A}" srcOrd="2" destOrd="0" presId="urn:microsoft.com/office/officeart/2018/2/layout/IconLabelDescriptionList"/>
    <dgm:cxn modelId="{44303701-11A7-4A3E-86AF-43CAEF583C8F}" type="presParOf" srcId="{539CA348-D64A-4912-B2D2-D0CC64621158}" destId="{23AC53CE-FEA7-4AF6-9983-1149EEBB1A39}" srcOrd="3" destOrd="0" presId="urn:microsoft.com/office/officeart/2018/2/layout/IconLabelDescriptionList"/>
    <dgm:cxn modelId="{F6CC6510-6EBF-4157-8823-57E1D79BCFCC}" type="presParOf" srcId="{539CA348-D64A-4912-B2D2-D0CC64621158}" destId="{3A7DF101-C056-423B-A4B0-E7847A74556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4CE1E-E081-450D-B811-A5E356F1FCEA}">
      <dsp:nvSpPr>
        <dsp:cNvPr id="0" name=""/>
        <dsp:cNvSpPr/>
      </dsp:nvSpPr>
      <dsp:spPr>
        <a:xfrm>
          <a:off x="4906" y="324006"/>
          <a:ext cx="760429" cy="760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A4080-686F-4F45-92C3-649E9A6200E0}">
      <dsp:nvSpPr>
        <dsp:cNvPr id="0" name=""/>
        <dsp:cNvSpPr/>
      </dsp:nvSpPr>
      <dsp:spPr>
        <a:xfrm>
          <a:off x="4906" y="1203075"/>
          <a:ext cx="2172656" cy="32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Define</a:t>
          </a:r>
        </a:p>
      </dsp:txBody>
      <dsp:txXfrm>
        <a:off x="4906" y="1203075"/>
        <a:ext cx="2172656" cy="325898"/>
      </dsp:txXfrm>
    </dsp:sp>
    <dsp:sp modelId="{43E45A9F-451E-4C3A-87C0-EA74C1194612}">
      <dsp:nvSpPr>
        <dsp:cNvPr id="0" name=""/>
        <dsp:cNvSpPr/>
      </dsp:nvSpPr>
      <dsp:spPr>
        <a:xfrm>
          <a:off x="4906" y="1584154"/>
          <a:ext cx="2172656" cy="1498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Define the primary goal: To critically review the progress of vision-based hand gesture recognition from 2014 to 2020.</a:t>
          </a:r>
        </a:p>
      </dsp:txBody>
      <dsp:txXfrm>
        <a:off x="4906" y="1584154"/>
        <a:ext cx="2172656" cy="1498890"/>
      </dsp:txXfrm>
    </dsp:sp>
    <dsp:sp modelId="{2A645D70-6917-45A2-ADD4-856916689DB4}">
      <dsp:nvSpPr>
        <dsp:cNvPr id="0" name=""/>
        <dsp:cNvSpPr/>
      </dsp:nvSpPr>
      <dsp:spPr>
        <a:xfrm>
          <a:off x="2557777" y="324006"/>
          <a:ext cx="760429" cy="760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8FF0A-00E8-4C03-96A8-40BB74312B94}">
      <dsp:nvSpPr>
        <dsp:cNvPr id="0" name=""/>
        <dsp:cNvSpPr/>
      </dsp:nvSpPr>
      <dsp:spPr>
        <a:xfrm>
          <a:off x="2557777" y="1203075"/>
          <a:ext cx="2172656" cy="32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Emphasize</a:t>
          </a:r>
        </a:p>
      </dsp:txBody>
      <dsp:txXfrm>
        <a:off x="2557777" y="1203075"/>
        <a:ext cx="2172656" cy="325898"/>
      </dsp:txXfrm>
    </dsp:sp>
    <dsp:sp modelId="{8CB1B507-CF8A-4057-A0A3-34C810E488EB}">
      <dsp:nvSpPr>
        <dsp:cNvPr id="0" name=""/>
        <dsp:cNvSpPr/>
      </dsp:nvSpPr>
      <dsp:spPr>
        <a:xfrm>
          <a:off x="2557777" y="1584154"/>
          <a:ext cx="2172656" cy="1498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Emphasize understanding both the technological advancements and the persisting challenges in the field.</a:t>
          </a:r>
        </a:p>
      </dsp:txBody>
      <dsp:txXfrm>
        <a:off x="2557777" y="1584154"/>
        <a:ext cx="2172656" cy="1498890"/>
      </dsp:txXfrm>
    </dsp:sp>
    <dsp:sp modelId="{FF53D483-D5F4-40B0-96F2-70B021AF7EAD}">
      <dsp:nvSpPr>
        <dsp:cNvPr id="0" name=""/>
        <dsp:cNvSpPr/>
      </dsp:nvSpPr>
      <dsp:spPr>
        <a:xfrm>
          <a:off x="5110648" y="324006"/>
          <a:ext cx="760429" cy="760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3A7B1-0EBD-45CE-9FB5-EFBF3549339A}">
      <dsp:nvSpPr>
        <dsp:cNvPr id="0" name=""/>
        <dsp:cNvSpPr/>
      </dsp:nvSpPr>
      <dsp:spPr>
        <a:xfrm>
          <a:off x="5110648" y="1203075"/>
          <a:ext cx="2172656" cy="32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Highlight</a:t>
          </a:r>
        </a:p>
      </dsp:txBody>
      <dsp:txXfrm>
        <a:off x="5110648" y="1203075"/>
        <a:ext cx="2172656" cy="325898"/>
      </dsp:txXfrm>
    </dsp:sp>
    <dsp:sp modelId="{3A7DF101-C056-423B-A4B0-E7847A745567}">
      <dsp:nvSpPr>
        <dsp:cNvPr id="0" name=""/>
        <dsp:cNvSpPr/>
      </dsp:nvSpPr>
      <dsp:spPr>
        <a:xfrm>
          <a:off x="5110648" y="1584154"/>
          <a:ext cx="2172656" cy="1498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Highlight the intention to identify gaps in current research that could pave the way for future innovations.</a:t>
          </a:r>
        </a:p>
      </dsp:txBody>
      <dsp:txXfrm>
        <a:off x="5110648" y="1584154"/>
        <a:ext cx="2172656" cy="1498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5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6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5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8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16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14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82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5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5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87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03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58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1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95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1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50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09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21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6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0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6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7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7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4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06D6-FBB7-394B-554B-B878E938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389CC-FE73-8320-84CF-8B2AB42F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58FD-B648-2775-8BE7-A9992A59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F70E-A11D-45A7-93A0-678EC627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4F71-C664-4924-68E8-17C425D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046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CDD5-B889-194C-BA0F-93C7E98D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BBCCB-6EF4-8064-2094-7A6A3FA84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11A9-1927-9607-34A4-A9A84C23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11C9-BF4F-C0EF-EB50-A5623B0B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46A7-C0C9-948A-F6B7-FA9C271E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455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5C9E-4008-8B1B-6109-855744B82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D2891-2315-0635-FD3D-78B05150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B731-C4FC-BF22-892D-26454855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A741-F591-28D9-CAB0-D2FAE90E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8CD0-2CE4-69D9-3288-3C5B119F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296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0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45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3C7F-7D0C-2DAA-A7C7-B6D8859C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71A6-873E-7AA2-3C55-4FF56C65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0227-5B44-14BE-2C04-B2A643DD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7711-5134-8B62-B6E2-2970D023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DC9-703A-AD8D-0450-B1FA307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3424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11AB-E064-59CA-53FB-8CF3A3E3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8ADAB-8027-847A-C46E-C132C300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9B94-23D5-BF46-08BD-DAA3B614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8665-BE18-30D9-68D0-105AC857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F5BD-60B5-AFFA-BF89-8854171C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EFBF-D5F3-871C-48F3-FB611457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EF9F-845B-19ED-E38F-01FE3E11D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7B613-A39B-233B-F64E-1DB344C0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4299-95E3-1B62-0CA4-E36365B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0DDC-9EC1-C761-84C9-E722507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834D-78A8-674A-4BCF-FB8721F1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619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7DFA-8956-3810-502C-88629155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A5640-B763-1D91-95A3-D1179800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7B3E8-1281-3E48-0F7F-1B71A181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125E3-7E43-76C4-9123-80FD3E920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69882-66D2-E2D8-2C16-0F1CCE99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71708-2C09-1486-282B-2F54FE23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AF2BA-8601-403A-12A9-8203793C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FAF1C-CA7F-03BC-138E-BEC4DF40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6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9C6C-6552-F209-3081-DC3FBE22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045E-1A5B-8E81-D8A9-20283DDF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7CD2-8692-B3ED-EC2E-6EAA32A4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D72CB-2F65-A69B-CCC6-55E4E0CF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51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3EFFC-AB65-C122-ABB8-6601D6B7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9783D-0BAC-5B42-2FD7-5D7D7E36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7C8C2-74EA-4822-7B35-7E23F6B5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06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8450-C235-FFCD-7762-4D166097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F3B-0874-2B7A-6944-B1E6C559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98A70-0BDC-F21E-4692-1DC446F86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41057-1FC0-0B2D-3515-AF02DFA4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A7357-2F1B-B1C9-87D2-82F9FB15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AB2E2-D55F-0ABF-EFB7-8A12504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86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E200-4C7F-8450-00B8-E7DD4D47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935E-4017-6E98-340F-890A38696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2AC83-CE44-6167-E1F0-0794E08E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A7A73-FD52-656E-BEB6-9F78FFBC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23870-C0AA-A992-7FBE-E7DAE786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5D5A6-1383-2DDC-C1F5-C9478B32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12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AB951-5BC2-C5FA-C2BD-028525BB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98CA-AD5D-78CF-6C5D-85BC7283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9D52-9C0F-D546-8EAB-7C1D2828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D3DB-990B-2F07-54AD-CC96903F6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6B83-24E3-0C99-683D-6201413C0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49" r:id="rId14"/>
    <p:sldLayoutId id="2147483669" r:id="rId15"/>
    <p:sldLayoutId id="2147483670" r:id="rId16"/>
    <p:sldLayoutId id="2147483671" r:id="rId17"/>
    <p:sldLayoutId id="2147483672" r:id="rId18"/>
    <p:sldLayoutId id="2147483664" r:id="rId19"/>
    <p:sldLayoutId id="2147483674" r:id="rId20"/>
    <p:sldLayoutId id="2147483653" r:id="rId21"/>
    <p:sldLayoutId id="2147483667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56A7-DAD0-5424-B74C-1C1E61EC9730}"/>
              </a:ext>
            </a:extLst>
          </p:cNvPr>
          <p:cNvSpPr txBox="1"/>
          <p:nvPr/>
        </p:nvSpPr>
        <p:spPr>
          <a:xfrm>
            <a:off x="1196012" y="1905506"/>
            <a:ext cx="9177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A Review of the Hand Gesture Recognition System: </a:t>
            </a:r>
          </a:p>
          <a:p>
            <a:pPr algn="ctr"/>
            <a:r>
              <a:rPr lang="en-US" sz="4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Current Progress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Current Technologies in Gesture Recognition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Overview of key technologies used in gesture recognition: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b="0" dirty="0"/>
              <a:t>Cameras and optical sensors for vision-based systems.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b="0" dirty="0"/>
              <a:t>Accelerometers and gyroscopes in wearable devices.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b="0" dirty="0"/>
              <a:t>Discuss how these technologies capture and process gesture data to translate into meaningful inputs.</a:t>
            </a:r>
          </a:p>
        </p:txBody>
      </p:sp>
      <p:pic>
        <p:nvPicPr>
          <p:cNvPr id="9" name="Picture 8" descr="A person wearing a virtual reality headset&#10;&#10;Description automatically generated">
            <a:extLst>
              <a:ext uri="{FF2B5EF4-FFF2-40B4-BE49-F238E27FC236}">
                <a16:creationId xmlns:a16="http://schemas.microsoft.com/office/drawing/2014/main" id="{9716B2AC-14D2-133A-134D-3507CC99C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" r="3245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445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Hand Gesture Recognition Development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19" y="2828925"/>
            <a:ext cx="5659755" cy="495934"/>
          </a:xfrm>
        </p:spPr>
        <p:txBody>
          <a:bodyPr/>
          <a:lstStyle/>
          <a:p>
            <a:r>
              <a:rPr lang="en-US" dirty="0"/>
              <a:t>Challenges Facing Hand Gesture Recognition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3324859"/>
            <a:ext cx="8920481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Variability in human gestures:</a:t>
            </a:r>
            <a:r>
              <a:rPr lang="en-US" dirty="0"/>
              <a:t> Differences in gesture styles and execution.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Environmental impact:</a:t>
            </a:r>
            <a:r>
              <a:rPr lang="en-US" dirty="0"/>
              <a:t> Performance degradation in non-ideal conditions.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Transition Movements: </a:t>
            </a:r>
            <a:r>
              <a:rPr lang="en-US" dirty="0"/>
              <a:t>Difficulty in recognizing transitions between gestures.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Need for continuous and real-time recognition capabilities to enhance user experience.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9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Objectives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8" name="Text Placeholder 2">
            <a:extLst>
              <a:ext uri="{FF2B5EF4-FFF2-40B4-BE49-F238E27FC236}">
                <a16:creationId xmlns:a16="http://schemas.microsoft.com/office/drawing/2014/main" id="{90108BBB-997B-D512-6700-400DC0ABA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3643"/>
              </p:ext>
            </p:extLst>
          </p:nvPr>
        </p:nvGraphicFramePr>
        <p:xfrm>
          <a:off x="1322388" y="2763078"/>
          <a:ext cx="7288212" cy="340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365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Research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6"/>
            <a:ext cx="9288780" cy="996761"/>
          </a:xfrm>
        </p:spPr>
        <p:txBody>
          <a:bodyPr>
            <a:normAutofit/>
          </a:bodyPr>
          <a:lstStyle/>
          <a:p>
            <a:r>
              <a:rPr lang="en-US" dirty="0"/>
              <a:t>Scope and Delimitation of the Study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3324859"/>
            <a:ext cx="8920481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Clarify the focus solely on vision-based systems, excluding other forms of gesture recognition like sensor-based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Limitation to studies published within the 2014-2020 timeframe to ensure the relevance and currency of the reviewed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Discussion of the geographic and cultural diversity in research practices and its impact on technology adaptation.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9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RQ1: </a:t>
            </a:r>
            <a:r>
              <a:rPr lang="en-US" b="0" dirty="0"/>
              <a:t>What are the current issues and progress in terms of data acquisition, data environment, and hand gesture representations in vision-based systems?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RQ2: </a:t>
            </a:r>
            <a:r>
              <a:rPr lang="en-US" b="0" dirty="0"/>
              <a:t>How do the performances of existing systems measure up, and what are the potential future directions for this technology?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These questions aim to dissect the core areas needing attention and predict trends that could shape the next generation of gesture recognition technologies.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Methodology - Literature Review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19" y="2914650"/>
            <a:ext cx="7274243" cy="397511"/>
          </a:xfrm>
        </p:spPr>
        <p:txBody>
          <a:bodyPr/>
          <a:lstStyle/>
          <a:p>
            <a:r>
              <a:rPr lang="en-US" dirty="0"/>
              <a:t>Review Methodology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3324859"/>
            <a:ext cx="8920481" cy="3031489"/>
          </a:xfrm>
        </p:spPr>
        <p:txBody>
          <a:bodyPr>
            <a:normAutofit/>
          </a:bodyPr>
          <a:lstStyle/>
          <a:p>
            <a:r>
              <a:rPr lang="en-US" dirty="0"/>
              <a:t>Explain the systematic approach to literature review, focusing on peer-reviewed journals, conference proceedings, and significant academic publications.</a:t>
            </a:r>
          </a:p>
          <a:p>
            <a:r>
              <a:rPr lang="en-US" dirty="0"/>
              <a:t>Criteria for inclusion: Relevance to vision-based gesture recognition, methodological rigor, and contribution to the field’s advancement.</a:t>
            </a:r>
          </a:p>
          <a:p>
            <a:r>
              <a:rPr lang="en-US" dirty="0"/>
              <a:t>Utilization of various databases and search tools to compile the most comprehensive review of recent advancements and ongoing challenges.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6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Analytical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Describe the qualitative and quantitative methods used to analyze the collected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Highlight techniques such as meta-analysis for quantitative studies and thematic analysis for qualitative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Emphasize the role of cross-study comparisons to identify consistent findings, contradictions, and gaps in research.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1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19" y="2800350"/>
            <a:ext cx="8920481" cy="1028700"/>
          </a:xfrm>
        </p:spPr>
        <p:txBody>
          <a:bodyPr>
            <a:normAutofit/>
          </a:bodyPr>
          <a:lstStyle/>
          <a:p>
            <a:r>
              <a:rPr lang="en-US" dirty="0"/>
              <a:t>Anticipated Research Contributions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19" y="3324859"/>
            <a:ext cx="8920482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Outline the expected contributions of the research to both academic knowledge and practical applications in HCI.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Discuss how the findings could influence future technology developments, policy-making, and research priorities in the field of gesture recognition.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the implications of this research on improving interaction designs and accessibility of technology for users with disabilities.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7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Research Findings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Key Findings Overview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/>
              <a:t>Summary of the significant trends observed in the literature from 2014 to 2020.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/>
              <a:t>Emphasis on the major technological advancements and persistent challenges in the field.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/>
              <a:t>Introduction to the thematic areas covered in the findings: Data Acquisition, Data Environment, and Hand Gesture Representations.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D974C-5F94-5E67-9D72-F78630BD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795232"/>
            <a:ext cx="6903720" cy="3267536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Data Acquisition Techniques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548" y="2712063"/>
            <a:ext cx="5516880" cy="351284"/>
          </a:xfrm>
        </p:spPr>
        <p:txBody>
          <a:bodyPr/>
          <a:lstStyle/>
          <a:p>
            <a:r>
              <a:rPr lang="en-US"/>
              <a:t> Advances in Data Acquisition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77548" y="3076045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Overview of techniques used to capture hand gestures, with a focus on the evolution of camera technologies.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Comparison of single camera vs. multi-camera setups and their impact on data quality.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Discussion on the use of depth sensors and infrared technologies in improving gesture detection accuracy.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C6A5C-4882-7B70-EA91-F36AA4A8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4" y="3076045"/>
            <a:ext cx="4829412" cy="19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3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Introduction to Hand Gesture Recognition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Purpose: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/>
              <a:t>Discuss the critical role of nonverbal communication, which accounts for approximately 65% of all communicated information.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/>
              <a:t>Explore the significance of hand gesture recognition in enhancing human-computer interaction (HCI).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Overview: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/>
              <a:t>Introduction to the basic concepts of hand gesture recognition.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/>
              <a:t>Importance of robust and accurate gesture recognition systems for HCI.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/>
              <a:t>Applications of gesture recognition: from everyday interactions to specialized systems like sign language interpretation.</a:t>
            </a:r>
          </a:p>
        </p:txBody>
      </p:sp>
      <p:pic>
        <p:nvPicPr>
          <p:cNvPr id="5" name="Picture 4" descr="A close-up of a hand&#10;&#10;Description automatically generated">
            <a:extLst>
              <a:ext uri="{FF2B5EF4-FFF2-40B4-BE49-F238E27FC236}">
                <a16:creationId xmlns:a16="http://schemas.microsoft.com/office/drawing/2014/main" id="{71648811-A4D5-ADD1-AD7B-0B9360D9D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8" r="2035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6499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Data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Role of Data Quality in Gesture Recognition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Analysis of how data fidelity influences the accuracy of gesture recognition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Examples of studies that have demonstrated improvements in recognition rates with higher quality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The ongoing need for robust data acquisition in complex environments.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6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Challenges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8923" y="2902585"/>
            <a:ext cx="5516880" cy="351284"/>
          </a:xfrm>
        </p:spPr>
        <p:txBody>
          <a:bodyPr/>
          <a:lstStyle/>
          <a:p>
            <a:r>
              <a:rPr lang="fr-FR" dirty="0" err="1"/>
              <a:t>Environmental</a:t>
            </a:r>
            <a:r>
              <a:rPr lang="fr-FR" dirty="0"/>
              <a:t> Influence on </a:t>
            </a:r>
            <a:r>
              <a:rPr lang="fr-FR" dirty="0" err="1"/>
              <a:t>Gesture</a:t>
            </a:r>
            <a:r>
              <a:rPr lang="fr-FR" dirty="0"/>
              <a:t> Recognition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348923" y="3266567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Detailed look at how factors like lighting, background noise, and interferences affect recognition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Case studies highlighting solutions to minimize environmental impacts.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Discussion of adaptive systems that dynamically adjust to changing environmental conditions.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65E5B-9542-B4B4-66E4-99E9FEF8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21" y="2902585"/>
            <a:ext cx="4192702" cy="30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Laboratory vs. Real-World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Laboratory Settings vs. Real-World Application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Comparison of gesture recognition performance in controlled laboratory settings versus unpredictable real-world environments.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Challenges in translating laboratory-based findings to real-world applications.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Examples of successful real-world deployments and the strategies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22F2B-93B5-57D9-6BC4-B7EBCB8E5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3083405"/>
            <a:ext cx="4788505" cy="195893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4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98" y="657225"/>
            <a:ext cx="8602980" cy="939486"/>
          </a:xfrm>
        </p:spPr>
        <p:txBody>
          <a:bodyPr/>
          <a:lstStyle/>
          <a:p>
            <a:r>
              <a:rPr lang="en-US" dirty="0"/>
              <a:t>Representation Techniques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2389" y="2217914"/>
            <a:ext cx="4929371" cy="363982"/>
          </a:xfrm>
        </p:spPr>
        <p:txBody>
          <a:bodyPr/>
          <a:lstStyle/>
          <a:p>
            <a:r>
              <a:rPr lang="en-US" dirty="0"/>
              <a:t>Techniques for Representing Hand Gestures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332231" y="2581896"/>
            <a:ext cx="4929370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Overview of different methods for representing gestures within systems, including skeletal models and silhouette extraction.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Pros and cons of various representation techniques in terms of computational efficiency and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Advances in machine learning models that enhance gesture representation.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A9C81C-740A-2210-EDDB-BDF58FB8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74" y="4415397"/>
            <a:ext cx="3862964" cy="194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7B1E4-8FEC-9B69-69A6-66214D7E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940" y="1718399"/>
            <a:ext cx="3862964" cy="25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5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Advances in Machine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Leveraging Machine Learning for Gesture Recognition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/>
              <a:t>Examination of how deep learning and neural networks have transformed gesture recognition technologies.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/>
              <a:t>Specific case studies where machine learning has significantly improved recognition rates.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/>
              <a:t>Discussion on the future potential of AI in further refining gesture recognition systems.</a:t>
            </a: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74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1" y="1271586"/>
            <a:ext cx="8717280" cy="982348"/>
          </a:xfrm>
        </p:spPr>
        <p:txBody>
          <a:bodyPr>
            <a:normAutofit/>
          </a:bodyPr>
          <a:lstStyle/>
          <a:p>
            <a:r>
              <a:rPr lang="en-US" dirty="0"/>
              <a:t>Summary of Major Findings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387784"/>
            <a:ext cx="5516880" cy="351284"/>
          </a:xfrm>
        </p:spPr>
        <p:txBody>
          <a:bodyPr/>
          <a:lstStyle/>
          <a:p>
            <a:r>
              <a:rPr lang="en-US" dirty="0"/>
              <a:t>Summary of Key Insights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853368"/>
            <a:ext cx="8920481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Recap of the most impactful findings from the review, highlighting breakthroughs and unresolved issues.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Insights into the most promising technologies and methodologies that emerged from the recent literature.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Considerations for future research directions based on gaps identified in the current body of work.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3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Future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763078"/>
            <a:ext cx="9064697" cy="3407051"/>
          </a:xfrm>
        </p:spPr>
        <p:txBody>
          <a:bodyPr>
            <a:normAutofit/>
          </a:bodyPr>
          <a:lstStyle/>
          <a:p>
            <a:r>
              <a:rPr lang="en-US" dirty="0"/>
              <a:t>Future Research Directions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Recommendations for future research efforts, emphasizing areas where further investigation is needed.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Potential for new technologies to address current limitations in gesture recognition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Importance of interdisciplinary approaches to tackle complex challenges in this field.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90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Key Findings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1280" y="2960876"/>
            <a:ext cx="8920481" cy="1011049"/>
          </a:xfrm>
        </p:spPr>
        <p:txBody>
          <a:bodyPr>
            <a:normAutofit/>
          </a:bodyPr>
          <a:lstStyle/>
          <a:p>
            <a:r>
              <a:rPr lang="en-US" dirty="0"/>
              <a:t>Recapitulation of Major Insights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3324859"/>
            <a:ext cx="8920481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Summarize the critical advancements in vision-based hand gesture recognition technology from 2014 to 2020.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Highlight persistent challenges such as environmental variability, data quality, and real-world application discrepancies.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Reiterate the improvements brought by emerging technologies like deep learning and adaptive systems.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0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Future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Discuss how the findings can influence future research directions in hand gesture recognition.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The importance of enhancing the accuracy and robustness of these systems for broader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/>
              <a:t>Potential for integration into more complex systems, such as augmented reality and robotics.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00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for Researchers and Practitioners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6"/>
            <a:ext cx="8930641" cy="468123"/>
          </a:xfrm>
        </p:spPr>
        <p:txBody>
          <a:bodyPr/>
          <a:lstStyle/>
          <a:p>
            <a:r>
              <a:rPr lang="en-US"/>
              <a:t>Recommendations for the Field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3324859"/>
            <a:ext cx="8920481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Advocate for a multidisciplinary approach involving computer vision, artificial intelligence, and human-computer interaction to solve complex challenges.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Suggest the development of standardized protocols and benchmarks for evaluating gesture recognition systems across different environments.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Encourage the exploration of new sensor technologies and machine learning models that can handle the nuances of human gestures more effectively.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9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Gestures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Types of Gestures: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5216844" cy="29071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Hand and arm gestures: </a:t>
            </a:r>
            <a:r>
              <a:rPr lang="en-US"/>
              <a:t>Recognizing hand poses, sign languages, and uses in entertainment.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Head and face gestures: </a:t>
            </a:r>
            <a:r>
              <a:rPr lang="en-US"/>
              <a:t>Includes nodding, shaking the head, eye gaze direction, facial expressions like winking.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Body gestures: </a:t>
            </a:r>
            <a:r>
              <a:rPr lang="en-US"/>
              <a:t>Full-body movements and their implications in various applications.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557964" y="4605674"/>
            <a:ext cx="3703636" cy="363982"/>
          </a:xfrm>
        </p:spPr>
        <p:txBody>
          <a:bodyPr/>
          <a:lstStyle/>
          <a:p>
            <a:r>
              <a:rPr lang="en-US"/>
              <a:t>Importance of Each Category: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57965" y="5097414"/>
            <a:ext cx="4914898" cy="125893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How different types of gestures contribute to the overall effectiveness of gesture-based communication systems.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black and white image of hands&#10;&#10;Description automatically generated">
            <a:extLst>
              <a:ext uri="{FF2B5EF4-FFF2-40B4-BE49-F238E27FC236}">
                <a16:creationId xmlns:a16="http://schemas.microsoft.com/office/drawing/2014/main" id="{50A46096-9A8E-5271-B0FD-ED69C3E5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04" y="2411587"/>
            <a:ext cx="4295776" cy="19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5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Thoughts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Concluding Remarks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/>
              <a:t>Emphasize the importance of continued research and development to realize the full potential of hand gesture recognition technologies.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/>
              <a:t>Reflect on the societal impacts, such as improving accessibility for individuals with disabilities and enhancing user interaction across various digital platforms.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/>
              <a:t>Express optimism about the future of gesture recognition technology, with a call to action for continued innovation and collaboration.</a:t>
            </a: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9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 in Hand Gesture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Complexity of Gesture Recognition: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b="0" dirty="0"/>
              <a:t>Diversity in gesture styles and the inherent variability of human movements.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b="0" dirty="0"/>
              <a:t>Environmental influences on gesture recognition accuracy.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Technological Barriers: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b="0" dirty="0"/>
              <a:t>Difficulties in capturing accurate and dynamic gestures due to technical limitations in current systems.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Objective of Current Research: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 b="0" dirty="0"/>
              <a:t>Enhancing the performance of hand gesture recognition systems to overcome communication barriers with non-signing individuals through technology.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9EB278-CAFD-D505-BCFC-062DE5BE6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61" r="133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242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 and Significance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/>
          </p:cNvSpPr>
          <p:nvPr/>
        </p:nvSpPr>
        <p:spPr>
          <a:xfrm>
            <a:off x="1050925" y="2290155"/>
            <a:ext cx="5415777" cy="189927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of the Presentation:</a:t>
            </a:r>
            <a:endParaRPr lang="en-US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/>
          </p:cNvSpPr>
          <p:nvPr/>
        </p:nvSpPr>
        <p:spPr>
          <a:xfrm>
            <a:off x="1050925" y="2712318"/>
            <a:ext cx="4655684" cy="28465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7178" indent="-277178" defTabSz="88696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 review of recent advancements in vision-based hand gesture recognition systems.</a:t>
            </a:r>
          </a:p>
          <a:p>
            <a:pPr marL="277178" indent="-277178" defTabSz="88696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Examination of the current progress, challenges, and future directions in the field.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/>
          </p:cNvSpPr>
          <p:nvPr/>
        </p:nvSpPr>
        <p:spPr>
          <a:xfrm>
            <a:off x="5931062" y="2290154"/>
            <a:ext cx="3864194" cy="458357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Significance:</a:t>
            </a:r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/>
          </p:cNvSpPr>
          <p:nvPr/>
        </p:nvSpPr>
        <p:spPr>
          <a:xfrm>
            <a:off x="5921114" y="2646544"/>
            <a:ext cx="3864194" cy="29682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7178" indent="-277178" defTabSz="88696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the impact of these technologies in real-world applications.</a:t>
            </a:r>
          </a:p>
          <a:p>
            <a:pPr marL="277178" indent="-277178" defTabSz="88696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Identifying areas requiring further research and technological development to make these systems more effective and accessible.</a:t>
            </a:r>
            <a:endParaRPr lang="en-US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/>
          </p:cNvSpPr>
          <p:nvPr/>
        </p:nvSpPr>
        <p:spPr>
          <a:xfrm>
            <a:off x="9894725" y="5614791"/>
            <a:ext cx="966950" cy="357508"/>
          </a:xfrm>
          <a:prstGeom prst="rect">
            <a:avLst/>
          </a:prstGeom>
        </p:spPr>
        <p:txBody>
          <a:bodyPr/>
          <a:lstStyle/>
          <a:p>
            <a:pPr defTabSz="886968">
              <a:spcAft>
                <a:spcPts val="600"/>
              </a:spcAft>
            </a:pPr>
            <a:fld id="{A49DFD55-3C28-40EF-9E31-A92D2E4017FF}" type="slidenum">
              <a:rPr lang="en-US" sz="174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86968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Background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Understanding Hand Gesture Recognition</a:t>
            </a:r>
          </a:p>
          <a:p>
            <a:pPr marL="40005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0" dirty="0"/>
              <a:t>Brief history of hand gesture recognition development.</a:t>
            </a:r>
          </a:p>
          <a:p>
            <a:pPr marL="40005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0" dirty="0"/>
              <a:t>Explanation of how technological advancements have enhanced the capabilities of gesture recognition systems.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3E769D-FCEA-4692-DB07-2487B4C1C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61" r="133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683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Hand Gesture Recognition in HCI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1280" y="2960876"/>
            <a:ext cx="8920481" cy="468123"/>
          </a:xfrm>
        </p:spPr>
        <p:txBody>
          <a:bodyPr>
            <a:normAutofit/>
          </a:bodyPr>
          <a:lstStyle/>
          <a:p>
            <a:r>
              <a:rPr lang="en-US" dirty="0"/>
              <a:t>The Role of Hand Gestures in Human-Computer Interaction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3324859"/>
            <a:ext cx="8920481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Illustrate how gestures offer a natural and intuitive way for humans to interact with machines.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Examples of HCI devices traditionally used: keyboards, mice, touchscreens.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Potential of hand gesture recognition to replace or augment these devices.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1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Areas for Hand Gesture Recognition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Domains of Hand Gesture Recognition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Communication: </a:t>
            </a:r>
            <a:r>
              <a:rPr lang="en-US" b="0" dirty="0"/>
              <a:t>Facilitating interactions for the deaf and hard of hearing community through sign language recognition.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Education: </a:t>
            </a:r>
            <a:r>
              <a:rPr lang="en-US" b="0" dirty="0"/>
              <a:t>Use in interactive learning environments.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Rehabilitation: </a:t>
            </a:r>
            <a:r>
              <a:rPr lang="en-US" b="0" dirty="0"/>
              <a:t>Tools for therapy in motor skills recovery.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Entertainment and Gaming: </a:t>
            </a:r>
            <a:r>
              <a:rPr lang="en-US" b="0" dirty="0"/>
              <a:t>Creating more immersive experiences.</a:t>
            </a:r>
          </a:p>
          <a:p>
            <a:pPr marL="34290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0" dirty="0"/>
              <a:t>Discuss how each application benefits from accurate gesture recognition technologies.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Hand Gesture Recognition Systems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Vision-Based Systems: 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4273868" cy="29071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cameras to detect and interpret gestures.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Benefits: No physical contact required, allows for natural interaction.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Challenges: Affected by environmental conditions like lighting and background.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625148" y="2960877"/>
            <a:ext cx="4646613" cy="431158"/>
          </a:xfrm>
        </p:spPr>
        <p:txBody>
          <a:bodyPr/>
          <a:lstStyle/>
          <a:p>
            <a:r>
              <a:rPr lang="en-US" dirty="0"/>
              <a:t>Device-Based Systems: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14988" y="3324859"/>
            <a:ext cx="4646613" cy="30314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wearable devices like gloves equipped with sensors.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Benefits: High accuracy and responsiveness.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Challenges: Can be cumbersome and limit natural movement.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8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1750</Words>
  <Application>Microsoft Office PowerPoint</Application>
  <PresentationFormat>Widescreen</PresentationFormat>
  <Paragraphs>223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Introduction to Hand Gesture Recognition</vt:lpstr>
      <vt:lpstr>Categories of Gestures</vt:lpstr>
      <vt:lpstr>Challenges in Hand Gesture Recognition</vt:lpstr>
      <vt:lpstr>Scope and Significance</vt:lpstr>
      <vt:lpstr>Background Overview</vt:lpstr>
      <vt:lpstr>Importance of Hand Gesture Recognition in HCI</vt:lpstr>
      <vt:lpstr>Application Areas for Hand Gesture Recognition</vt:lpstr>
      <vt:lpstr>Classification of Hand Gesture Recognition Systems</vt:lpstr>
      <vt:lpstr>Current Technologies in Gesture Recognition</vt:lpstr>
      <vt:lpstr>Challenges in Hand Gesture Recognition Development</vt:lpstr>
      <vt:lpstr>Research Objectives</vt:lpstr>
      <vt:lpstr>Scope of the Research</vt:lpstr>
      <vt:lpstr>Research Questions</vt:lpstr>
      <vt:lpstr> Methodology - Literature Review</vt:lpstr>
      <vt:lpstr>Data Analysis Approach</vt:lpstr>
      <vt:lpstr>Expected Outcomes</vt:lpstr>
      <vt:lpstr>Overview of Research Findings</vt:lpstr>
      <vt:lpstr> Data Acquisition Techniques</vt:lpstr>
      <vt:lpstr>Impact of Data Quality</vt:lpstr>
      <vt:lpstr>Environmental Challenges</vt:lpstr>
      <vt:lpstr>Laboratory vs. Real-World Settings</vt:lpstr>
      <vt:lpstr>Representation Techniques</vt:lpstr>
      <vt:lpstr>Advances in Machine Learning</vt:lpstr>
      <vt:lpstr>Summary of Major Findings</vt:lpstr>
      <vt:lpstr>Implications for Future Research</vt:lpstr>
      <vt:lpstr>Recap of Key Findings</vt:lpstr>
      <vt:lpstr>Implications for Future Technology</vt:lpstr>
      <vt:lpstr>Recommendations for Researchers and Practitioners</vt:lpstr>
      <vt:lpstr>Closing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LaiHui Shan</dc:creator>
  <cp:lastModifiedBy>LaiHui Shan</cp:lastModifiedBy>
  <cp:revision>3</cp:revision>
  <dcterms:created xsi:type="dcterms:W3CDTF">2024-05-08T00:53:41Z</dcterms:created>
  <dcterms:modified xsi:type="dcterms:W3CDTF">2024-05-08T03:44:53Z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