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9" r:id="rId7"/>
    <p:sldId id="258" r:id="rId8"/>
    <p:sldId id="262" r:id="rId9"/>
    <p:sldId id="290" r:id="rId10"/>
    <p:sldId id="294" r:id="rId11"/>
    <p:sldId id="291" r:id="rId12"/>
    <p:sldId id="295" r:id="rId13"/>
    <p:sldId id="292" r:id="rId14"/>
    <p:sldId id="296" r:id="rId15"/>
    <p:sldId id="293" r:id="rId16"/>
    <p:sldId id="297" r:id="rId17"/>
    <p:sldId id="276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2024/11/8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D8922-8EE4-9F40-2E67-B31220FD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B292CE-0C39-9DC5-7557-0D5F11E2A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77CBB4-F621-0D90-CBCB-3D7C74DB9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2EC1A-776C-6F04-1166-6D53AAC40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7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9132-F974-6770-8EF0-4ED68A79B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C90902-A4EA-C1BB-233F-03727C746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CBD931-DB3E-F465-90CE-E53D4FB23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3B923-B90B-2E59-FC5D-39AB34B2D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86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B808-30AF-2AF3-8121-F8E68985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3186E0-E6BE-8B28-40C7-8A7270A4F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42FFB1-2E1A-F0F5-FCD4-CD3345AD4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486C8-C329-2809-43E8-4208CABF7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345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23CEA-9C33-18D4-BD19-8DDEA97C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D428A0-5F17-1447-2F20-219DFF4C1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6D2DD6-ABA7-D13F-0374-3F0D2351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02D1D-0BDD-B68E-A53B-43869BE79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54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1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36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4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5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A31A-403F-7EBB-0583-E6C1D1A7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1216C8-30DD-EDF1-7BF9-C9D36E696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D8156F-FF8D-B206-C4C2-900FBAB2B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F32CC-467B-6854-FB84-B8D87BACC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80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06A3-DF63-0A4F-9347-2A7BEEA2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60F46D-AF3B-F4B7-233C-AABAD6A09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FA6537-E363-80A6-54FE-9184E38A1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7E1AC-F8D5-BB15-F09B-5B5FFBD7E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81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414E-184A-420B-D82E-9D9F61BD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C9D083-6427-ADB0-A242-DD66612B8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BBEA07-0954-9B32-E7FD-28A59B6AD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8111F-1549-E451-E029-E0B1AB247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68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2F81-A30C-C342-3945-0B12376A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A1B9E0-8187-8FDC-613E-76691BBE4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56564F-1783-6F58-4FC5-4441B0BD0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C65C7-2E19-2B13-B38C-C23BC9249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0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8702670" TargetMode="External"/><Relationship Id="rId3" Type="http://schemas.openxmlformats.org/officeDocument/2006/relationships/hyperlink" Target="https://ieeexplore.ieee.org/author/37088269311" TargetMode="External"/><Relationship Id="rId7" Type="http://schemas.openxmlformats.org/officeDocument/2006/relationships/hyperlink" Target="https://ieeexplore.ieee.org/author/3708712289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5347631" TargetMode="External"/><Relationship Id="rId5" Type="http://schemas.openxmlformats.org/officeDocument/2006/relationships/hyperlink" Target="https://ieeexplore.ieee.org/author/988088546411759" TargetMode="External"/><Relationship Id="rId4" Type="http://schemas.openxmlformats.org/officeDocument/2006/relationships/hyperlink" Target="https://ieeexplore.ieee.org/author/872471381538637" TargetMode="External"/><Relationship Id="rId9" Type="http://schemas.openxmlformats.org/officeDocument/2006/relationships/hyperlink" Target="https://ieeexplore.ieee.org/document/1048287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856" y="4434840"/>
            <a:ext cx="8405956" cy="1122202"/>
          </a:xfrm>
        </p:spPr>
        <p:txBody>
          <a:bodyPr rtlCol="0"/>
          <a:lstStyle/>
          <a:p>
            <a:pPr rtl="0"/>
            <a:r>
              <a:rPr lang="en-US" altLang="zh-CN" dirty="0"/>
              <a:t>Automated Code Editing With Search-Generate-Modify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950" y="5586890"/>
            <a:ext cx="8356861" cy="39666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Lai Hui Shan	M5281022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FCCF3-F9B8-DDB4-1F18-F26CD245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5BAC1-DB89-621D-C283-297BB5B8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zh-CN" dirty="0"/>
              <a:t>Experiments &amp;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65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A0DB9-4A0B-681E-B326-4CA85654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0B46C05C-0331-4825-9E4E-621AC1F0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zh-CN" smtClean="0"/>
              <a:pPr rtl="0">
                <a:spcAft>
                  <a:spcPts val="600"/>
                </a:spcAft>
              </a:pPr>
              <a:t>11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9DBD4-2951-91FE-5A78-6595342322E9}"/>
              </a:ext>
            </a:extLst>
          </p:cNvPr>
          <p:cNvSpPr txBox="1"/>
          <p:nvPr/>
        </p:nvSpPr>
        <p:spPr>
          <a:xfrm>
            <a:off x="1699924" y="951222"/>
            <a:ext cx="552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Experiments &amp; Results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F1F23C6-D82E-066C-6809-E5978AF12A89}"/>
              </a:ext>
            </a:extLst>
          </p:cNvPr>
          <p:cNvSpPr txBox="1"/>
          <p:nvPr/>
        </p:nvSpPr>
        <p:spPr>
          <a:xfrm>
            <a:off x="1380803" y="2228671"/>
            <a:ext cx="856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Datasets: Bug2Fix (B2Fs, B2Fm), Defects4J, </a:t>
            </a:r>
            <a:r>
              <a:rPr lang="en-US" altLang="zh-CN" dirty="0" err="1"/>
              <a:t>QuixBugs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Evaluation Metrics: Top-1 and Top-5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Present comparison tables showing SARGAM’s performance vs. baseline models (e.g., PLBART, CoditT5).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Discuss ablation studies: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Impact of the search, generate, and modify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Effectiveness of using </a:t>
            </a:r>
            <a:r>
              <a:rPr lang="en-US" altLang="zh-CN" dirty="0" err="1"/>
              <a:t>Levenshtein</a:t>
            </a:r>
            <a:r>
              <a:rPr lang="en-US" altLang="zh-CN" dirty="0"/>
              <a:t> Transformer for fine-grained edits.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8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9D3AD-7722-E4F0-D3DC-6F9D2C8C1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57F2-BB8E-2EE3-7D64-B02F682D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en-US" altLang="zh-CN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131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C371-B1C3-0FF3-2C7A-62874CC0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D889A966-7A60-0D74-8245-C473AE13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zh-CN" smtClean="0"/>
              <a:pPr rtl="0">
                <a:spcAft>
                  <a:spcPts val="600"/>
                </a:spcAft>
              </a:pPr>
              <a:t>13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D8E8D8-7432-8593-4AF7-6874B9E450C9}"/>
              </a:ext>
            </a:extLst>
          </p:cNvPr>
          <p:cNvSpPr txBox="1"/>
          <p:nvPr/>
        </p:nvSpPr>
        <p:spPr>
          <a:xfrm>
            <a:off x="1699924" y="951222"/>
            <a:ext cx="643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 &amp; Future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EFF151-31DA-CD64-D4A8-1DB356A638A3}"/>
              </a:ext>
            </a:extLst>
          </p:cNvPr>
          <p:cNvSpPr txBox="1"/>
          <p:nvPr/>
        </p:nvSpPr>
        <p:spPr>
          <a:xfrm>
            <a:off x="1380803" y="2228671"/>
            <a:ext cx="8560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Summarize key findings: SARGAM improves patch generation accuracy over existing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Highlight the potential applications in automated program repair.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Discuss future directions, such as integrating more datasets or enhancing model precision.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80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US" altLang="zh-CN" dirty="0"/>
              <a:t>Thank You!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Presentation Duration: </a:t>
            </a:r>
          </a:p>
          <a:p>
            <a:pPr rtl="0"/>
            <a:r>
              <a:rPr lang="en-US" altLang="zh-CN" dirty="0"/>
              <a:t>10-15 minutes</a:t>
            </a:r>
          </a:p>
          <a:p>
            <a:pPr rtl="0"/>
            <a:r>
              <a:rPr lang="en-US" altLang="zh-CN" dirty="0"/>
              <a:t>Approximate Slide Count: </a:t>
            </a:r>
          </a:p>
          <a:p>
            <a:pPr rtl="0"/>
            <a:r>
              <a:rPr lang="en-US" altLang="zh-CN" dirty="0"/>
              <a:t>14-20 slides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US" altLang="zh-CN" dirty="0"/>
              <a:t>About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686812" cy="2519363"/>
          </a:xfrm>
        </p:spPr>
        <p:txBody>
          <a:bodyPr rtlCol="0">
            <a:normAutofit/>
          </a:bodyPr>
          <a:lstStyle/>
          <a:p>
            <a:r>
              <a:rPr lang="en-US" altLang="zh-CN" sz="1600" b="1" dirty="0">
                <a:latin typeface="HelveticaNeue Regular"/>
              </a:rPr>
              <a:t>Author:</a:t>
            </a:r>
          </a:p>
          <a:p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Changshu Liu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Pelin Cetin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Yogesh </a:t>
            </a:r>
            <a:r>
              <a:rPr lang="en-US" altLang="zh-CN" sz="16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Patodia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altLang="zh-CN" sz="16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6"/>
              </a:rPr>
              <a:t>Baishakhi</a:t>
            </a:r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6"/>
              </a:rPr>
              <a:t> Ray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altLang="zh-CN" sz="16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Saikat</a:t>
            </a:r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 Chakraborty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altLang="zh-CN" sz="16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8"/>
              </a:rPr>
              <a:t>Yangruibo</a:t>
            </a:r>
            <a:r>
              <a:rPr lang="en-US" altLang="zh-CN" sz="16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8"/>
              </a:rPr>
              <a:t> Ding</a:t>
            </a:r>
            <a:endParaRPr lang="en-US" altLang="zh-CN" sz="1600" dirty="0">
              <a:solidFill>
                <a:srgbClr val="006699"/>
              </a:solidFill>
              <a:latin typeface="HelveticaNeue Regular"/>
            </a:endParaRPr>
          </a:p>
          <a:p>
            <a:r>
              <a:rPr lang="en-US" altLang="zh-CN" sz="1600" b="1" dirty="0">
                <a:latin typeface="HelveticaNeue Regular"/>
              </a:rPr>
              <a:t>Url:</a:t>
            </a:r>
          </a:p>
          <a:p>
            <a:r>
              <a:rPr lang="en-US" altLang="zh-CN" sz="1600" dirty="0">
                <a:latin typeface="HelveticaNeue Regular"/>
                <a:hlinkClick r:id="rId9"/>
              </a:rPr>
              <a:t>https://ieeexplore.ieee.org/document/10482873</a:t>
            </a:r>
            <a:endParaRPr lang="zh-CN" altLang="en-US" sz="1600" dirty="0">
              <a:latin typeface="HelveticaNeue Regular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/>
              <a:t>2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4315" y="1385160"/>
            <a:ext cx="5433204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64315" y="2355587"/>
            <a:ext cx="5433204" cy="365125"/>
          </a:xfrm>
        </p:spPr>
        <p:txBody>
          <a:bodyPr rtlCol="0" anchor="ctr">
            <a:normAutofit lnSpcReduction="10000"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zh-CN" dirty="0"/>
              <a:t>Background &amp; Related Work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64315" y="3326014"/>
            <a:ext cx="5433204" cy="365125"/>
          </a:xfrm>
        </p:spPr>
        <p:txBody>
          <a:bodyPr rtlCol="0" anchor="ctr">
            <a:normAutofit lnSpcReduction="10000"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zh-CN" dirty="0"/>
              <a:t>Proposed Approach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64315" y="4296441"/>
            <a:ext cx="5433204" cy="365125"/>
          </a:xfrm>
        </p:spPr>
        <p:txBody>
          <a:bodyPr rtlCol="0" anchor="ctr">
            <a:normAutofit lnSpcReduction="10000"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zh-CN" dirty="0"/>
              <a:t>Experiments &amp; Results</a:t>
            </a:r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FC2E85C-A63A-A38A-FDEB-C1473BA9FCB6}"/>
              </a:ext>
            </a:extLst>
          </p:cNvPr>
          <p:cNvSpPr txBox="1">
            <a:spLocks/>
          </p:cNvSpPr>
          <p:nvPr/>
        </p:nvSpPr>
        <p:spPr>
          <a:xfrm>
            <a:off x="5464315" y="52668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Conclusion &amp; Future Work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BCFE44F-369B-7D47-BBBC-343A5A8E1EF5}"/>
              </a:ext>
            </a:extLst>
          </p:cNvPr>
          <p:cNvCxnSpPr>
            <a:cxnSpLocks/>
          </p:cNvCxnSpPr>
          <p:nvPr/>
        </p:nvCxnSpPr>
        <p:spPr>
          <a:xfrm>
            <a:off x="4694739" y="1215109"/>
            <a:ext cx="0" cy="462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56ED05-80DE-DECD-EBC8-EF1611CE5790}"/>
              </a:ext>
            </a:extLst>
          </p:cNvPr>
          <p:cNvSpPr txBox="1"/>
          <p:nvPr/>
        </p:nvSpPr>
        <p:spPr>
          <a:xfrm>
            <a:off x="1699924" y="951222"/>
            <a:ext cx="552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B05FF8-F1E2-F1EC-C7B2-F71027422221}"/>
              </a:ext>
            </a:extLst>
          </p:cNvPr>
          <p:cNvSpPr txBox="1"/>
          <p:nvPr/>
        </p:nvSpPr>
        <p:spPr>
          <a:xfrm>
            <a:off x="1380803" y="2228671"/>
            <a:ext cx="856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Briefly introduce the significance of automated code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Highlight existing challenges in automated code repair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 the motivation behind the SARGAM approach (Search-Generate-Modify).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Objectives of the research.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E881-FAC5-94D6-B003-97B6A323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1727-5630-767E-2074-137CDF13D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en-US" altLang="zh-CN" dirty="0"/>
              <a:t>Background &amp; 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666C7-92A2-9F67-0F11-0F6815A9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DC7F546A-2806-0DA0-4DF1-5EB86E7A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zh-CN" smtClean="0"/>
              <a:pPr rtl="0"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0FBF2C-0D8F-FB43-BC2F-E51BEC3C0C52}"/>
              </a:ext>
            </a:extLst>
          </p:cNvPr>
          <p:cNvSpPr txBox="1"/>
          <p:nvPr/>
        </p:nvSpPr>
        <p:spPr>
          <a:xfrm>
            <a:off x="1699924" y="951222"/>
            <a:ext cx="68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 &amp; 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623976-8205-C372-5E6E-AF1AF531BECB}"/>
              </a:ext>
            </a:extLst>
          </p:cNvPr>
          <p:cNvSpPr txBox="1"/>
          <p:nvPr/>
        </p:nvSpPr>
        <p:spPr>
          <a:xfrm>
            <a:off x="1380803" y="2228671"/>
            <a:ext cx="8560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Overview of existing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Search: Information retrieval for code suggestions.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Generate: Using models like PLBART and CodeT5 for code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Modify: Fine-tuning code to fit specific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Limitations of existing tools and models in code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Discuss the differences between code generation and code editing.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2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E146-C5A7-68AA-83B5-CF6C5F1C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5D03E-F0E0-F023-077E-134F17783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zh-CN" dirty="0"/>
              <a:t>Proposed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90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F6BB-82F2-8D1F-831A-157F88A4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74450465-BB3C-8817-78B8-CD33F74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zh-CN" smtClean="0"/>
              <a:pPr rtl="0">
                <a:spcAft>
                  <a:spcPts val="600"/>
                </a:spcAft>
              </a:pPr>
              <a:t>9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0BDC1C-7822-E8A1-F383-8AF551A77E7E}"/>
              </a:ext>
            </a:extLst>
          </p:cNvPr>
          <p:cNvSpPr txBox="1"/>
          <p:nvPr/>
        </p:nvSpPr>
        <p:spPr>
          <a:xfrm>
            <a:off x="1699924" y="951222"/>
            <a:ext cx="552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Proposed Approach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B7FCECE-487E-926A-E2AC-BA173F24FEF0}"/>
              </a:ext>
            </a:extLst>
          </p:cNvPr>
          <p:cNvSpPr txBox="1"/>
          <p:nvPr/>
        </p:nvSpPr>
        <p:spPr>
          <a:xfrm>
            <a:off x="1380803" y="2228671"/>
            <a:ext cx="856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Introduce the SARGAM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Search: Retrieve related patches using information retrieval techniques.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Generate: Use pre-trained models (e.g., PLBART) to generate initial code patches.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Modify: Leverage a </a:t>
            </a:r>
            <a:r>
              <a:rPr lang="en-US" altLang="zh-CN" dirty="0" err="1"/>
              <a:t>Levenshtein</a:t>
            </a:r>
            <a:r>
              <a:rPr lang="en-US" altLang="zh-CN" dirty="0"/>
              <a:t> Transformer to refine the generated patches.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Highlight how SARGAM mimics a developer's workflow (search, generate, modify).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diagrams (like Figures 2 &amp; 3 from the paper) to visualize the process.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380858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sharepoint/v3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33</TotalTime>
  <Words>385</Words>
  <Application>Microsoft Office PowerPoint</Application>
  <PresentationFormat>宽屏</PresentationFormat>
  <Paragraphs>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HelveticaNeue Regular</vt:lpstr>
      <vt:lpstr>Microsoft YaHei UI</vt:lpstr>
      <vt:lpstr>Arial</vt:lpstr>
      <vt:lpstr>Wingdings</vt:lpstr>
      <vt:lpstr>单线</vt:lpstr>
      <vt:lpstr>Automated Code Editing With Search-Generate-Modify</vt:lpstr>
      <vt:lpstr>About</vt:lpstr>
      <vt:lpstr>Outline</vt:lpstr>
      <vt:lpstr>Introduction</vt:lpstr>
      <vt:lpstr>PowerPoint 演示文稿</vt:lpstr>
      <vt:lpstr>Background &amp; Related Work</vt:lpstr>
      <vt:lpstr>PowerPoint 演示文稿</vt:lpstr>
      <vt:lpstr>Proposed Approach</vt:lpstr>
      <vt:lpstr>PowerPoint 演示文稿</vt:lpstr>
      <vt:lpstr>Experiments &amp; Results</vt:lpstr>
      <vt:lpstr>PowerPoint 演示文稿</vt:lpstr>
      <vt:lpstr>Conclusion &amp; Future Work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Shan Lai</dc:creator>
  <cp:lastModifiedBy>Hui Shan Lai</cp:lastModifiedBy>
  <cp:revision>2</cp:revision>
  <dcterms:created xsi:type="dcterms:W3CDTF">2024-11-08T12:12:24Z</dcterms:created>
  <dcterms:modified xsi:type="dcterms:W3CDTF">2024-11-08T12:46:04Z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