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7" r:id="rId6"/>
    <p:sldId id="289" r:id="rId7"/>
    <p:sldId id="262" r:id="rId8"/>
    <p:sldId id="294" r:id="rId9"/>
    <p:sldId id="295" r:id="rId10"/>
    <p:sldId id="301" r:id="rId11"/>
    <p:sldId id="296" r:id="rId12"/>
    <p:sldId id="298" r:id="rId13"/>
    <p:sldId id="299" r:id="rId14"/>
    <p:sldId id="300" r:id="rId15"/>
    <p:sldId id="297" r:id="rId16"/>
    <p:sldId id="276" r:id="rId1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26" autoAdjust="0"/>
    <p:restoredTop sz="95332" autoAdjust="0"/>
  </p:normalViewPr>
  <p:slideViewPr>
    <p:cSldViewPr snapToGrid="0">
      <p:cViewPr varScale="1">
        <p:scale>
          <a:sx n="110" d="100"/>
          <a:sy n="110" d="100"/>
        </p:scale>
        <p:origin x="148"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20" y="10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CF7363-46B3-4791-B1F1-74C9C73C71E6}" type="datetime1">
              <a:rPr lang="zh-CN" altLang="en-US" smtClean="0">
                <a:latin typeface="Microsoft YaHei UI" panose="020B0503020204020204" pitchFamily="34" charset="-122"/>
                <a:ea typeface="Microsoft YaHei UI" panose="020B0503020204020204" pitchFamily="34" charset="-122"/>
              </a:rPr>
              <a:t>2024/11/18</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651558A8-E2C3-4D4F-B74A-F34DB9A5CC63}" type="datetime1">
              <a:rPr lang="zh-CN" altLang="en-US" noProof="0" smtClean="0"/>
              <a:t>2024/11/18</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4B9A9E5-4F7F-4A7D-9DE1-899232329269}" type="slidenum">
              <a:rPr lang="en-US" altLang="zh-CN" noProof="0" smtClean="0"/>
              <a:pPr/>
              <a:t>‹#›</a:t>
            </a:fld>
            <a:endParaRPr lang="zh-CN" altLang="en-U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Today, I’ll be presenting the paper ‘Automated Code Editing with Search-Generate-Modify’. This work introduces SARGAM, a new approach to improve automated code editing by combining search, generation, and modification.</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90056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BD74B-662E-5E09-84F8-270DCC13B5F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28FA35-73BD-2B6B-50E7-16FA414D12F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0A23973-0900-3F4E-4A33-A551AB4ABDF6}"/>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For bug-fixing tasks, SARGAM performed very well. Using datasets like Defects4J and </a:t>
            </a:r>
            <a:r>
              <a:rPr lang="en-US" altLang="zh-CN" dirty="0" err="1">
                <a:latin typeface="Microsoft YaHei UI" panose="020B0503020204020204" pitchFamily="34" charset="-122"/>
                <a:ea typeface="Microsoft YaHei UI" panose="020B0503020204020204" pitchFamily="34" charset="-122"/>
              </a:rPr>
              <a:t>QuixBugs</a:t>
            </a:r>
            <a:r>
              <a:rPr lang="en-US" altLang="zh-CN" dirty="0">
                <a:latin typeface="Microsoft YaHei UI" panose="020B0503020204020204" pitchFamily="34" charset="-122"/>
                <a:ea typeface="Microsoft YaHei UI" panose="020B0503020204020204" pitchFamily="34" charset="-122"/>
              </a:rPr>
              <a:t>, SARGAM </a:t>
            </a:r>
            <a:r>
              <a:rPr lang="en-US" altLang="zh-CN" dirty="0"/>
              <a:t>achieved state-of-the-art results,</a:t>
            </a:r>
            <a:r>
              <a:rPr lang="en-US" altLang="zh-CN" dirty="0">
                <a:latin typeface="Microsoft YaHei UI" panose="020B0503020204020204" pitchFamily="34" charset="-122"/>
                <a:ea typeface="Microsoft YaHei UI" panose="020B0503020204020204" pitchFamily="34" charset="-122"/>
              </a:rPr>
              <a:t> fixed more bugs than previous models, proving effective in real-world error correction. These examples show how SARGAM successfully handled complex bug fixes, even in cases where other models struggled.</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04B92BCB-7D07-152D-499C-B324D491E186}"/>
              </a:ext>
            </a:extLst>
          </p:cNvPr>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2163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334D6-D14F-5F2F-6BE6-B628E16D9F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B03D658-421F-300B-98C4-6634147A5A8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653D2A7-5DD3-6D37-F376-2D754941D2A0}"/>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In the ablation study, each component—Search, Generate, and Modify—was tested individually. The Results showed that removing any of these steps reduced SARGAM’s performance. This confirms that each component is necessary, as each one plays a unique role in improving the overall code editing accuracy.</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C35D9B4E-0735-795C-D11D-AFADCE31B56F}"/>
              </a:ext>
            </a:extLst>
          </p:cNvPr>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95032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23CEA-9C33-18D4-BD19-8DDEA97CF9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7D428A0-5F17-1447-2F20-219DFF4C1E1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26D2DD6-ABA7-D13F-0374-3F0D2351DB09}"/>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To summarize, SARGAM significantly improves code editing and bug-fixing by combining search, generation, and modification. </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For future work, the authors suggest testing SARGAM on additional datasets, refining the modification step, and possibly adapting it for different programming languages. </a:t>
            </a:r>
          </a:p>
          <a:p>
            <a:endParaRPr lang="en-US" altLang="zh-CN">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This could further expand SARGAM’s usefulness in automated code editing.</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9E602D1D-0BDD-B68E-A53B-43869BE79E43}"/>
              </a:ext>
            </a:extLst>
          </p:cNvPr>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41540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Thank you for your attention! That’s the end of my presentation</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These are the authors and URL of the paper</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661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Here’s the outline of today I will talk.</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0364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Automated code editing is essential for adding features, fixing bugs, or improving code efficiency. However, this process is complex, and existing tools often fall short in handling complex edits. To address these challenges, this paper introduces </a:t>
            </a:r>
            <a:r>
              <a:rPr lang="en-US" altLang="zh-CN" b="1" dirty="0"/>
              <a:t>SARGAM</a:t>
            </a:r>
            <a:r>
              <a:rPr lang="en-US" altLang="zh-CN" dirty="0"/>
              <a:t>, which combines </a:t>
            </a:r>
            <a:r>
              <a:rPr lang="en-US" altLang="zh-CN" b="1" dirty="0"/>
              <a:t>search, generate, and modify methods </a:t>
            </a:r>
            <a:r>
              <a:rPr lang="en-US" altLang="zh-CN" dirty="0"/>
              <a:t>to enhance code editing accuracy. The goal is to make automated editing more similar to how real developers work.</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0175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E06A3-DF63-0A4F-9347-2A7BEEA2EC3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60F46D-AF3B-F4B7-233C-AABAD6A091B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4FA6537-E363-80A6-54FE-9184E38A18EF}"/>
              </a:ext>
            </a:extLst>
          </p:cNvPr>
          <p:cNvSpPr>
            <a:spLocks noGrp="1"/>
          </p:cNvSpPr>
          <p:nvPr>
            <p:ph type="body" idx="1"/>
          </p:nvPr>
        </p:nvSpPr>
        <p:spPr/>
        <p:txBody>
          <a:bodyPr/>
          <a:lstStyle/>
          <a:p>
            <a:r>
              <a:rPr lang="en-US" altLang="zh-CN" dirty="0"/>
              <a:t>The three main methods in code editing today are </a:t>
            </a:r>
            <a:r>
              <a:rPr lang="en-US" altLang="zh-CN" b="1" dirty="0"/>
              <a:t>Search, Generate, and Modify.</a:t>
            </a:r>
          </a:p>
          <a:p>
            <a:endParaRPr lang="en-US" altLang="zh-CN" b="1" dirty="0"/>
          </a:p>
          <a:p>
            <a:r>
              <a:rPr lang="en-US" altLang="zh-CN" dirty="0"/>
              <a:t>Search-based methods find similar code patches in existing database but are limited on adaptability to diverse scenarios. </a:t>
            </a:r>
          </a:p>
          <a:p>
            <a:endParaRPr lang="en-US" altLang="zh-CN" dirty="0"/>
          </a:p>
          <a:p>
            <a:r>
              <a:rPr lang="en-US" altLang="zh-CN" dirty="0"/>
              <a:t>Generate-based methods, LLMs like </a:t>
            </a:r>
            <a:r>
              <a:rPr lang="en-US" altLang="zh-CN" b="1" dirty="0"/>
              <a:t>PLBART, CodeT5 and Codex</a:t>
            </a:r>
            <a:r>
              <a:rPr lang="en-US" altLang="zh-CN" dirty="0"/>
              <a:t>, generate new code but can’t make specific edits. </a:t>
            </a:r>
          </a:p>
          <a:p>
            <a:endParaRPr lang="en-US" altLang="zh-CN" dirty="0"/>
          </a:p>
          <a:p>
            <a:r>
              <a:rPr lang="en-US" altLang="zh-CN" dirty="0"/>
              <a:t>Modify-based methods allow detailed token-level changes like CoditT5 model but struggle with larger edits. </a:t>
            </a:r>
          </a:p>
          <a:p>
            <a:endParaRPr lang="en-US" altLang="zh-CN" dirty="0"/>
          </a:p>
          <a:p>
            <a:r>
              <a:rPr lang="en-US" altLang="zh-CN" dirty="0"/>
              <a:t>SARGAM combines the best of all three methods for more effective code editing.</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AEC7E1AC-F8D5-BB15-F09B-5B5FFBD7E356}"/>
              </a:ext>
            </a:extLst>
          </p:cNvPr>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61814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72F81-A30C-C342-3945-0B12376AA0B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BA1B9E0-8187-8FDC-613E-76691BBE480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056564F-1783-6F58-4FC5-4441B0BD0C16}"/>
              </a:ext>
            </a:extLst>
          </p:cNvPr>
          <p:cNvSpPr>
            <a:spLocks noGrp="1"/>
          </p:cNvSpPr>
          <p:nvPr>
            <p:ph type="body" idx="1"/>
          </p:nvPr>
        </p:nvSpPr>
        <p:spPr/>
        <p:txBody>
          <a:bodyPr/>
          <a:lstStyle/>
          <a:p>
            <a:r>
              <a:rPr lang="en-US" altLang="zh-CN"/>
              <a:t>SARGAM uses three steps:</a:t>
            </a:r>
          </a:p>
          <a:p>
            <a:endParaRPr lang="en-US" altLang="zh-CN"/>
          </a:p>
          <a:p>
            <a:pPr>
              <a:buFont typeface="+mj-lt"/>
              <a:buAutoNum type="arabicPeriod"/>
            </a:pPr>
            <a:r>
              <a:rPr lang="en-US" altLang="zh-CN" b="1"/>
              <a:t>Search</a:t>
            </a:r>
            <a:r>
              <a:rPr lang="en-US" altLang="zh-CN"/>
              <a:t>: Finds similar code patches to guide generation.</a:t>
            </a:r>
          </a:p>
          <a:p>
            <a:pPr>
              <a:buFont typeface="+mj-lt"/>
              <a:buAutoNum type="arabicPeriod"/>
            </a:pPr>
            <a:r>
              <a:rPr lang="en-US" altLang="zh-CN" b="1"/>
              <a:t>Generate</a:t>
            </a:r>
            <a:r>
              <a:rPr lang="en-US" altLang="zh-CN"/>
              <a:t>: Uses models like PLBART to create an initial code patch.</a:t>
            </a:r>
          </a:p>
          <a:p>
            <a:pPr>
              <a:buFont typeface="+mj-lt"/>
              <a:buAutoNum type="arabicPeriod"/>
            </a:pPr>
            <a:r>
              <a:rPr lang="en-US" altLang="zh-CN" b="1"/>
              <a:t>Modify</a:t>
            </a:r>
            <a:r>
              <a:rPr lang="en-US" altLang="zh-CN"/>
              <a:t>: Refines the generated patch using the Levenshtein Transformer for fine-grained changes. </a:t>
            </a:r>
          </a:p>
          <a:p>
            <a:pPr>
              <a:buFont typeface="+mj-lt"/>
              <a:buAutoNum type="arabicPeriod"/>
            </a:pPr>
            <a:endParaRPr lang="en-US" altLang="zh-CN"/>
          </a:p>
          <a:p>
            <a:pPr>
              <a:buFont typeface="+mj-lt"/>
              <a:buNone/>
            </a:pPr>
            <a:r>
              <a:rPr lang="en-US" altLang="zh-CN"/>
              <a:t>The diagram here shows how these steps work together in the SARGAM framework to mimic developer actions in real code editing.</a:t>
            </a:r>
            <a:endParaRPr lang="en-US" altLang="zh-CN" dirty="0"/>
          </a:p>
        </p:txBody>
      </p:sp>
      <p:sp>
        <p:nvSpPr>
          <p:cNvPr id="4" name="灯片编号占位符 3">
            <a:extLst>
              <a:ext uri="{FF2B5EF4-FFF2-40B4-BE49-F238E27FC236}">
                <a16:creationId xmlns:a16="http://schemas.microsoft.com/office/drawing/2014/main" id="{697C65C7-2E19-2B13-B38C-C23BC92497A3}"/>
              </a:ext>
            </a:extLst>
          </p:cNvPr>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3801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85B1A-1622-EC93-0AC9-2D24FACE3BF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6B62F85-78A5-FA9D-629B-33CA4D7678C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DBF792-97D2-F4B8-8320-CB4B76CE2200}"/>
              </a:ext>
            </a:extLst>
          </p:cNvPr>
          <p:cNvSpPr>
            <a:spLocks noGrp="1"/>
          </p:cNvSpPr>
          <p:nvPr>
            <p:ph type="body" idx="1"/>
          </p:nvPr>
        </p:nvSpPr>
        <p:spPr/>
        <p:txBody>
          <a:bodyPr/>
          <a:lstStyle/>
          <a:p>
            <a:r>
              <a:rPr lang="en-US" altLang="zh-CN" dirty="0"/>
              <a:t>Each step of SARGAM is important:</a:t>
            </a:r>
          </a:p>
          <a:p>
            <a:endParaRPr lang="en-US" altLang="zh-CN" dirty="0"/>
          </a:p>
          <a:p>
            <a:r>
              <a:rPr lang="en-US" altLang="zh-CN" dirty="0"/>
              <a:t>Search retrieves patches from a database based on context and path location.</a:t>
            </a:r>
          </a:p>
          <a:p>
            <a:endParaRPr lang="en-US" altLang="zh-CN" dirty="0"/>
          </a:p>
          <a:p>
            <a:r>
              <a:rPr lang="en-US" altLang="zh-CN" dirty="0"/>
              <a:t>Generate produces a rough draft of the code path based on the search results.</a:t>
            </a:r>
          </a:p>
          <a:p>
            <a:endParaRPr lang="en-US" altLang="zh-CN" dirty="0"/>
          </a:p>
          <a:p>
            <a:r>
              <a:rPr lang="en-US" altLang="zh-CN" dirty="0"/>
              <a:t>Modify fine-tunes the draft with small changes, like adding or removing tokens, to make it accurate.</a:t>
            </a:r>
          </a:p>
          <a:p>
            <a:endParaRPr lang="en-US" altLang="zh-CN" dirty="0"/>
          </a:p>
          <a:p>
            <a:r>
              <a:rPr lang="en-US" altLang="zh-CN" dirty="0"/>
              <a:t>These three steps allow SARGAM to handle complex editing tasks that other tools might miss.</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239DDAD3-53A9-CB76-E950-6A4122D55465}"/>
              </a:ext>
            </a:extLst>
          </p:cNvPr>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7788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99132-F974-6770-8EF0-4ED68A79BE5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5C90902-A4EA-C1BB-233F-03727C74642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DCBD931-DB3E-F465-90CE-E53D4FB23C64}"/>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SARGAM was tested on datasets like Bug2Fix, Defects4J and </a:t>
            </a:r>
            <a:r>
              <a:rPr lang="en-US" altLang="zh-CN" dirty="0" err="1"/>
              <a:t>QuixBugs</a:t>
            </a:r>
            <a:r>
              <a:rPr lang="en-US" altLang="zh-CN" dirty="0">
                <a:latin typeface="Microsoft YaHei UI" panose="020B0503020204020204" pitchFamily="34" charset="-122"/>
                <a:ea typeface="Microsoft YaHei UI" panose="020B0503020204020204" pitchFamily="34" charset="-122"/>
              </a:rPr>
              <a:t>. The evaluation focused on accuracy—Top-1 and Top-5 for code editing and correctness in bug-fixing tasks. SARGAM was compared to baseline models, including PLBART, CoditT5, </a:t>
            </a:r>
            <a:r>
              <a:rPr lang="en-US" altLang="zh-CN" dirty="0" err="1">
                <a:latin typeface="Microsoft YaHei UI" panose="020B0503020204020204" pitchFamily="34" charset="-122"/>
                <a:ea typeface="Microsoft YaHei UI" panose="020B0503020204020204" pitchFamily="34" charset="-122"/>
              </a:rPr>
              <a:t>NatGen</a:t>
            </a:r>
            <a:r>
              <a:rPr lang="en-US" altLang="zh-CN" dirty="0">
                <a:latin typeface="Microsoft YaHei UI" panose="020B0503020204020204" pitchFamily="34" charset="-122"/>
                <a:ea typeface="Microsoft YaHei UI" panose="020B0503020204020204" pitchFamily="34" charset="-122"/>
              </a:rPr>
              <a:t>, and other baseline models, to show how it performs relative to other existing methods.</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9703B923-B90B-2E59-FC5D-39AB34B2DAE2}"/>
              </a:ext>
            </a:extLst>
          </p:cNvPr>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7486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FB901-8493-DDA9-5C7B-0AE6D5E1687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EB61AAC-89A1-893D-1E7A-ACD27A7984B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B2CAE68-B953-500E-DEAF-3FD90F2819E0}"/>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In code editing tasks, SARGAM showed higher accuracy than the baseline models. It improved Top-1 and Top-5 accuracy by an average of 8.42% and 6.44% over other models, which means SARGAM was able to produce correct code patches more often. The table here compares accuracy between SARGAM and other models, clearly showing SARGAM’s advantage.</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B896062B-FE94-CF57-EF00-FC9352B52850}"/>
              </a:ext>
            </a:extLst>
          </p:cNvPr>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14856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p>
        </p:txBody>
      </p:sp>
      <p:sp>
        <p:nvSpPr>
          <p:cNvPr id="3" name="副标题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pic>
        <p:nvPicPr>
          <p:cNvPr id="8" name="图形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市场比较">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23" name="文本占位符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24" name="文本占位符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sp>
        <p:nvSpPr>
          <p:cNvPr id="22" name="内容占位符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pic>
        <p:nvPicPr>
          <p:cNvPr id="11" name="图形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图形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图形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内容占位符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p:txBody>
      </p:sp>
      <p:sp>
        <p:nvSpPr>
          <p:cNvPr id="26" name="内容占位符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a:p>
            <a:pPr lvl="1" rtl="0"/>
            <a:r>
              <a:rPr lang="zh-CN" altLang="en-US" noProof="0"/>
              <a:t>二级</a:t>
            </a:r>
          </a:p>
        </p:txBody>
      </p:sp>
      <p:sp>
        <p:nvSpPr>
          <p:cNvPr id="27" name="内容占位符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两栏内容">
    <p:bg>
      <p:bgPr>
        <a:solidFill>
          <a:schemeClr val="accent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pic>
        <p:nvPicPr>
          <p:cNvPr id="11" name="图形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14" name="图形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标题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20" name="文本占位符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5" name="文本占位符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6" name="文本占位符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7" name="文本占位符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8" name="文本占位符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9" name="文本占位符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1" name="日期占位符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24" name="幻灯片编号占位符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日程表 2">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6" name="文本占位符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7" name="文本占位符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8" name="文本占位符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9" name="文本占位符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0" name="文本占位符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1" name="文本占位符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12" name="文本占位符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3" name="文本占位符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4" name="文本占位符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5" name="文本占位符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6" name="文本占位符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7" name="文本占位符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8" name="文本占位符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9" name="文本占位符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0" name="文本占位符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1" name="文本占位符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2" name="文本占位符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3" name="文本占位符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4" name="文本占位符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5" name="文本占位符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6" name="文本占位符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7" name="文本占位符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8" name="文本占位符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9" name="文本占位符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0" name="文本占位符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1" name="文本占位符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2" name="长方形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6" name="日期占位符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37" name="页脚占位符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38" name="灯片编号占位符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占位符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 </a:t>
            </a:r>
            <a:r>
              <a:rPr lang="en-US" altLang="zh-CN" noProof="0"/>
              <a:t>SmartArt </a:t>
            </a:r>
            <a:r>
              <a:rPr lang="zh-CN" altLang="en-US" noProof="0"/>
              <a:t>图形</a:t>
            </a:r>
          </a:p>
        </p:txBody>
      </p:sp>
      <p:sp>
        <p:nvSpPr>
          <p:cNvPr id="2" name="标题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日期占位符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cxnSp>
        <p:nvCxnSpPr>
          <p:cNvPr id="10" name="直接连接符​​(S)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团队幻灯片 4 人">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1" name="图片占位符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7" name="图片占位符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8" name="图片占位符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lgn="l">
              <a:lnSpc>
                <a:spcPct val="100000"/>
              </a:lnSpc>
              <a:buNone/>
              <a:defRPr sz="1400">
                <a:solidFill>
                  <a:schemeClr val="tx1">
                    <a:lumMod val="75000"/>
                    <a:lumOff val="25000"/>
                  </a:schemeClr>
                </a:solidFill>
              </a:defRPr>
            </a:lvl2pPr>
          </a:lstStyle>
          <a:p>
            <a:pPr lvl="0" rtl="0"/>
            <a:r>
              <a:rPr lang="zh-CN" altLang="en-US" noProof="0"/>
              <a:t>单击图标以添加图片</a:t>
            </a:r>
          </a:p>
        </p:txBody>
      </p:sp>
      <p:sp>
        <p:nvSpPr>
          <p:cNvPr id="19" name="图片占位符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3" name="文本占位符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4" name="文本占位符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5" name="文本占位符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6" name="文本占位符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7" name="文本占位符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8" name="文本占位符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9" name="文本占位符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cxnSp>
        <p:nvCxnSpPr>
          <p:cNvPr id="10" name="直接连接符​​(S)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团队幻灯片 8 人">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1" name="图片占位符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7" name="图片占位符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8" name="图片占位符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p>
        </p:txBody>
      </p:sp>
      <p:sp>
        <p:nvSpPr>
          <p:cNvPr id="19" name="图片占位符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6" name="文本占位符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3" name="文本占位符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7" name="文本占位符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4" name="文本占位符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8" name="文本占位符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5" name="文本占位符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9" name="文本占位符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55" name="图片占位符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56" name="图片占位符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57" name="图片占位符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p>
        </p:txBody>
      </p:sp>
      <p:sp>
        <p:nvSpPr>
          <p:cNvPr id="58" name="图片占位符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54" name="文本占位符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2" name="文本占位符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59" name="文本占位符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3" name="文本占位符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0" name="文本占位符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4" name="文本占位符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1" name="文本占位符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5" name="文本占位符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pic>
        <p:nvPicPr>
          <p:cNvPr id="13" name="图形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图形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内容">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1" name="内容占位符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7" name="文本占位符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4" name="内容占位符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8" name="文本占位符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单击以编辑</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5" name="内容占位符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21" name="文本占位符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9" name="文本占位符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2" name="内容占位符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6" name="内容占位符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14" name="文本占位符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23" name="文本占位符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cxnSp>
        <p:nvCxnSpPr>
          <p:cNvPr id="16" name="直接连接符​​(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内容占位符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摘要">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cxnSp>
        <p:nvCxnSpPr>
          <p:cNvPr id="23" name="直接连接符​​(S)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日期占位符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24" name="幻灯片编号占位符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结束语">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zh-CN" altLang="en-US" noProof="0"/>
              <a:t>单击以编辑模板标题样式</a:t>
            </a:r>
          </a:p>
        </p:txBody>
      </p:sp>
      <p:sp>
        <p:nvSpPr>
          <p:cNvPr id="3" name="副标题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pic>
        <p:nvPicPr>
          <p:cNvPr id="6" name="图形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日期占位符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US" altLang="zh-CN" noProof="0"/>
              <a:t>20XX</a:t>
            </a:r>
            <a:endParaRPr lang="zh-CN" altLang="en-US" noProof="0"/>
          </a:p>
        </p:txBody>
      </p:sp>
      <p:sp>
        <p:nvSpPr>
          <p:cNvPr id="10" name="页脚占位符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zh-CN" altLang="en-US" noProof="0"/>
              <a:t>融资演讲稿</a:t>
            </a:r>
          </a:p>
        </p:txBody>
      </p:sp>
      <p:sp>
        <p:nvSpPr>
          <p:cNvPr id="11" name="幻灯片编号占位符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US" altLang="zh-CN" noProof="0" smtClean="0"/>
              <a:t>‹#›</a:t>
            </a:fld>
            <a:endParaRPr lang="zh-CN" altLang="en-U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bg>
      <p:bgPr>
        <a:solidFill>
          <a:schemeClr val="bg1"/>
        </a:solidFill>
        <a:effectLst/>
      </p:bgPr>
    </p:bg>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标题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p>
        </p:txBody>
      </p:sp>
      <p:sp>
        <p:nvSpPr>
          <p:cNvPr id="3" name="内容占位符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6" name="幻灯片编号占位符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日程表">
    <p:spTree>
      <p:nvGrpSpPr>
        <p:cNvPr id="1" name=""/>
        <p:cNvGrpSpPr/>
        <p:nvPr/>
      </p:nvGrpSpPr>
      <p:grpSpPr>
        <a:xfrm>
          <a:off x="0" y="0"/>
          <a:ext cx="0" cy="0"/>
          <a:chOff x="0" y="0"/>
          <a:chExt cx="0" cy="0"/>
        </a:xfrm>
      </p:grpSpPr>
      <p:sp>
        <p:nvSpPr>
          <p:cNvPr id="12" name="图形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单击此处编辑标题</a:t>
            </a:r>
          </a:p>
        </p:txBody>
      </p:sp>
      <p:sp>
        <p:nvSpPr>
          <p:cNvPr id="16" name="文本占位符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17" name="文本占位符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18" name="文本占位符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19" name="文本占位符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34" name="文本占位符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sp>
        <p:nvSpPr>
          <p:cNvPr id="35" name="文本占位符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sp>
        <p:nvSpPr>
          <p:cNvPr id="36" name="文本占位符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sp>
        <p:nvSpPr>
          <p:cNvPr id="37" name="文本占位符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cxnSp>
        <p:nvCxnSpPr>
          <p:cNvPr id="3" name="直接连接符​​(S)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直接连接符​​(S)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直接连接符​​(S)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直接连接符​​(S)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日期占位符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6" name="页脚占位符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7" name="灯片编号占位符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3 列">
    <p:bg>
      <p:bgPr>
        <a:solidFill>
          <a:schemeClr val="accent2"/>
        </a:solidFill>
        <a:effectLst/>
      </p:bgPr>
    </p:bg>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5" name="文本占位符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7" name="文本占位符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1" name="文本占位符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32" name="文本占位符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3" name="文本占位符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34" name="文本占位符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2" name="文本占位符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13" name="文本占位符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 name="日期占位符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5" name="灯片编号占位符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cxnSp>
        <p:nvCxnSpPr>
          <p:cNvPr id="2" name="直接连接符​​(S)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形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图形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 2 列">
    <p:bg>
      <p:bgPr>
        <a:solidFill>
          <a:schemeClr val="bg1"/>
        </a:solidFill>
        <a:effectLst/>
      </p:bgPr>
    </p:bg>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5" name="文本占位符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7" name="文本占位符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6" name="文本占位符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8" name="文本占位符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9" name="文本占位符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0" name="文本占位符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3" name="文本占位符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4" name="文本占位符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 name="日期占位符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5" name="灯片编号占位符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pic>
        <p:nvPicPr>
          <p:cNvPr id="2" name="图形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简介">
    <p:bg>
      <p:bgPr>
        <a:solidFill>
          <a:schemeClr val="accent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cxnSp>
        <p:nvCxnSpPr>
          <p:cNvPr id="14" name="直接连接符​​(S)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S)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日期占位符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0" name="页脚占位符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11" name="幻灯片编号占位符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分节符">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p>
        </p:txBody>
      </p:sp>
      <p:pic>
        <p:nvPicPr>
          <p:cNvPr id="5" name="图形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标题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cxnSp>
        <p:nvCxnSpPr>
          <p:cNvPr id="9" name="直接连接符​​(S)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2" name="文本占位符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3" name="文本占位符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4" name="文本占位符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5" name="文本占位符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6" name="文本占位符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7" name="日期占位符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8" name="页脚占位符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19" name="灯片编号占位符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三栏内容">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1" name="文本占位符 2">
            <a:extLst>
              <a:ext uri="{FF2B5EF4-FFF2-40B4-BE49-F238E27FC236}">
                <a16:creationId xmlns:a16="http://schemas.microsoft.com/office/drawing/2014/main" id="{1F60A771-8BBC-4565-AB09-402DA7CB2780}"/>
              </a:ext>
            </a:extLst>
          </p:cNvPr>
          <p:cNvSpPr>
            <a:spLocks noGrp="1"/>
          </p:cNvSpPr>
          <p:nvPr>
            <p:ph type="body" idx="13"/>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2" name="内容占位符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cxnSp>
        <p:nvCxnSpPr>
          <p:cNvPr id="16" name="直接连接符​​(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6" name="幻灯片编号占位符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hyperlink" Target="https://ieeexplore.ieee.org/author/37088702670" TargetMode="External"/><Relationship Id="rId3" Type="http://schemas.openxmlformats.org/officeDocument/2006/relationships/hyperlink" Target="https://ieeexplore.ieee.org/author/37088269311" TargetMode="External"/><Relationship Id="rId7" Type="http://schemas.openxmlformats.org/officeDocument/2006/relationships/hyperlink" Target="https://ieeexplore.ieee.org/author/3708712289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ieeexplore.ieee.org/author/37085347631" TargetMode="External"/><Relationship Id="rId5" Type="http://schemas.openxmlformats.org/officeDocument/2006/relationships/hyperlink" Target="https://ieeexplore.ieee.org/author/988088546411759" TargetMode="External"/><Relationship Id="rId10" Type="http://schemas.openxmlformats.org/officeDocument/2006/relationships/image" Target="../media/image27.png"/><Relationship Id="rId4" Type="http://schemas.openxmlformats.org/officeDocument/2006/relationships/hyperlink" Target="https://ieeexplore.ieee.org/author/872471381538637" TargetMode="External"/><Relationship Id="rId9" Type="http://schemas.openxmlformats.org/officeDocument/2006/relationships/hyperlink" Target="https://ieeexplore.ieee.org/document/1048287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815C6-3AD0-46E6-A74A-1967BD91AF50}"/>
              </a:ext>
            </a:extLst>
          </p:cNvPr>
          <p:cNvSpPr>
            <a:spLocks noGrp="1"/>
          </p:cNvSpPr>
          <p:nvPr>
            <p:ph type="ctrTitle"/>
          </p:nvPr>
        </p:nvSpPr>
        <p:spPr>
          <a:xfrm>
            <a:off x="2951856" y="4434840"/>
            <a:ext cx="8405956" cy="1122202"/>
          </a:xfrm>
        </p:spPr>
        <p:txBody>
          <a:bodyPr rtlCol="0"/>
          <a:lstStyle/>
          <a:p>
            <a:pPr rtl="0"/>
            <a:r>
              <a:rPr lang="en-US" altLang="zh-CN" dirty="0"/>
              <a:t>Automated Code Editing With Search-Generate-Modify</a:t>
            </a:r>
            <a:endParaRPr lang="zh-CN" altLang="en-US" dirty="0"/>
          </a:p>
        </p:txBody>
      </p:sp>
      <p:sp>
        <p:nvSpPr>
          <p:cNvPr id="3" name="副标题 2">
            <a:extLst>
              <a:ext uri="{FF2B5EF4-FFF2-40B4-BE49-F238E27FC236}">
                <a16:creationId xmlns:a16="http://schemas.microsoft.com/office/drawing/2014/main" id="{1901B20D-4C28-4DA3-ABBD-718C22A5E58B}"/>
              </a:ext>
            </a:extLst>
          </p:cNvPr>
          <p:cNvSpPr>
            <a:spLocks noGrp="1"/>
          </p:cNvSpPr>
          <p:nvPr>
            <p:ph type="subTitle" idx="1"/>
          </p:nvPr>
        </p:nvSpPr>
        <p:spPr>
          <a:xfrm>
            <a:off x="3000950" y="5586890"/>
            <a:ext cx="8356861" cy="396660"/>
          </a:xfrm>
        </p:spPr>
        <p:txBody>
          <a:bodyPr rtlCol="0">
            <a:normAutofit/>
          </a:bodyPr>
          <a:lstStyle/>
          <a:p>
            <a:pPr rtl="0"/>
            <a:r>
              <a:rPr lang="en-US" altLang="zh-CN" dirty="0"/>
              <a:t>Lai Hui Shan	M5281022</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A36C7-02C4-1A10-478D-7D4213061E40}"/>
            </a:ext>
          </a:extLst>
        </p:cNvPr>
        <p:cNvGrpSpPr/>
        <p:nvPr/>
      </p:nvGrpSpPr>
      <p:grpSpPr>
        <a:xfrm>
          <a:off x="0" y="0"/>
          <a:ext cx="0" cy="0"/>
          <a:chOff x="0" y="0"/>
          <a:chExt cx="0" cy="0"/>
        </a:xfrm>
      </p:grpSpPr>
      <p:sp>
        <p:nvSpPr>
          <p:cNvPr id="82" name="灯片编号占位符 81">
            <a:extLst>
              <a:ext uri="{FF2B5EF4-FFF2-40B4-BE49-F238E27FC236}">
                <a16:creationId xmlns:a16="http://schemas.microsoft.com/office/drawing/2014/main" id="{91D2F1F0-C0FE-FA4D-D56C-F2770EFE4829}"/>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US" altLang="zh-CN" smtClean="0"/>
              <a:pPr rtl="0">
                <a:spcAft>
                  <a:spcPts val="600"/>
                </a:spcAft>
              </a:pPr>
              <a:t>10</a:t>
            </a:fld>
            <a:endParaRPr lang="zh-CN" altLang="en-US"/>
          </a:p>
        </p:txBody>
      </p:sp>
      <p:sp>
        <p:nvSpPr>
          <p:cNvPr id="30" name="文本框 29">
            <a:extLst>
              <a:ext uri="{FF2B5EF4-FFF2-40B4-BE49-F238E27FC236}">
                <a16:creationId xmlns:a16="http://schemas.microsoft.com/office/drawing/2014/main" id="{38726BA8-A3AF-B193-49DE-622D0100D52E}"/>
              </a:ext>
            </a:extLst>
          </p:cNvPr>
          <p:cNvSpPr txBox="1"/>
          <p:nvPr/>
        </p:nvSpPr>
        <p:spPr>
          <a:xfrm>
            <a:off x="1699924" y="951222"/>
            <a:ext cx="3999418" cy="1200329"/>
          </a:xfrm>
          <a:prstGeom prst="rect">
            <a:avLst/>
          </a:prstGeom>
          <a:noFill/>
        </p:spPr>
        <p:txBody>
          <a:bodyPr wrap="square" rtlCol="0">
            <a:spAutoFit/>
          </a:bodyPr>
          <a:lstStyle/>
          <a:p>
            <a:r>
              <a:rPr lang="en-US" altLang="zh-CN" sz="3600" dirty="0">
                <a:solidFill>
                  <a:schemeClr val="tx1">
                    <a:lumMod val="75000"/>
                    <a:lumOff val="25000"/>
                  </a:schemeClr>
                </a:solidFill>
                <a:latin typeface="Microsoft YaHei UI" panose="020B0503020204020204" pitchFamily="34" charset="-122"/>
                <a:ea typeface="Microsoft YaHei UI" panose="020B0503020204020204" pitchFamily="34" charset="-122"/>
              </a:rPr>
              <a:t>Results - Program Repair</a:t>
            </a:r>
            <a:endParaRPr lang="zh-CN" altLang="en-US" sz="36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1" name="文本框 30">
            <a:extLst>
              <a:ext uri="{FF2B5EF4-FFF2-40B4-BE49-F238E27FC236}">
                <a16:creationId xmlns:a16="http://schemas.microsoft.com/office/drawing/2014/main" id="{ECBC2F25-23DE-9D6D-F69A-1010F33716F1}"/>
              </a:ext>
            </a:extLst>
          </p:cNvPr>
          <p:cNvSpPr txBox="1"/>
          <p:nvPr/>
        </p:nvSpPr>
        <p:spPr>
          <a:xfrm>
            <a:off x="1380803" y="2228671"/>
            <a:ext cx="4143175" cy="1754326"/>
          </a:xfrm>
          <a:prstGeom prst="rect">
            <a:avLst/>
          </a:prstGeom>
          <a:noFill/>
        </p:spPr>
        <p:txBody>
          <a:bodyPr wrap="square" rtlCol="0">
            <a:spAutoFit/>
          </a:bodyPr>
          <a:lstStyle/>
          <a:p>
            <a:pPr marL="285750" indent="-285750">
              <a:buFont typeface="Wingdings" panose="05000000000000000000" pitchFamily="2" charset="2"/>
              <a:buChar char="n"/>
            </a:pPr>
            <a:r>
              <a:rPr lang="en-US" altLang="zh-CN" b="1" dirty="0"/>
              <a:t>Dataset: </a:t>
            </a:r>
          </a:p>
          <a:p>
            <a:pPr lvl="1"/>
            <a:r>
              <a:rPr lang="en-US" altLang="zh-CN" dirty="0"/>
              <a:t>Defects4J and </a:t>
            </a:r>
            <a:r>
              <a:rPr lang="en-US" altLang="zh-CN" dirty="0" err="1"/>
              <a:t>QuixBugs</a:t>
            </a:r>
            <a:r>
              <a:rPr lang="en-US" altLang="zh-CN" dirty="0"/>
              <a:t>.</a:t>
            </a:r>
          </a:p>
          <a:p>
            <a:pPr marL="285750" indent="-285750">
              <a:buFont typeface="Wingdings" panose="05000000000000000000" pitchFamily="2" charset="2"/>
              <a:buChar char="n"/>
            </a:pPr>
            <a:r>
              <a:rPr lang="en-US" altLang="zh-CN" b="1" dirty="0"/>
              <a:t>Accuracy: </a:t>
            </a:r>
          </a:p>
          <a:p>
            <a:pPr lvl="1"/>
            <a:r>
              <a:rPr lang="en-US" altLang="zh-CN" dirty="0"/>
              <a:t>SARGAM achieved state-of-the-art results, outperforming previous models by fixing additional bugs.</a:t>
            </a:r>
            <a:endParaRPr lang="zh-CN" altLang="en-US" dirty="0"/>
          </a:p>
        </p:txBody>
      </p:sp>
      <p:pic>
        <p:nvPicPr>
          <p:cNvPr id="3" name="图片 2">
            <a:extLst>
              <a:ext uri="{FF2B5EF4-FFF2-40B4-BE49-F238E27FC236}">
                <a16:creationId xmlns:a16="http://schemas.microsoft.com/office/drawing/2014/main" id="{A961CC69-BDD7-1E13-7094-F517EF857ED9}"/>
              </a:ext>
            </a:extLst>
          </p:cNvPr>
          <p:cNvPicPr>
            <a:picLocks noChangeAspect="1"/>
          </p:cNvPicPr>
          <p:nvPr/>
        </p:nvPicPr>
        <p:blipFill>
          <a:blip r:embed="rId3"/>
          <a:stretch>
            <a:fillRect/>
          </a:stretch>
        </p:blipFill>
        <p:spPr>
          <a:xfrm>
            <a:off x="6213794" y="725879"/>
            <a:ext cx="3645555" cy="5406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C8B195A4-A572-F826-EF7E-7F9182E7DA26}"/>
              </a:ext>
            </a:extLst>
          </p:cNvPr>
          <p:cNvPicPr>
            <a:picLocks noChangeAspect="1"/>
          </p:cNvPicPr>
          <p:nvPr/>
        </p:nvPicPr>
        <p:blipFill>
          <a:blip r:embed="rId4"/>
          <a:stretch>
            <a:fillRect/>
          </a:stretch>
        </p:blipFill>
        <p:spPr>
          <a:xfrm>
            <a:off x="1216134" y="4133416"/>
            <a:ext cx="4472512" cy="19987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4580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80F1C-A847-A43D-EDC0-5BA6149034BD}"/>
            </a:ext>
          </a:extLst>
        </p:cNvPr>
        <p:cNvGrpSpPr/>
        <p:nvPr/>
      </p:nvGrpSpPr>
      <p:grpSpPr>
        <a:xfrm>
          <a:off x="0" y="0"/>
          <a:ext cx="0" cy="0"/>
          <a:chOff x="0" y="0"/>
          <a:chExt cx="0" cy="0"/>
        </a:xfrm>
      </p:grpSpPr>
      <p:sp>
        <p:nvSpPr>
          <p:cNvPr id="82" name="灯片编号占位符 81">
            <a:extLst>
              <a:ext uri="{FF2B5EF4-FFF2-40B4-BE49-F238E27FC236}">
                <a16:creationId xmlns:a16="http://schemas.microsoft.com/office/drawing/2014/main" id="{E22FBB56-8765-68F5-4B7B-F216ED7AE8C2}"/>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US" altLang="zh-CN" smtClean="0"/>
              <a:pPr rtl="0">
                <a:spcAft>
                  <a:spcPts val="600"/>
                </a:spcAft>
              </a:pPr>
              <a:t>11</a:t>
            </a:fld>
            <a:endParaRPr lang="zh-CN" altLang="en-US"/>
          </a:p>
        </p:txBody>
      </p:sp>
      <p:sp>
        <p:nvSpPr>
          <p:cNvPr id="30" name="文本框 29">
            <a:extLst>
              <a:ext uri="{FF2B5EF4-FFF2-40B4-BE49-F238E27FC236}">
                <a16:creationId xmlns:a16="http://schemas.microsoft.com/office/drawing/2014/main" id="{58DA8A54-F4BC-8D7B-43D6-7BD34C6AC913}"/>
              </a:ext>
            </a:extLst>
          </p:cNvPr>
          <p:cNvSpPr txBox="1"/>
          <p:nvPr/>
        </p:nvSpPr>
        <p:spPr>
          <a:xfrm>
            <a:off x="1699924" y="951222"/>
            <a:ext cx="6679988" cy="646331"/>
          </a:xfrm>
          <a:prstGeom prst="rect">
            <a:avLst/>
          </a:prstGeom>
          <a:noFill/>
        </p:spPr>
        <p:txBody>
          <a:bodyPr wrap="square" rtlCol="0">
            <a:spAutoFit/>
          </a:bodyPr>
          <a:lstStyle/>
          <a:p>
            <a:r>
              <a:rPr lang="en-US" altLang="zh-CN" sz="3600" dirty="0">
                <a:solidFill>
                  <a:schemeClr val="tx1">
                    <a:lumMod val="75000"/>
                    <a:lumOff val="25000"/>
                  </a:schemeClr>
                </a:solidFill>
                <a:latin typeface="Microsoft YaHei UI" panose="020B0503020204020204" pitchFamily="34" charset="-122"/>
                <a:ea typeface="Microsoft YaHei UI" panose="020B0503020204020204" pitchFamily="34" charset="-122"/>
              </a:rPr>
              <a:t>Ablation Study</a:t>
            </a:r>
            <a:endParaRPr lang="zh-CN" altLang="en-US" sz="36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1" name="文本框 30">
            <a:extLst>
              <a:ext uri="{FF2B5EF4-FFF2-40B4-BE49-F238E27FC236}">
                <a16:creationId xmlns:a16="http://schemas.microsoft.com/office/drawing/2014/main" id="{102D3B61-EFA3-0E82-03B8-A0E6A640A7ED}"/>
              </a:ext>
            </a:extLst>
          </p:cNvPr>
          <p:cNvSpPr txBox="1"/>
          <p:nvPr/>
        </p:nvSpPr>
        <p:spPr>
          <a:xfrm>
            <a:off x="1380803" y="2228671"/>
            <a:ext cx="8560995" cy="1200329"/>
          </a:xfrm>
          <a:prstGeom prst="rect">
            <a:avLst/>
          </a:prstGeom>
          <a:noFill/>
        </p:spPr>
        <p:txBody>
          <a:bodyPr wrap="square" rtlCol="0">
            <a:spAutoFit/>
          </a:bodyPr>
          <a:lstStyle/>
          <a:p>
            <a:pPr marL="285750" indent="-285750">
              <a:buFont typeface="Wingdings" panose="05000000000000000000" pitchFamily="2" charset="2"/>
              <a:buChar char="n"/>
            </a:pPr>
            <a:r>
              <a:rPr lang="en-US" altLang="zh-CN" b="1" dirty="0"/>
              <a:t>Effect of Each Component: </a:t>
            </a:r>
          </a:p>
          <a:p>
            <a:pPr lvl="1"/>
            <a:r>
              <a:rPr lang="en-US" altLang="zh-CN" dirty="0"/>
              <a:t>Search, Generate, and Modify components all contribute to SARGAM's success.</a:t>
            </a:r>
          </a:p>
          <a:p>
            <a:pPr marL="285750" indent="-285750">
              <a:buFont typeface="Wingdings" panose="05000000000000000000" pitchFamily="2" charset="2"/>
              <a:buChar char="n"/>
            </a:pPr>
            <a:r>
              <a:rPr lang="en-US" altLang="zh-CN" b="1" dirty="0"/>
              <a:t>Study Findings: </a:t>
            </a:r>
          </a:p>
          <a:p>
            <a:pPr lvl="1"/>
            <a:r>
              <a:rPr lang="en-US" altLang="zh-CN" dirty="0"/>
              <a:t>Removing any component led to a decrease in overall performance.</a:t>
            </a:r>
            <a:endParaRPr lang="zh-CN" altLang="en-US" dirty="0"/>
          </a:p>
        </p:txBody>
      </p:sp>
      <p:pic>
        <p:nvPicPr>
          <p:cNvPr id="3" name="图片 2">
            <a:extLst>
              <a:ext uri="{FF2B5EF4-FFF2-40B4-BE49-F238E27FC236}">
                <a16:creationId xmlns:a16="http://schemas.microsoft.com/office/drawing/2014/main" id="{4B985DA5-883F-46FF-F061-AECECF092C33}"/>
              </a:ext>
            </a:extLst>
          </p:cNvPr>
          <p:cNvPicPr>
            <a:picLocks noChangeAspect="1"/>
          </p:cNvPicPr>
          <p:nvPr/>
        </p:nvPicPr>
        <p:blipFill>
          <a:blip r:embed="rId3"/>
          <a:stretch>
            <a:fillRect/>
          </a:stretch>
        </p:blipFill>
        <p:spPr>
          <a:xfrm>
            <a:off x="3175628" y="3618734"/>
            <a:ext cx="5840744" cy="27376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8196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5C371-B1C3-0FF3-2C7A-62874CC01723}"/>
            </a:ext>
          </a:extLst>
        </p:cNvPr>
        <p:cNvGrpSpPr/>
        <p:nvPr/>
      </p:nvGrpSpPr>
      <p:grpSpPr>
        <a:xfrm>
          <a:off x="0" y="0"/>
          <a:ext cx="0" cy="0"/>
          <a:chOff x="0" y="0"/>
          <a:chExt cx="0" cy="0"/>
        </a:xfrm>
      </p:grpSpPr>
      <p:sp>
        <p:nvSpPr>
          <p:cNvPr id="82" name="灯片编号占位符 81">
            <a:extLst>
              <a:ext uri="{FF2B5EF4-FFF2-40B4-BE49-F238E27FC236}">
                <a16:creationId xmlns:a16="http://schemas.microsoft.com/office/drawing/2014/main" id="{D889A966-7A60-0D74-8245-C473AE131661}"/>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US" altLang="zh-CN" smtClean="0"/>
              <a:pPr rtl="0">
                <a:spcAft>
                  <a:spcPts val="600"/>
                </a:spcAft>
              </a:pPr>
              <a:t>12</a:t>
            </a:fld>
            <a:endParaRPr lang="zh-CN" altLang="en-US"/>
          </a:p>
        </p:txBody>
      </p:sp>
      <p:sp>
        <p:nvSpPr>
          <p:cNvPr id="30" name="文本框 29">
            <a:extLst>
              <a:ext uri="{FF2B5EF4-FFF2-40B4-BE49-F238E27FC236}">
                <a16:creationId xmlns:a16="http://schemas.microsoft.com/office/drawing/2014/main" id="{FFD8E8D8-7432-8593-4AF7-6874B9E450C9}"/>
              </a:ext>
            </a:extLst>
          </p:cNvPr>
          <p:cNvSpPr txBox="1"/>
          <p:nvPr/>
        </p:nvSpPr>
        <p:spPr>
          <a:xfrm>
            <a:off x="1699924" y="951222"/>
            <a:ext cx="6437622" cy="646331"/>
          </a:xfrm>
          <a:prstGeom prst="rect">
            <a:avLst/>
          </a:prstGeom>
          <a:noFill/>
        </p:spPr>
        <p:txBody>
          <a:bodyPr wrap="square" rtlCol="0">
            <a:spAutoFit/>
          </a:bodyPr>
          <a:lstStyle/>
          <a:p>
            <a:r>
              <a:rPr lang="en-US" altLang="zh-CN" sz="3600" dirty="0">
                <a:solidFill>
                  <a:schemeClr val="tx1">
                    <a:lumMod val="75000"/>
                    <a:lumOff val="25000"/>
                  </a:schemeClr>
                </a:solidFill>
                <a:latin typeface="Microsoft YaHei UI" panose="020B0503020204020204" pitchFamily="34" charset="-122"/>
                <a:ea typeface="Microsoft YaHei UI" panose="020B0503020204020204" pitchFamily="34" charset="-122"/>
              </a:rPr>
              <a:t>Conclusion &amp; Future Work</a:t>
            </a:r>
            <a:endParaRPr lang="zh-CN" altLang="en-US" sz="36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1" name="文本框 30">
            <a:extLst>
              <a:ext uri="{FF2B5EF4-FFF2-40B4-BE49-F238E27FC236}">
                <a16:creationId xmlns:a16="http://schemas.microsoft.com/office/drawing/2014/main" id="{56EFF151-31DA-CD64-D4A8-1DB356A638A3}"/>
              </a:ext>
            </a:extLst>
          </p:cNvPr>
          <p:cNvSpPr txBox="1"/>
          <p:nvPr/>
        </p:nvSpPr>
        <p:spPr>
          <a:xfrm>
            <a:off x="1380803" y="2228671"/>
            <a:ext cx="8560995" cy="1754326"/>
          </a:xfrm>
          <a:prstGeom prst="rect">
            <a:avLst/>
          </a:prstGeom>
          <a:noFill/>
        </p:spPr>
        <p:txBody>
          <a:bodyPr wrap="square" rtlCol="0">
            <a:spAutoFit/>
          </a:bodyPr>
          <a:lstStyle/>
          <a:p>
            <a:pPr marL="285750" indent="-285750">
              <a:buFont typeface="Wingdings" panose="05000000000000000000" pitchFamily="2" charset="2"/>
              <a:buChar char="n"/>
            </a:pPr>
            <a:r>
              <a:rPr lang="en-US" altLang="zh-CN" b="1" dirty="0"/>
              <a:t>Summary: </a:t>
            </a:r>
          </a:p>
          <a:p>
            <a:pPr lvl="1"/>
            <a:r>
              <a:rPr lang="en-US" altLang="zh-CN" dirty="0"/>
              <a:t>SARGAM significantly improves code editing and bug-fixing tasks by combining search, generation, and modification.</a:t>
            </a:r>
          </a:p>
          <a:p>
            <a:pPr marL="285750" indent="-285750">
              <a:buFont typeface="Wingdings" panose="05000000000000000000" pitchFamily="2" charset="2"/>
              <a:buChar char="n"/>
            </a:pPr>
            <a:r>
              <a:rPr lang="en-US" altLang="zh-CN" b="1" dirty="0"/>
              <a:t>Future Directions: </a:t>
            </a:r>
          </a:p>
          <a:p>
            <a:pPr lvl="1"/>
            <a:r>
              <a:rPr lang="en-US" altLang="zh-CN" dirty="0"/>
              <a:t>Integrate more datasets, enhance the modification model, explore different programming languages.</a:t>
            </a:r>
            <a:endParaRPr lang="zh-CN" altLang="en-US" dirty="0"/>
          </a:p>
        </p:txBody>
      </p:sp>
      <p:pic>
        <p:nvPicPr>
          <p:cNvPr id="3" name="图片 2">
            <a:extLst>
              <a:ext uri="{FF2B5EF4-FFF2-40B4-BE49-F238E27FC236}">
                <a16:creationId xmlns:a16="http://schemas.microsoft.com/office/drawing/2014/main" id="{81AD9110-351A-E018-3DF7-DE63338FF008}"/>
              </a:ext>
            </a:extLst>
          </p:cNvPr>
          <p:cNvPicPr>
            <a:picLocks noChangeAspect="1"/>
          </p:cNvPicPr>
          <p:nvPr/>
        </p:nvPicPr>
        <p:blipFill>
          <a:blip r:embed="rId3"/>
          <a:stretch>
            <a:fillRect/>
          </a:stretch>
        </p:blipFill>
        <p:spPr>
          <a:xfrm>
            <a:off x="5778086" y="3951297"/>
            <a:ext cx="4718919" cy="2405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7080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n-US" altLang="zh-CN" dirty="0"/>
              <a:t>Thank You!</a:t>
            </a:r>
            <a:endParaRPr lang="zh-cn" dirty="0"/>
          </a:p>
        </p:txBody>
      </p:sp>
      <p:sp>
        <p:nvSpPr>
          <p:cNvPr id="3" name="内容占位符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n-US" altLang="zh-CN" dirty="0"/>
              <a:t>Presentation Duration: </a:t>
            </a:r>
          </a:p>
          <a:p>
            <a:pPr rtl="0"/>
            <a:r>
              <a:rPr lang="en-US" altLang="zh-CN" dirty="0"/>
              <a:t>10 minutes</a:t>
            </a:r>
          </a:p>
          <a:p>
            <a:pPr rtl="0"/>
            <a:r>
              <a:rPr lang="en-US" altLang="zh-CN" dirty="0"/>
              <a:t>Approximate Slide Count: </a:t>
            </a:r>
          </a:p>
          <a:p>
            <a:pPr rtl="0"/>
            <a:r>
              <a:rPr lang="en-US" altLang="zh-CN" dirty="0"/>
              <a:t>13 slides</a:t>
            </a:r>
            <a:endParaRPr lang="zh-cn" dirty="0"/>
          </a:p>
        </p:txBody>
      </p:sp>
      <p:sp>
        <p:nvSpPr>
          <p:cNvPr id="6" name="幻灯片编号占位符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US" smtClean="0"/>
              <a:pPr rtl="0"/>
              <a:t>13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en-US" altLang="zh-CN" dirty="0"/>
              <a:t>About</a:t>
            </a:r>
            <a:endParaRPr lang="zh-CN" altLang="en-US" dirty="0"/>
          </a:p>
        </p:txBody>
      </p:sp>
      <p:sp>
        <p:nvSpPr>
          <p:cNvPr id="3" name="副标题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7" y="2924175"/>
            <a:ext cx="5643499" cy="2519363"/>
          </a:xfrm>
        </p:spPr>
        <p:txBody>
          <a:bodyPr rtlCol="0">
            <a:noAutofit/>
          </a:bodyPr>
          <a:lstStyle/>
          <a:p>
            <a:r>
              <a:rPr lang="en-US" altLang="zh-CN" sz="1800" b="1" dirty="0">
                <a:latin typeface="HelveticaNeue Regular"/>
              </a:rPr>
              <a:t>Author:</a:t>
            </a:r>
          </a:p>
          <a:p>
            <a:r>
              <a:rPr lang="en-US" altLang="zh-CN" sz="1800" b="0" i="0" u="none" strike="noStrike" dirty="0">
                <a:solidFill>
                  <a:srgbClr val="006699"/>
                </a:solidFill>
                <a:effectLst/>
                <a:latin typeface="HelveticaNeue Regular"/>
                <a:hlinkClick r:id="rId3"/>
              </a:rPr>
              <a:t>Changshu Liu</a:t>
            </a:r>
            <a:r>
              <a:rPr lang="en-US" altLang="zh-CN" sz="1800" b="0" i="0" dirty="0">
                <a:solidFill>
                  <a:srgbClr val="333333"/>
                </a:solidFill>
                <a:effectLst/>
                <a:latin typeface="HelveticaNeue Regular"/>
              </a:rPr>
              <a:t>; </a:t>
            </a:r>
            <a:r>
              <a:rPr lang="en-US" altLang="zh-CN" sz="1800" b="0" i="0" u="none" strike="noStrike" dirty="0">
                <a:solidFill>
                  <a:srgbClr val="006699"/>
                </a:solidFill>
                <a:effectLst/>
                <a:latin typeface="HelveticaNeue Regular"/>
                <a:hlinkClick r:id="rId4"/>
              </a:rPr>
              <a:t>Pelin Cetin</a:t>
            </a:r>
            <a:r>
              <a:rPr lang="en-US" altLang="zh-CN" sz="1800" b="0" i="0" dirty="0">
                <a:solidFill>
                  <a:srgbClr val="333333"/>
                </a:solidFill>
                <a:effectLst/>
                <a:latin typeface="HelveticaNeue Regular"/>
              </a:rPr>
              <a:t>; </a:t>
            </a:r>
            <a:r>
              <a:rPr lang="en-US" altLang="zh-CN" sz="1800" b="0" i="0" u="none" strike="noStrike" dirty="0">
                <a:solidFill>
                  <a:srgbClr val="006699"/>
                </a:solidFill>
                <a:effectLst/>
                <a:latin typeface="HelveticaNeue Regular"/>
                <a:hlinkClick r:id="rId5"/>
              </a:rPr>
              <a:t>Yogesh </a:t>
            </a:r>
            <a:r>
              <a:rPr lang="en-US" altLang="zh-CN" sz="1800" b="0" i="0" u="none" strike="noStrike" dirty="0" err="1">
                <a:solidFill>
                  <a:srgbClr val="006699"/>
                </a:solidFill>
                <a:effectLst/>
                <a:latin typeface="HelveticaNeue Regular"/>
                <a:hlinkClick r:id="rId5"/>
              </a:rPr>
              <a:t>Patodia</a:t>
            </a:r>
            <a:r>
              <a:rPr lang="en-US" altLang="zh-CN" sz="1800" b="0" i="0" dirty="0">
                <a:solidFill>
                  <a:srgbClr val="333333"/>
                </a:solidFill>
                <a:effectLst/>
                <a:latin typeface="HelveticaNeue Regular"/>
              </a:rPr>
              <a:t>; </a:t>
            </a:r>
            <a:r>
              <a:rPr lang="en-US" altLang="zh-CN" sz="1800" b="0" i="0" u="none" strike="noStrike" dirty="0" err="1">
                <a:solidFill>
                  <a:srgbClr val="006699"/>
                </a:solidFill>
                <a:effectLst/>
                <a:latin typeface="HelveticaNeue Regular"/>
                <a:hlinkClick r:id="rId6"/>
              </a:rPr>
              <a:t>Baishakhi</a:t>
            </a:r>
            <a:r>
              <a:rPr lang="en-US" altLang="zh-CN" sz="1800" b="0" i="0" u="none" strike="noStrike" dirty="0">
                <a:solidFill>
                  <a:srgbClr val="006699"/>
                </a:solidFill>
                <a:effectLst/>
                <a:latin typeface="HelveticaNeue Regular"/>
                <a:hlinkClick r:id="rId6"/>
              </a:rPr>
              <a:t> Ray</a:t>
            </a:r>
            <a:r>
              <a:rPr lang="en-US" altLang="zh-CN" sz="1800" b="0" i="0" dirty="0">
                <a:solidFill>
                  <a:srgbClr val="333333"/>
                </a:solidFill>
                <a:effectLst/>
                <a:latin typeface="HelveticaNeue Regular"/>
              </a:rPr>
              <a:t>; </a:t>
            </a:r>
            <a:r>
              <a:rPr lang="en-US" altLang="zh-CN" sz="1800" b="0" i="0" u="none" strike="noStrike" dirty="0" err="1">
                <a:solidFill>
                  <a:srgbClr val="006699"/>
                </a:solidFill>
                <a:effectLst/>
                <a:latin typeface="HelveticaNeue Regular"/>
                <a:hlinkClick r:id="rId7"/>
              </a:rPr>
              <a:t>Saikat</a:t>
            </a:r>
            <a:r>
              <a:rPr lang="en-US" altLang="zh-CN" sz="1800" b="0" i="0" u="none" strike="noStrike" dirty="0">
                <a:solidFill>
                  <a:srgbClr val="006699"/>
                </a:solidFill>
                <a:effectLst/>
                <a:latin typeface="HelveticaNeue Regular"/>
                <a:hlinkClick r:id="rId7"/>
              </a:rPr>
              <a:t> Chakraborty</a:t>
            </a:r>
            <a:r>
              <a:rPr lang="en-US" altLang="zh-CN" sz="1800" b="0" i="0" dirty="0">
                <a:solidFill>
                  <a:srgbClr val="333333"/>
                </a:solidFill>
                <a:effectLst/>
                <a:latin typeface="HelveticaNeue Regular"/>
              </a:rPr>
              <a:t>; </a:t>
            </a:r>
            <a:r>
              <a:rPr lang="en-US" altLang="zh-CN" sz="1800" b="0" i="0" u="none" strike="noStrike" dirty="0" err="1">
                <a:solidFill>
                  <a:srgbClr val="006699"/>
                </a:solidFill>
                <a:effectLst/>
                <a:latin typeface="HelveticaNeue Regular"/>
                <a:hlinkClick r:id="rId8"/>
              </a:rPr>
              <a:t>Yangruibo</a:t>
            </a:r>
            <a:r>
              <a:rPr lang="en-US" altLang="zh-CN" sz="1800" b="0" i="0" u="none" strike="noStrike" dirty="0">
                <a:solidFill>
                  <a:srgbClr val="006699"/>
                </a:solidFill>
                <a:effectLst/>
                <a:latin typeface="HelveticaNeue Regular"/>
                <a:hlinkClick r:id="rId8"/>
              </a:rPr>
              <a:t> Ding</a:t>
            </a:r>
            <a:endParaRPr lang="en-US" altLang="zh-CN" sz="1800" dirty="0">
              <a:solidFill>
                <a:srgbClr val="006699"/>
              </a:solidFill>
              <a:latin typeface="HelveticaNeue Regular"/>
            </a:endParaRPr>
          </a:p>
          <a:p>
            <a:r>
              <a:rPr lang="en-US" altLang="zh-CN" sz="1800" b="1" dirty="0">
                <a:latin typeface="HelveticaNeue Regular"/>
              </a:rPr>
              <a:t>Url:</a:t>
            </a:r>
          </a:p>
          <a:p>
            <a:r>
              <a:rPr lang="en-US" altLang="zh-CN" sz="1800" dirty="0">
                <a:latin typeface="HelveticaNeue Regular"/>
                <a:hlinkClick r:id="rId9"/>
              </a:rPr>
              <a:t>https://ieeexplore.ieee.org/document/10482873</a:t>
            </a:r>
            <a:endParaRPr lang="zh-CN" altLang="en-US" sz="1800" dirty="0">
              <a:latin typeface="HelveticaNeue Regular"/>
            </a:endParaRPr>
          </a:p>
        </p:txBody>
      </p:sp>
      <p:sp>
        <p:nvSpPr>
          <p:cNvPr id="4" name="灯片编号占位符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n-ZA" altLang="zh-CN" smtClean="0"/>
              <a:pPr/>
              <a:t>2</a:t>
            </a:fld>
            <a:endParaRPr lang="zh-CN" altLang="en-ZA"/>
          </a:p>
        </p:txBody>
      </p:sp>
      <p:pic>
        <p:nvPicPr>
          <p:cNvPr id="5" name="图片 4">
            <a:extLst>
              <a:ext uri="{FF2B5EF4-FFF2-40B4-BE49-F238E27FC236}">
                <a16:creationId xmlns:a16="http://schemas.microsoft.com/office/drawing/2014/main" id="{7366BA16-A570-AE8D-18C3-4DFCC0A9BDFD}"/>
              </a:ext>
            </a:extLst>
          </p:cNvPr>
          <p:cNvPicPr>
            <a:picLocks noChangeAspect="1"/>
          </p:cNvPicPr>
          <p:nvPr/>
        </p:nvPicPr>
        <p:blipFill>
          <a:blip r:embed="rId10"/>
          <a:stretch>
            <a:fillRect/>
          </a:stretch>
        </p:blipFill>
        <p:spPr>
          <a:xfrm>
            <a:off x="5536305" y="3302000"/>
            <a:ext cx="5957195" cy="11707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en-US" altLang="zh-CN" dirty="0"/>
              <a:t>Outline</a:t>
            </a:r>
            <a:endParaRPr lang="zh-CN" altLang="en-US" dirty="0"/>
          </a:p>
        </p:txBody>
      </p:sp>
      <p:sp>
        <p:nvSpPr>
          <p:cNvPr id="3" name="内容占位符 2">
            <a:extLst>
              <a:ext uri="{FF2B5EF4-FFF2-40B4-BE49-F238E27FC236}">
                <a16:creationId xmlns:a16="http://schemas.microsoft.com/office/drawing/2014/main" id="{D4A2EB3F-4D60-451F-8F45-7D6654D2FCD9}"/>
              </a:ext>
            </a:extLst>
          </p:cNvPr>
          <p:cNvSpPr>
            <a:spLocks noGrp="1"/>
          </p:cNvSpPr>
          <p:nvPr>
            <p:ph type="body" sz="quarter" idx="13"/>
          </p:nvPr>
        </p:nvSpPr>
        <p:spPr>
          <a:xfrm>
            <a:off x="5464315" y="1385160"/>
            <a:ext cx="5433204" cy="365125"/>
          </a:xfrm>
        </p:spPr>
        <p:txBody>
          <a:bodyPr vert="horz" lIns="91440" tIns="45720" rIns="91440" bIns="45720" rtlCol="0" anchor="ctr">
            <a:noAutofit/>
          </a:bodyPr>
          <a:lstStyle/>
          <a:p>
            <a:pPr marL="342900" indent="-342900" rtl="0">
              <a:buFont typeface="Wingdings" panose="05000000000000000000" pitchFamily="2" charset="2"/>
              <a:buChar char="u"/>
            </a:pPr>
            <a:r>
              <a:rPr lang="en-US" altLang="zh-CN" sz="2400" dirty="0"/>
              <a:t> Introduction</a:t>
            </a:r>
            <a:endParaRPr lang="zh-CN" altLang="en-US" sz="2400" dirty="0"/>
          </a:p>
        </p:txBody>
      </p:sp>
      <p:sp>
        <p:nvSpPr>
          <p:cNvPr id="5" name="文本占位符 4">
            <a:extLst>
              <a:ext uri="{FF2B5EF4-FFF2-40B4-BE49-F238E27FC236}">
                <a16:creationId xmlns:a16="http://schemas.microsoft.com/office/drawing/2014/main" id="{E81BA2B5-6A90-4204-ABDD-7183FBB03A02}"/>
              </a:ext>
            </a:extLst>
          </p:cNvPr>
          <p:cNvSpPr>
            <a:spLocks noGrp="1"/>
          </p:cNvSpPr>
          <p:nvPr>
            <p:ph type="body" sz="quarter" idx="23"/>
          </p:nvPr>
        </p:nvSpPr>
        <p:spPr>
          <a:xfrm>
            <a:off x="5464315" y="2355587"/>
            <a:ext cx="5433204" cy="365125"/>
          </a:xfrm>
        </p:spPr>
        <p:txBody>
          <a:bodyPr rtlCol="0" anchor="ctr">
            <a:noAutofit/>
          </a:bodyPr>
          <a:lstStyle/>
          <a:p>
            <a:pPr marL="342900" indent="-342900" rtl="0">
              <a:buFont typeface="Wingdings" panose="05000000000000000000" pitchFamily="2" charset="2"/>
              <a:buChar char="u"/>
            </a:pPr>
            <a:r>
              <a:rPr lang="en-US" altLang="zh-CN" sz="2400" dirty="0"/>
              <a:t> Background &amp; Related Work</a:t>
            </a:r>
            <a:endParaRPr lang="zh-CN" altLang="en-US" sz="2400" dirty="0"/>
          </a:p>
        </p:txBody>
      </p:sp>
      <p:sp>
        <p:nvSpPr>
          <p:cNvPr id="7" name="文本占位符 6">
            <a:extLst>
              <a:ext uri="{FF2B5EF4-FFF2-40B4-BE49-F238E27FC236}">
                <a16:creationId xmlns:a16="http://schemas.microsoft.com/office/drawing/2014/main" id="{301D392D-FB66-47A0-B628-5ADE822A2CFF}"/>
              </a:ext>
            </a:extLst>
          </p:cNvPr>
          <p:cNvSpPr>
            <a:spLocks noGrp="1"/>
          </p:cNvSpPr>
          <p:nvPr>
            <p:ph type="body" sz="quarter" idx="25"/>
          </p:nvPr>
        </p:nvSpPr>
        <p:spPr>
          <a:xfrm>
            <a:off x="5464315" y="3326014"/>
            <a:ext cx="5433204" cy="365125"/>
          </a:xfrm>
        </p:spPr>
        <p:txBody>
          <a:bodyPr rtlCol="0" anchor="ctr">
            <a:noAutofit/>
          </a:bodyPr>
          <a:lstStyle/>
          <a:p>
            <a:pPr marL="342900" indent="-342900" rtl="0">
              <a:buFont typeface="Wingdings" panose="05000000000000000000" pitchFamily="2" charset="2"/>
              <a:buChar char="u"/>
            </a:pPr>
            <a:r>
              <a:rPr lang="en-US" altLang="zh-CN" sz="2400" dirty="0"/>
              <a:t> Proposed Approach</a:t>
            </a:r>
            <a:endParaRPr lang="zh-CN" altLang="en-US" sz="2400" dirty="0"/>
          </a:p>
        </p:txBody>
      </p:sp>
      <p:sp>
        <p:nvSpPr>
          <p:cNvPr id="9" name="文本占位符 8">
            <a:extLst>
              <a:ext uri="{FF2B5EF4-FFF2-40B4-BE49-F238E27FC236}">
                <a16:creationId xmlns:a16="http://schemas.microsoft.com/office/drawing/2014/main" id="{868F40F8-BF35-45E9-B3DD-5436362D746E}"/>
              </a:ext>
            </a:extLst>
          </p:cNvPr>
          <p:cNvSpPr>
            <a:spLocks noGrp="1"/>
          </p:cNvSpPr>
          <p:nvPr>
            <p:ph type="body" sz="quarter" idx="27"/>
          </p:nvPr>
        </p:nvSpPr>
        <p:spPr>
          <a:xfrm>
            <a:off x="5464315" y="4296441"/>
            <a:ext cx="5433204" cy="365125"/>
          </a:xfrm>
        </p:spPr>
        <p:txBody>
          <a:bodyPr rtlCol="0" anchor="ctr">
            <a:noAutofit/>
          </a:bodyPr>
          <a:lstStyle/>
          <a:p>
            <a:pPr marL="342900" indent="-342900" rtl="0">
              <a:buFont typeface="Wingdings" panose="05000000000000000000" pitchFamily="2" charset="2"/>
              <a:buChar char="u"/>
            </a:pPr>
            <a:r>
              <a:rPr lang="en-US" altLang="zh-CN" sz="2400" dirty="0"/>
              <a:t> Experiments &amp; Results</a:t>
            </a:r>
            <a:endParaRPr lang="zh-CN" altLang="en-US" sz="2400" dirty="0"/>
          </a:p>
        </p:txBody>
      </p:sp>
      <p:sp>
        <p:nvSpPr>
          <p:cNvPr id="22" name="灯片编号占位符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US" altLang="zh-CN" smtClean="0"/>
              <a:pPr rtl="0"/>
              <a:t>3</a:t>
            </a:fld>
            <a:endParaRPr lang="zh-CN" altLang="en-US"/>
          </a:p>
        </p:txBody>
      </p:sp>
      <p:sp>
        <p:nvSpPr>
          <p:cNvPr id="13" name="文本占位符 8">
            <a:extLst>
              <a:ext uri="{FF2B5EF4-FFF2-40B4-BE49-F238E27FC236}">
                <a16:creationId xmlns:a16="http://schemas.microsoft.com/office/drawing/2014/main" id="{FFC2E85C-A63A-A38A-FDEB-C1473BA9FCB6}"/>
              </a:ext>
            </a:extLst>
          </p:cNvPr>
          <p:cNvSpPr txBox="1">
            <a:spLocks/>
          </p:cNvSpPr>
          <p:nvPr/>
        </p:nvSpPr>
        <p:spPr>
          <a:xfrm>
            <a:off x="5464315" y="5266868"/>
            <a:ext cx="5433204" cy="36512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stStyle>
          <a:p>
            <a:pPr marL="342900" indent="-342900">
              <a:buFont typeface="Wingdings" panose="05000000000000000000" pitchFamily="2" charset="2"/>
              <a:buChar char="u"/>
            </a:pPr>
            <a:r>
              <a:rPr lang="en-US" altLang="zh-CN" sz="2400" dirty="0"/>
              <a:t> Conclusion &amp; Future Work</a:t>
            </a:r>
          </a:p>
        </p:txBody>
      </p:sp>
      <p:cxnSp>
        <p:nvCxnSpPr>
          <p:cNvPr id="26" name="直接连接符 25">
            <a:extLst>
              <a:ext uri="{FF2B5EF4-FFF2-40B4-BE49-F238E27FC236}">
                <a16:creationId xmlns:a16="http://schemas.microsoft.com/office/drawing/2014/main" id="{4BCFE44F-369B-7D47-BBBC-343A5A8E1EF5}"/>
              </a:ext>
            </a:extLst>
          </p:cNvPr>
          <p:cNvCxnSpPr>
            <a:cxnSpLocks/>
          </p:cNvCxnSpPr>
          <p:nvPr/>
        </p:nvCxnSpPr>
        <p:spPr>
          <a:xfrm>
            <a:off x="4694739" y="1215109"/>
            <a:ext cx="0" cy="46272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US" altLang="zh-CN" smtClean="0"/>
              <a:pPr rtl="0">
                <a:spcAft>
                  <a:spcPts val="600"/>
                </a:spcAft>
              </a:pPr>
              <a:t>4</a:t>
            </a:fld>
            <a:endParaRPr lang="zh-CN" altLang="en-US"/>
          </a:p>
        </p:txBody>
      </p:sp>
      <p:sp>
        <p:nvSpPr>
          <p:cNvPr id="30" name="文本框 29">
            <a:extLst>
              <a:ext uri="{FF2B5EF4-FFF2-40B4-BE49-F238E27FC236}">
                <a16:creationId xmlns:a16="http://schemas.microsoft.com/office/drawing/2014/main" id="{8156ED05-80DE-DECD-EBC8-EF1611CE5790}"/>
              </a:ext>
            </a:extLst>
          </p:cNvPr>
          <p:cNvSpPr txBox="1"/>
          <p:nvPr/>
        </p:nvSpPr>
        <p:spPr>
          <a:xfrm>
            <a:off x="1699924" y="951222"/>
            <a:ext cx="5529359" cy="646331"/>
          </a:xfrm>
          <a:prstGeom prst="rect">
            <a:avLst/>
          </a:prstGeom>
          <a:noFill/>
        </p:spPr>
        <p:txBody>
          <a:bodyPr wrap="square" rtlCol="0">
            <a:spAutoFit/>
          </a:bodyPr>
          <a:lstStyle/>
          <a:p>
            <a:r>
              <a:rPr lang="en-US" altLang="zh-CN" sz="3600" dirty="0">
                <a:solidFill>
                  <a:schemeClr val="tx1">
                    <a:lumMod val="75000"/>
                    <a:lumOff val="25000"/>
                  </a:schemeClr>
                </a:solidFill>
                <a:latin typeface="Microsoft YaHei UI" panose="020B0503020204020204" pitchFamily="34" charset="-122"/>
                <a:ea typeface="Microsoft YaHei UI" panose="020B0503020204020204" pitchFamily="34" charset="-122"/>
              </a:rPr>
              <a:t>Introduction</a:t>
            </a:r>
            <a:endParaRPr lang="zh-CN" altLang="en-US" sz="36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1" name="文本框 30">
            <a:extLst>
              <a:ext uri="{FF2B5EF4-FFF2-40B4-BE49-F238E27FC236}">
                <a16:creationId xmlns:a16="http://schemas.microsoft.com/office/drawing/2014/main" id="{19B05FF8-F1E2-F1EC-C7B2-F71027422221}"/>
              </a:ext>
            </a:extLst>
          </p:cNvPr>
          <p:cNvSpPr txBox="1"/>
          <p:nvPr/>
        </p:nvSpPr>
        <p:spPr>
          <a:xfrm>
            <a:off x="1380803" y="2228671"/>
            <a:ext cx="6473015" cy="3416320"/>
          </a:xfrm>
          <a:prstGeom prst="rect">
            <a:avLst/>
          </a:prstGeom>
          <a:noFill/>
        </p:spPr>
        <p:txBody>
          <a:bodyPr wrap="square" rtlCol="0">
            <a:spAutoFit/>
          </a:bodyPr>
          <a:lstStyle/>
          <a:p>
            <a:pPr marL="285750" indent="-285750">
              <a:buFont typeface="Wingdings" panose="05000000000000000000" pitchFamily="2" charset="2"/>
              <a:buChar char="n"/>
            </a:pPr>
            <a:r>
              <a:rPr lang="en-US" altLang="zh-CN" b="1" dirty="0"/>
              <a:t>Code editing challenges: </a:t>
            </a:r>
          </a:p>
          <a:p>
            <a:pPr lvl="1"/>
            <a:r>
              <a:rPr lang="en-US" altLang="zh-CN" dirty="0"/>
              <a:t>Developers frequently edit code to add features, fix bugs, or optimize performance, which can be complex and error-prone.</a:t>
            </a:r>
          </a:p>
          <a:p>
            <a:pPr marL="285750" indent="-285750">
              <a:buFont typeface="Wingdings" panose="05000000000000000000" pitchFamily="2" charset="2"/>
              <a:buChar char="n"/>
            </a:pPr>
            <a:r>
              <a:rPr lang="en-US" altLang="zh-CN" b="1" dirty="0"/>
              <a:t>Motivation: </a:t>
            </a:r>
          </a:p>
          <a:p>
            <a:pPr lvl="1"/>
            <a:r>
              <a:rPr lang="en-US" altLang="zh-CN" dirty="0"/>
              <a:t>Existing automated tools have limitations in handling complex edits. There is potential to enhance accuracy by integrating search, generation, and modification steps.</a:t>
            </a:r>
          </a:p>
          <a:p>
            <a:pPr marL="285750" indent="-285750">
              <a:buFont typeface="Wingdings" panose="05000000000000000000" pitchFamily="2" charset="2"/>
              <a:buChar char="n"/>
            </a:pPr>
            <a:r>
              <a:rPr lang="en-US" altLang="zh-CN" b="1" dirty="0"/>
              <a:t>Objective: </a:t>
            </a:r>
          </a:p>
          <a:p>
            <a:pPr lvl="1"/>
            <a:r>
              <a:rPr lang="en-US" altLang="zh-CN" dirty="0"/>
              <a:t>Introduce </a:t>
            </a:r>
            <a:r>
              <a:rPr lang="en-US" altLang="zh-CN" b="1" dirty="0"/>
              <a:t>SARGAM</a:t>
            </a:r>
            <a:r>
              <a:rPr lang="en-US" altLang="zh-CN" dirty="0"/>
              <a:t>, a framework that combines </a:t>
            </a:r>
            <a:r>
              <a:rPr lang="en-US" altLang="zh-CN" b="1" dirty="0"/>
              <a:t>search</a:t>
            </a:r>
            <a:r>
              <a:rPr lang="en-US" altLang="zh-CN" dirty="0"/>
              <a:t>, </a:t>
            </a:r>
            <a:r>
              <a:rPr lang="en-US" altLang="zh-CN" b="1" dirty="0"/>
              <a:t>generate</a:t>
            </a:r>
            <a:r>
              <a:rPr lang="en-US" altLang="zh-CN" dirty="0"/>
              <a:t>, and </a:t>
            </a:r>
            <a:r>
              <a:rPr lang="en-US" altLang="zh-CN" b="1" dirty="0"/>
              <a:t>modify</a:t>
            </a:r>
            <a:r>
              <a:rPr lang="en-US" altLang="zh-CN" dirty="0"/>
              <a:t> methods to better mimic developer behavior.</a:t>
            </a:r>
            <a:endParaRPr lang="zh-CN" altLang="en-US" dirty="0"/>
          </a:p>
        </p:txBody>
      </p:sp>
      <p:pic>
        <p:nvPicPr>
          <p:cNvPr id="6" name="图片 5">
            <a:extLst>
              <a:ext uri="{FF2B5EF4-FFF2-40B4-BE49-F238E27FC236}">
                <a16:creationId xmlns:a16="http://schemas.microsoft.com/office/drawing/2014/main" id="{D24D7665-88D6-63EF-7E32-B510BD51B0AA}"/>
              </a:ext>
            </a:extLst>
          </p:cNvPr>
          <p:cNvPicPr>
            <a:picLocks noChangeAspect="1"/>
          </p:cNvPicPr>
          <p:nvPr/>
        </p:nvPicPr>
        <p:blipFill>
          <a:blip r:embed="rId3"/>
          <a:stretch>
            <a:fillRect/>
          </a:stretch>
        </p:blipFill>
        <p:spPr>
          <a:xfrm>
            <a:off x="8080849" y="882357"/>
            <a:ext cx="3455622" cy="509328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666C7-92A2-9F67-0F11-0F6815A9A493}"/>
            </a:ext>
          </a:extLst>
        </p:cNvPr>
        <p:cNvGrpSpPr/>
        <p:nvPr/>
      </p:nvGrpSpPr>
      <p:grpSpPr>
        <a:xfrm>
          <a:off x="0" y="0"/>
          <a:ext cx="0" cy="0"/>
          <a:chOff x="0" y="0"/>
          <a:chExt cx="0" cy="0"/>
        </a:xfrm>
      </p:grpSpPr>
      <p:sp>
        <p:nvSpPr>
          <p:cNvPr id="82" name="灯片编号占位符 81">
            <a:extLst>
              <a:ext uri="{FF2B5EF4-FFF2-40B4-BE49-F238E27FC236}">
                <a16:creationId xmlns:a16="http://schemas.microsoft.com/office/drawing/2014/main" id="{DC7F546A-2806-0DA0-4DF1-5EB86E7A06DF}"/>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US" altLang="zh-CN" smtClean="0"/>
              <a:pPr rtl="0">
                <a:spcAft>
                  <a:spcPts val="600"/>
                </a:spcAft>
              </a:pPr>
              <a:t>5</a:t>
            </a:fld>
            <a:endParaRPr lang="zh-CN" altLang="en-US"/>
          </a:p>
        </p:txBody>
      </p:sp>
      <p:sp>
        <p:nvSpPr>
          <p:cNvPr id="30" name="文本框 29">
            <a:extLst>
              <a:ext uri="{FF2B5EF4-FFF2-40B4-BE49-F238E27FC236}">
                <a16:creationId xmlns:a16="http://schemas.microsoft.com/office/drawing/2014/main" id="{0F0FBF2C-0D8F-FB43-BC2F-E51BEC3C0C52}"/>
              </a:ext>
            </a:extLst>
          </p:cNvPr>
          <p:cNvSpPr txBox="1"/>
          <p:nvPr/>
        </p:nvSpPr>
        <p:spPr>
          <a:xfrm>
            <a:off x="1699924" y="951222"/>
            <a:ext cx="6842659" cy="646331"/>
          </a:xfrm>
          <a:prstGeom prst="rect">
            <a:avLst/>
          </a:prstGeom>
          <a:noFill/>
        </p:spPr>
        <p:txBody>
          <a:bodyPr wrap="square" rtlCol="0">
            <a:spAutoFit/>
          </a:bodyPr>
          <a:lstStyle/>
          <a:p>
            <a:r>
              <a:rPr lang="en-US" altLang="zh-CN" sz="3600" dirty="0">
                <a:solidFill>
                  <a:schemeClr val="tx1">
                    <a:lumMod val="75000"/>
                    <a:lumOff val="25000"/>
                  </a:schemeClr>
                </a:solidFill>
                <a:latin typeface="Microsoft YaHei UI" panose="020B0503020204020204" pitchFamily="34" charset="-122"/>
                <a:ea typeface="Microsoft YaHei UI" panose="020B0503020204020204" pitchFamily="34" charset="-122"/>
              </a:rPr>
              <a:t>Background &amp; Related Work</a:t>
            </a:r>
            <a:endParaRPr lang="zh-CN" altLang="en-US" sz="36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1" name="文本框 30">
            <a:extLst>
              <a:ext uri="{FF2B5EF4-FFF2-40B4-BE49-F238E27FC236}">
                <a16:creationId xmlns:a16="http://schemas.microsoft.com/office/drawing/2014/main" id="{A6623976-8205-C372-5E6E-AF1AF531BECB}"/>
              </a:ext>
            </a:extLst>
          </p:cNvPr>
          <p:cNvSpPr txBox="1"/>
          <p:nvPr/>
        </p:nvSpPr>
        <p:spPr>
          <a:xfrm>
            <a:off x="1380801" y="1864689"/>
            <a:ext cx="8560995" cy="2585323"/>
          </a:xfrm>
          <a:prstGeom prst="rect">
            <a:avLst/>
          </a:prstGeom>
          <a:noFill/>
        </p:spPr>
        <p:txBody>
          <a:bodyPr wrap="square" rtlCol="0">
            <a:spAutoFit/>
          </a:bodyPr>
          <a:lstStyle/>
          <a:p>
            <a:pPr marL="285750" indent="-285750">
              <a:buFont typeface="Wingdings" panose="05000000000000000000" pitchFamily="2" charset="2"/>
              <a:buChar char="n"/>
            </a:pPr>
            <a:r>
              <a:rPr lang="en-US" altLang="zh-CN" b="1" dirty="0"/>
              <a:t>Search-Based Methods: </a:t>
            </a:r>
          </a:p>
          <a:p>
            <a:pPr lvl="1"/>
            <a:r>
              <a:rPr lang="en-US" altLang="zh-CN" dirty="0"/>
              <a:t>Retrieval of similar patches from existing databases, with limitations on adaptability to diverse contexts.</a:t>
            </a:r>
          </a:p>
          <a:p>
            <a:pPr marL="285750" indent="-285750">
              <a:buFont typeface="Wingdings" panose="05000000000000000000" pitchFamily="2" charset="2"/>
              <a:buChar char="n"/>
            </a:pPr>
            <a:r>
              <a:rPr lang="en-US" altLang="zh-CN" b="1" dirty="0"/>
              <a:t>Generate-Based Methods: </a:t>
            </a:r>
          </a:p>
          <a:p>
            <a:pPr lvl="1"/>
            <a:r>
              <a:rPr lang="en-US" altLang="zh-CN" dirty="0"/>
              <a:t>LLMs like PLBART, CodeT5, Codex, which generate code but lack fine-grained editing capabilities.</a:t>
            </a:r>
          </a:p>
          <a:p>
            <a:pPr marL="285750" indent="-285750">
              <a:buFont typeface="Wingdings" panose="05000000000000000000" pitchFamily="2" charset="2"/>
              <a:buChar char="n"/>
            </a:pPr>
            <a:r>
              <a:rPr lang="en-US" altLang="zh-CN" b="1" dirty="0"/>
              <a:t>Modify-Based Methods: </a:t>
            </a:r>
          </a:p>
          <a:p>
            <a:pPr lvl="1"/>
            <a:r>
              <a:rPr lang="en-US" altLang="zh-CN" dirty="0"/>
              <a:t>Code editing models like CoditT5 that allow token-level adjustments but struggle with major transformations.</a:t>
            </a:r>
            <a:endParaRPr lang="zh-CN" altLang="en-US" dirty="0"/>
          </a:p>
        </p:txBody>
      </p:sp>
      <p:pic>
        <p:nvPicPr>
          <p:cNvPr id="5" name="图片 4">
            <a:extLst>
              <a:ext uri="{FF2B5EF4-FFF2-40B4-BE49-F238E27FC236}">
                <a16:creationId xmlns:a16="http://schemas.microsoft.com/office/drawing/2014/main" id="{DC82E983-59A1-EEF4-2A6B-B8DAD213717F}"/>
              </a:ext>
            </a:extLst>
          </p:cNvPr>
          <p:cNvPicPr>
            <a:picLocks noChangeAspect="1"/>
          </p:cNvPicPr>
          <p:nvPr/>
        </p:nvPicPr>
        <p:blipFill>
          <a:blip r:embed="rId3"/>
          <a:stretch>
            <a:fillRect/>
          </a:stretch>
        </p:blipFill>
        <p:spPr>
          <a:xfrm>
            <a:off x="1631442" y="4450012"/>
            <a:ext cx="8337082" cy="22678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8252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0F6BB-82F2-8D1F-831A-157F88A41F4E}"/>
            </a:ext>
          </a:extLst>
        </p:cNvPr>
        <p:cNvGrpSpPr/>
        <p:nvPr/>
      </p:nvGrpSpPr>
      <p:grpSpPr>
        <a:xfrm>
          <a:off x="0" y="0"/>
          <a:ext cx="0" cy="0"/>
          <a:chOff x="0" y="0"/>
          <a:chExt cx="0" cy="0"/>
        </a:xfrm>
      </p:grpSpPr>
      <p:sp>
        <p:nvSpPr>
          <p:cNvPr id="82" name="灯片编号占位符 81">
            <a:extLst>
              <a:ext uri="{FF2B5EF4-FFF2-40B4-BE49-F238E27FC236}">
                <a16:creationId xmlns:a16="http://schemas.microsoft.com/office/drawing/2014/main" id="{74450465-BB3C-8817-78B8-CD33F74A892A}"/>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US" altLang="zh-CN" smtClean="0"/>
              <a:pPr rtl="0">
                <a:spcAft>
                  <a:spcPts val="600"/>
                </a:spcAft>
              </a:pPr>
              <a:t>6</a:t>
            </a:fld>
            <a:endParaRPr lang="zh-CN" altLang="en-US"/>
          </a:p>
        </p:txBody>
      </p:sp>
      <p:sp>
        <p:nvSpPr>
          <p:cNvPr id="30" name="文本框 29">
            <a:extLst>
              <a:ext uri="{FF2B5EF4-FFF2-40B4-BE49-F238E27FC236}">
                <a16:creationId xmlns:a16="http://schemas.microsoft.com/office/drawing/2014/main" id="{500BDC1C-7822-E8A1-F383-8AF551A77E7E}"/>
              </a:ext>
            </a:extLst>
          </p:cNvPr>
          <p:cNvSpPr txBox="1"/>
          <p:nvPr/>
        </p:nvSpPr>
        <p:spPr>
          <a:xfrm>
            <a:off x="1699923" y="951222"/>
            <a:ext cx="5540121" cy="1200329"/>
          </a:xfrm>
          <a:prstGeom prst="rect">
            <a:avLst/>
          </a:prstGeom>
          <a:noFill/>
        </p:spPr>
        <p:txBody>
          <a:bodyPr wrap="square" rtlCol="0">
            <a:spAutoFit/>
          </a:bodyPr>
          <a:lstStyle/>
          <a:p>
            <a:r>
              <a:rPr lang="en-US" altLang="zh-CN" sz="3600" dirty="0">
                <a:solidFill>
                  <a:schemeClr val="tx1">
                    <a:lumMod val="75000"/>
                    <a:lumOff val="25000"/>
                  </a:schemeClr>
                </a:solidFill>
                <a:latin typeface="Microsoft YaHei UI" panose="020B0503020204020204" pitchFamily="34" charset="-122"/>
                <a:ea typeface="Microsoft YaHei UI" panose="020B0503020204020204" pitchFamily="34" charset="-122"/>
              </a:rPr>
              <a:t>Proposed Approach - Overview of SARGAM</a:t>
            </a:r>
            <a:endParaRPr lang="zh-CN" altLang="en-US" sz="36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1" name="文本框 30">
            <a:extLst>
              <a:ext uri="{FF2B5EF4-FFF2-40B4-BE49-F238E27FC236}">
                <a16:creationId xmlns:a16="http://schemas.microsoft.com/office/drawing/2014/main" id="{FB7FCECE-487E-926A-E2AC-BA173F24FEF0}"/>
              </a:ext>
            </a:extLst>
          </p:cNvPr>
          <p:cNvSpPr txBox="1"/>
          <p:nvPr/>
        </p:nvSpPr>
        <p:spPr>
          <a:xfrm>
            <a:off x="1380804" y="2228671"/>
            <a:ext cx="5540121" cy="2585323"/>
          </a:xfrm>
          <a:prstGeom prst="rect">
            <a:avLst/>
          </a:prstGeom>
          <a:noFill/>
        </p:spPr>
        <p:txBody>
          <a:bodyPr wrap="square" rtlCol="0">
            <a:spAutoFit/>
          </a:bodyPr>
          <a:lstStyle/>
          <a:p>
            <a:r>
              <a:rPr lang="en-US" altLang="zh-CN" b="1" dirty="0"/>
              <a:t>SARGAM Framework</a:t>
            </a:r>
            <a:r>
              <a:rPr lang="en-US" altLang="zh-CN" dirty="0"/>
              <a:t>:</a:t>
            </a:r>
          </a:p>
          <a:p>
            <a:pPr marL="285750" indent="-285750">
              <a:buFont typeface="Wingdings" panose="05000000000000000000" pitchFamily="2" charset="2"/>
              <a:buChar char="n"/>
            </a:pPr>
            <a:r>
              <a:rPr lang="en-US" altLang="zh-CN" b="1" dirty="0"/>
              <a:t>Search</a:t>
            </a:r>
            <a:r>
              <a:rPr lang="en-US" altLang="zh-CN" dirty="0"/>
              <a:t>: </a:t>
            </a:r>
          </a:p>
          <a:p>
            <a:pPr lvl="1"/>
            <a:r>
              <a:rPr lang="en-US" altLang="zh-CN" dirty="0"/>
              <a:t>Finds related code patches to inform generation.</a:t>
            </a:r>
          </a:p>
          <a:p>
            <a:pPr marL="285750" indent="-285750">
              <a:buFont typeface="Wingdings" panose="05000000000000000000" pitchFamily="2" charset="2"/>
              <a:buChar char="n"/>
            </a:pPr>
            <a:r>
              <a:rPr lang="en-US" altLang="zh-CN" b="1" dirty="0"/>
              <a:t>Generate</a:t>
            </a:r>
            <a:r>
              <a:rPr lang="en-US" altLang="zh-CN" dirty="0"/>
              <a:t>: </a:t>
            </a:r>
          </a:p>
          <a:p>
            <a:pPr lvl="1"/>
            <a:r>
              <a:rPr lang="en-US" altLang="zh-CN" dirty="0"/>
              <a:t>Uses pre-trained models (like PLBART) to generate the initial patch.</a:t>
            </a:r>
          </a:p>
          <a:p>
            <a:pPr marL="285750" indent="-285750">
              <a:buFont typeface="Wingdings" panose="05000000000000000000" pitchFamily="2" charset="2"/>
              <a:buChar char="n"/>
            </a:pPr>
            <a:r>
              <a:rPr lang="en-US" altLang="zh-CN" b="1" dirty="0"/>
              <a:t>Modify</a:t>
            </a:r>
            <a:r>
              <a:rPr lang="en-US" altLang="zh-CN" dirty="0"/>
              <a:t>: </a:t>
            </a:r>
          </a:p>
          <a:p>
            <a:pPr lvl="1"/>
            <a:r>
              <a:rPr lang="en-US" altLang="zh-CN" dirty="0"/>
              <a:t>Applies fine-grained modifications using a </a:t>
            </a:r>
            <a:r>
              <a:rPr lang="en-US" altLang="zh-CN" dirty="0" err="1"/>
              <a:t>Levenshtein</a:t>
            </a:r>
            <a:r>
              <a:rPr lang="en-US" altLang="zh-CN" dirty="0"/>
              <a:t> Transformer.</a:t>
            </a:r>
          </a:p>
        </p:txBody>
      </p:sp>
      <p:pic>
        <p:nvPicPr>
          <p:cNvPr id="3" name="图片 2">
            <a:extLst>
              <a:ext uri="{FF2B5EF4-FFF2-40B4-BE49-F238E27FC236}">
                <a16:creationId xmlns:a16="http://schemas.microsoft.com/office/drawing/2014/main" id="{C111D892-FE10-039D-F3DB-1B358F4B3544}"/>
              </a:ext>
            </a:extLst>
          </p:cNvPr>
          <p:cNvPicPr>
            <a:picLocks noChangeAspect="1"/>
          </p:cNvPicPr>
          <p:nvPr/>
        </p:nvPicPr>
        <p:blipFill>
          <a:blip r:embed="rId3"/>
          <a:stretch>
            <a:fillRect/>
          </a:stretch>
        </p:blipFill>
        <p:spPr>
          <a:xfrm>
            <a:off x="7240044" y="480913"/>
            <a:ext cx="3794343" cy="58754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29F8F73A-94B8-3A22-7F59-382EBB3E2214}"/>
              </a:ext>
            </a:extLst>
          </p:cNvPr>
          <p:cNvPicPr>
            <a:picLocks noChangeAspect="1"/>
          </p:cNvPicPr>
          <p:nvPr/>
        </p:nvPicPr>
        <p:blipFill>
          <a:blip r:embed="rId4"/>
          <a:stretch>
            <a:fillRect/>
          </a:stretch>
        </p:blipFill>
        <p:spPr>
          <a:xfrm>
            <a:off x="2024116" y="4828851"/>
            <a:ext cx="2372520" cy="17040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938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074B3-55E4-9F94-EB6B-9FE7ABBD0E9B}"/>
            </a:ext>
          </a:extLst>
        </p:cNvPr>
        <p:cNvGrpSpPr/>
        <p:nvPr/>
      </p:nvGrpSpPr>
      <p:grpSpPr>
        <a:xfrm>
          <a:off x="0" y="0"/>
          <a:ext cx="0" cy="0"/>
          <a:chOff x="0" y="0"/>
          <a:chExt cx="0" cy="0"/>
        </a:xfrm>
      </p:grpSpPr>
      <p:sp>
        <p:nvSpPr>
          <p:cNvPr id="82" name="灯片编号占位符 81">
            <a:extLst>
              <a:ext uri="{FF2B5EF4-FFF2-40B4-BE49-F238E27FC236}">
                <a16:creationId xmlns:a16="http://schemas.microsoft.com/office/drawing/2014/main" id="{E9EEA132-28B5-FBE4-A87F-5E116FC127C9}"/>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US" altLang="zh-CN" smtClean="0"/>
              <a:pPr rtl="0">
                <a:spcAft>
                  <a:spcPts val="600"/>
                </a:spcAft>
              </a:pPr>
              <a:t>7</a:t>
            </a:fld>
            <a:endParaRPr lang="zh-CN" altLang="en-US"/>
          </a:p>
        </p:txBody>
      </p:sp>
      <p:sp>
        <p:nvSpPr>
          <p:cNvPr id="30" name="文本框 29">
            <a:extLst>
              <a:ext uri="{FF2B5EF4-FFF2-40B4-BE49-F238E27FC236}">
                <a16:creationId xmlns:a16="http://schemas.microsoft.com/office/drawing/2014/main" id="{DDCE82D0-F299-D802-6314-97F2767B7947}"/>
              </a:ext>
            </a:extLst>
          </p:cNvPr>
          <p:cNvSpPr txBox="1"/>
          <p:nvPr/>
        </p:nvSpPr>
        <p:spPr>
          <a:xfrm>
            <a:off x="1699924" y="951222"/>
            <a:ext cx="5214443" cy="1200329"/>
          </a:xfrm>
          <a:prstGeom prst="rect">
            <a:avLst/>
          </a:prstGeom>
          <a:noFill/>
        </p:spPr>
        <p:txBody>
          <a:bodyPr wrap="square" rtlCol="0">
            <a:spAutoFit/>
          </a:bodyPr>
          <a:lstStyle/>
          <a:p>
            <a:r>
              <a:rPr lang="en-US" altLang="zh-CN" sz="3600" dirty="0">
                <a:solidFill>
                  <a:schemeClr val="tx1">
                    <a:lumMod val="75000"/>
                    <a:lumOff val="25000"/>
                  </a:schemeClr>
                </a:solidFill>
                <a:latin typeface="Microsoft YaHei UI" panose="020B0503020204020204" pitchFamily="34" charset="-122"/>
                <a:ea typeface="Microsoft YaHei UI" panose="020B0503020204020204" pitchFamily="34" charset="-122"/>
              </a:rPr>
              <a:t>Proposed Approach - Details of Each Step</a:t>
            </a:r>
            <a:endParaRPr lang="zh-CN" altLang="en-US" sz="36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1" name="文本框 30">
            <a:extLst>
              <a:ext uri="{FF2B5EF4-FFF2-40B4-BE49-F238E27FC236}">
                <a16:creationId xmlns:a16="http://schemas.microsoft.com/office/drawing/2014/main" id="{EE4EFB2B-5406-7738-A81D-25C81731DF62}"/>
              </a:ext>
            </a:extLst>
          </p:cNvPr>
          <p:cNvSpPr txBox="1"/>
          <p:nvPr/>
        </p:nvSpPr>
        <p:spPr>
          <a:xfrm>
            <a:off x="1380803" y="2228671"/>
            <a:ext cx="5120205" cy="2585323"/>
          </a:xfrm>
          <a:prstGeom prst="rect">
            <a:avLst/>
          </a:prstGeom>
          <a:noFill/>
        </p:spPr>
        <p:txBody>
          <a:bodyPr wrap="square" rtlCol="0">
            <a:spAutoFit/>
          </a:bodyPr>
          <a:lstStyle/>
          <a:p>
            <a:pPr marL="285750" indent="-285750">
              <a:buFont typeface="Wingdings" panose="05000000000000000000" pitchFamily="2" charset="2"/>
              <a:buChar char="n"/>
            </a:pPr>
            <a:r>
              <a:rPr lang="en-US" altLang="zh-CN" b="1" dirty="0"/>
              <a:t>Search: </a:t>
            </a:r>
          </a:p>
          <a:p>
            <a:pPr lvl="1"/>
            <a:r>
              <a:rPr lang="en-US" altLang="zh-CN" dirty="0"/>
              <a:t>Searches for patches in a patch database using edit context and location.</a:t>
            </a:r>
          </a:p>
          <a:p>
            <a:pPr marL="285750" indent="-285750">
              <a:buFont typeface="Wingdings" panose="05000000000000000000" pitchFamily="2" charset="2"/>
              <a:buChar char="n"/>
            </a:pPr>
            <a:r>
              <a:rPr lang="en-US" altLang="zh-CN" b="1" dirty="0"/>
              <a:t>Generate: </a:t>
            </a:r>
          </a:p>
          <a:p>
            <a:pPr lvl="1"/>
            <a:r>
              <a:rPr lang="en-US" altLang="zh-CN" dirty="0"/>
              <a:t>Creates a rough draft of the code patch based on search results.</a:t>
            </a:r>
          </a:p>
          <a:p>
            <a:pPr marL="285750" indent="-285750">
              <a:buFont typeface="Wingdings" panose="05000000000000000000" pitchFamily="2" charset="2"/>
              <a:buChar char="n"/>
            </a:pPr>
            <a:r>
              <a:rPr lang="en-US" altLang="zh-CN" b="1" dirty="0"/>
              <a:t>Modify: </a:t>
            </a:r>
          </a:p>
          <a:p>
            <a:pPr lvl="1"/>
            <a:r>
              <a:rPr lang="en-US" altLang="zh-CN" dirty="0"/>
              <a:t>Refines the generated patch with token-level additions or deletions for accuracy.</a:t>
            </a:r>
          </a:p>
        </p:txBody>
      </p:sp>
      <p:pic>
        <p:nvPicPr>
          <p:cNvPr id="3" name="图片 2">
            <a:extLst>
              <a:ext uri="{FF2B5EF4-FFF2-40B4-BE49-F238E27FC236}">
                <a16:creationId xmlns:a16="http://schemas.microsoft.com/office/drawing/2014/main" id="{95A89DAE-7C7D-2451-980A-81C37C04CE69}"/>
              </a:ext>
            </a:extLst>
          </p:cNvPr>
          <p:cNvPicPr>
            <a:picLocks noChangeAspect="1"/>
          </p:cNvPicPr>
          <p:nvPr/>
        </p:nvPicPr>
        <p:blipFill>
          <a:blip r:embed="rId3"/>
          <a:stretch>
            <a:fillRect/>
          </a:stretch>
        </p:blipFill>
        <p:spPr>
          <a:xfrm>
            <a:off x="6635610" y="1465545"/>
            <a:ext cx="4718190" cy="3926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541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A0DB9-4A0B-681E-B326-4CA85654D382}"/>
            </a:ext>
          </a:extLst>
        </p:cNvPr>
        <p:cNvGrpSpPr/>
        <p:nvPr/>
      </p:nvGrpSpPr>
      <p:grpSpPr>
        <a:xfrm>
          <a:off x="0" y="0"/>
          <a:ext cx="0" cy="0"/>
          <a:chOff x="0" y="0"/>
          <a:chExt cx="0" cy="0"/>
        </a:xfrm>
      </p:grpSpPr>
      <p:sp>
        <p:nvSpPr>
          <p:cNvPr id="82" name="灯片编号占位符 81">
            <a:extLst>
              <a:ext uri="{FF2B5EF4-FFF2-40B4-BE49-F238E27FC236}">
                <a16:creationId xmlns:a16="http://schemas.microsoft.com/office/drawing/2014/main" id="{0B46C05C-0331-4825-9E4E-621AC1F0691B}"/>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US" altLang="zh-CN" smtClean="0"/>
              <a:pPr rtl="0">
                <a:spcAft>
                  <a:spcPts val="600"/>
                </a:spcAft>
              </a:pPr>
              <a:t>8</a:t>
            </a:fld>
            <a:endParaRPr lang="zh-CN" altLang="en-US"/>
          </a:p>
        </p:txBody>
      </p:sp>
      <p:sp>
        <p:nvSpPr>
          <p:cNvPr id="30" name="文本框 29">
            <a:extLst>
              <a:ext uri="{FF2B5EF4-FFF2-40B4-BE49-F238E27FC236}">
                <a16:creationId xmlns:a16="http://schemas.microsoft.com/office/drawing/2014/main" id="{89E9DBD4-2951-91FE-5A78-6595342322E9}"/>
              </a:ext>
            </a:extLst>
          </p:cNvPr>
          <p:cNvSpPr txBox="1"/>
          <p:nvPr/>
        </p:nvSpPr>
        <p:spPr>
          <a:xfrm>
            <a:off x="1699924" y="951222"/>
            <a:ext cx="5529359" cy="646331"/>
          </a:xfrm>
          <a:prstGeom prst="rect">
            <a:avLst/>
          </a:prstGeom>
          <a:noFill/>
        </p:spPr>
        <p:txBody>
          <a:bodyPr wrap="square" rtlCol="0">
            <a:spAutoFit/>
          </a:bodyPr>
          <a:lstStyle/>
          <a:p>
            <a:r>
              <a:rPr lang="en-US" altLang="zh-CN" sz="3600" dirty="0">
                <a:solidFill>
                  <a:schemeClr val="tx1">
                    <a:lumMod val="75000"/>
                    <a:lumOff val="25000"/>
                  </a:schemeClr>
                </a:solidFill>
                <a:latin typeface="Microsoft YaHei UI" panose="020B0503020204020204" pitchFamily="34" charset="-122"/>
                <a:ea typeface="Microsoft YaHei UI" panose="020B0503020204020204" pitchFamily="34" charset="-122"/>
              </a:rPr>
              <a:t>Experimental Design</a:t>
            </a:r>
            <a:endParaRPr lang="zh-CN" altLang="en-US" sz="36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1" name="文本框 30">
            <a:extLst>
              <a:ext uri="{FF2B5EF4-FFF2-40B4-BE49-F238E27FC236}">
                <a16:creationId xmlns:a16="http://schemas.microsoft.com/office/drawing/2014/main" id="{CF1F23C6-D82E-066C-6809-E5978AF12A89}"/>
              </a:ext>
            </a:extLst>
          </p:cNvPr>
          <p:cNvSpPr txBox="1"/>
          <p:nvPr/>
        </p:nvSpPr>
        <p:spPr>
          <a:xfrm>
            <a:off x="1380803" y="2228671"/>
            <a:ext cx="8560995" cy="2031325"/>
          </a:xfrm>
          <a:prstGeom prst="rect">
            <a:avLst/>
          </a:prstGeom>
          <a:noFill/>
        </p:spPr>
        <p:txBody>
          <a:bodyPr wrap="square" rtlCol="0">
            <a:spAutoFit/>
          </a:bodyPr>
          <a:lstStyle/>
          <a:p>
            <a:pPr marL="285750" indent="-285750">
              <a:buFont typeface="Wingdings" panose="05000000000000000000" pitchFamily="2" charset="2"/>
              <a:buChar char="n"/>
            </a:pPr>
            <a:r>
              <a:rPr lang="en-US" altLang="zh-CN" b="1" dirty="0"/>
              <a:t>Datasets: </a:t>
            </a:r>
          </a:p>
          <a:p>
            <a:pPr lvl="1"/>
            <a:r>
              <a:rPr lang="en-US" altLang="zh-CN" dirty="0"/>
              <a:t>Bug2Fix, Defects4J, </a:t>
            </a:r>
            <a:r>
              <a:rPr lang="en-US" altLang="zh-CN" dirty="0" err="1"/>
              <a:t>QuixBugs</a:t>
            </a:r>
            <a:r>
              <a:rPr lang="en-US" altLang="zh-CN" dirty="0"/>
              <a:t>.</a:t>
            </a:r>
          </a:p>
          <a:p>
            <a:pPr marL="285750" indent="-285750">
              <a:buFont typeface="Wingdings" panose="05000000000000000000" pitchFamily="2" charset="2"/>
              <a:buChar char="n"/>
            </a:pPr>
            <a:r>
              <a:rPr lang="en-US" altLang="zh-CN" b="1" dirty="0"/>
              <a:t>Evaluation Metrics: </a:t>
            </a:r>
          </a:p>
          <a:p>
            <a:pPr lvl="1"/>
            <a:r>
              <a:rPr lang="en-US" altLang="zh-CN" dirty="0"/>
              <a:t>Top-1 and Top-5 accuracy for code editing; patch correctness for bug-fixing tasks.</a:t>
            </a:r>
          </a:p>
          <a:p>
            <a:pPr marL="285750" indent="-285750">
              <a:buFont typeface="Wingdings" panose="05000000000000000000" pitchFamily="2" charset="2"/>
              <a:buChar char="n"/>
            </a:pPr>
            <a:r>
              <a:rPr lang="en-US" altLang="zh-CN" b="1" dirty="0"/>
              <a:t>Baselines: </a:t>
            </a:r>
          </a:p>
          <a:p>
            <a:pPr lvl="1"/>
            <a:r>
              <a:rPr lang="en-US" altLang="zh-CN" dirty="0"/>
              <a:t>Compared SARGAM with PLBART, CoditT5, </a:t>
            </a:r>
            <a:r>
              <a:rPr lang="en-US" altLang="zh-CN" dirty="0" err="1"/>
              <a:t>NatGen</a:t>
            </a:r>
            <a:r>
              <a:rPr lang="en-US" altLang="zh-CN" dirty="0"/>
              <a:t>, and other baseline models.</a:t>
            </a:r>
            <a:endParaRPr lang="zh-CN" altLang="en-US" dirty="0"/>
          </a:p>
        </p:txBody>
      </p:sp>
      <p:pic>
        <p:nvPicPr>
          <p:cNvPr id="3" name="图片 2">
            <a:extLst>
              <a:ext uri="{FF2B5EF4-FFF2-40B4-BE49-F238E27FC236}">
                <a16:creationId xmlns:a16="http://schemas.microsoft.com/office/drawing/2014/main" id="{D4AB2754-3750-50A3-2A99-911D525F8782}"/>
              </a:ext>
            </a:extLst>
          </p:cNvPr>
          <p:cNvPicPr>
            <a:picLocks noChangeAspect="1"/>
          </p:cNvPicPr>
          <p:nvPr/>
        </p:nvPicPr>
        <p:blipFill>
          <a:blip r:embed="rId3"/>
          <a:stretch>
            <a:fillRect/>
          </a:stretch>
        </p:blipFill>
        <p:spPr>
          <a:xfrm>
            <a:off x="3690672" y="4463000"/>
            <a:ext cx="4810655" cy="1893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6758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04DA0-FD8B-3D0C-B58B-BCFA4DE969A4}"/>
            </a:ext>
          </a:extLst>
        </p:cNvPr>
        <p:cNvGrpSpPr/>
        <p:nvPr/>
      </p:nvGrpSpPr>
      <p:grpSpPr>
        <a:xfrm>
          <a:off x="0" y="0"/>
          <a:ext cx="0" cy="0"/>
          <a:chOff x="0" y="0"/>
          <a:chExt cx="0" cy="0"/>
        </a:xfrm>
      </p:grpSpPr>
      <p:sp>
        <p:nvSpPr>
          <p:cNvPr id="82" name="灯片编号占位符 81">
            <a:extLst>
              <a:ext uri="{FF2B5EF4-FFF2-40B4-BE49-F238E27FC236}">
                <a16:creationId xmlns:a16="http://schemas.microsoft.com/office/drawing/2014/main" id="{98F09E8B-90F8-2F02-07AD-3EB70F7282A6}"/>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US" altLang="zh-CN" smtClean="0"/>
              <a:pPr rtl="0">
                <a:spcAft>
                  <a:spcPts val="600"/>
                </a:spcAft>
              </a:pPr>
              <a:t>9</a:t>
            </a:fld>
            <a:endParaRPr lang="zh-CN" altLang="en-US"/>
          </a:p>
        </p:txBody>
      </p:sp>
      <p:sp>
        <p:nvSpPr>
          <p:cNvPr id="30" name="文本框 29">
            <a:extLst>
              <a:ext uri="{FF2B5EF4-FFF2-40B4-BE49-F238E27FC236}">
                <a16:creationId xmlns:a16="http://schemas.microsoft.com/office/drawing/2014/main" id="{01D6625A-198F-168D-7005-DED113B68019}"/>
              </a:ext>
            </a:extLst>
          </p:cNvPr>
          <p:cNvSpPr txBox="1"/>
          <p:nvPr/>
        </p:nvSpPr>
        <p:spPr>
          <a:xfrm>
            <a:off x="1699924" y="951222"/>
            <a:ext cx="5529359" cy="646331"/>
          </a:xfrm>
          <a:prstGeom prst="rect">
            <a:avLst/>
          </a:prstGeom>
          <a:noFill/>
        </p:spPr>
        <p:txBody>
          <a:bodyPr wrap="square" rtlCol="0">
            <a:spAutoFit/>
          </a:bodyPr>
          <a:lstStyle/>
          <a:p>
            <a:r>
              <a:rPr lang="en-US" altLang="zh-CN" sz="3600" dirty="0">
                <a:solidFill>
                  <a:schemeClr val="tx1">
                    <a:lumMod val="75000"/>
                    <a:lumOff val="25000"/>
                  </a:schemeClr>
                </a:solidFill>
                <a:latin typeface="Microsoft YaHei UI" panose="020B0503020204020204" pitchFamily="34" charset="-122"/>
                <a:ea typeface="Microsoft YaHei UI" panose="020B0503020204020204" pitchFamily="34" charset="-122"/>
              </a:rPr>
              <a:t>Results - Code Editing</a:t>
            </a:r>
            <a:endParaRPr lang="zh-CN" altLang="en-US" sz="36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1" name="文本框 30">
            <a:extLst>
              <a:ext uri="{FF2B5EF4-FFF2-40B4-BE49-F238E27FC236}">
                <a16:creationId xmlns:a16="http://schemas.microsoft.com/office/drawing/2014/main" id="{79636ADB-C8D7-D535-D02B-4F2D6157274F}"/>
              </a:ext>
            </a:extLst>
          </p:cNvPr>
          <p:cNvSpPr txBox="1"/>
          <p:nvPr/>
        </p:nvSpPr>
        <p:spPr>
          <a:xfrm>
            <a:off x="1380803" y="2228671"/>
            <a:ext cx="8560995" cy="1477328"/>
          </a:xfrm>
          <a:prstGeom prst="rect">
            <a:avLst/>
          </a:prstGeom>
          <a:noFill/>
        </p:spPr>
        <p:txBody>
          <a:bodyPr wrap="square" rtlCol="0">
            <a:spAutoFit/>
          </a:bodyPr>
          <a:lstStyle/>
          <a:p>
            <a:pPr marL="285750" indent="-285750">
              <a:buFont typeface="Wingdings" panose="05000000000000000000" pitchFamily="2" charset="2"/>
              <a:buChar char="n"/>
            </a:pPr>
            <a:r>
              <a:rPr lang="en-US" altLang="zh-CN" b="1" dirty="0"/>
              <a:t>Results Summary: </a:t>
            </a:r>
          </a:p>
          <a:p>
            <a:pPr lvl="1"/>
            <a:r>
              <a:rPr lang="en-US" altLang="zh-CN" dirty="0"/>
              <a:t>SARGAM improved accuracy over baselines in both Top-1 and Top-5 settings.</a:t>
            </a:r>
          </a:p>
          <a:p>
            <a:pPr marL="285750" indent="-285750">
              <a:buFont typeface="Wingdings" panose="05000000000000000000" pitchFamily="2" charset="2"/>
              <a:buChar char="n"/>
            </a:pPr>
            <a:r>
              <a:rPr lang="en-US" altLang="zh-CN" b="1" dirty="0"/>
              <a:t>Performance Comparison: </a:t>
            </a:r>
          </a:p>
          <a:p>
            <a:pPr lvl="1"/>
            <a:r>
              <a:rPr lang="en-US" altLang="zh-CN" dirty="0"/>
              <a:t>SARGAM improved upon PLBART, CoditT5, and </a:t>
            </a:r>
            <a:r>
              <a:rPr lang="en-US" altLang="zh-CN" dirty="0" err="1"/>
              <a:t>NatGen</a:t>
            </a:r>
            <a:r>
              <a:rPr lang="en-US" altLang="zh-CN" dirty="0"/>
              <a:t> by 15.61%, 3.80% and 5.85% in terms of Top-1 accuracy.</a:t>
            </a:r>
            <a:endParaRPr lang="zh-CN" altLang="en-US" dirty="0"/>
          </a:p>
        </p:txBody>
      </p:sp>
      <p:pic>
        <p:nvPicPr>
          <p:cNvPr id="3" name="图片 2">
            <a:extLst>
              <a:ext uri="{FF2B5EF4-FFF2-40B4-BE49-F238E27FC236}">
                <a16:creationId xmlns:a16="http://schemas.microsoft.com/office/drawing/2014/main" id="{9CAFC935-2645-97DC-2CA5-9D0A54CF9189}"/>
              </a:ext>
            </a:extLst>
          </p:cNvPr>
          <p:cNvPicPr>
            <a:picLocks noChangeAspect="1"/>
          </p:cNvPicPr>
          <p:nvPr/>
        </p:nvPicPr>
        <p:blipFill>
          <a:blip r:embed="rId3"/>
          <a:stretch>
            <a:fillRect/>
          </a:stretch>
        </p:blipFill>
        <p:spPr>
          <a:xfrm>
            <a:off x="1096290" y="3950319"/>
            <a:ext cx="4999710" cy="21617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5F8A8144-91A8-E003-3568-87985E808D3F}"/>
              </a:ext>
            </a:extLst>
          </p:cNvPr>
          <p:cNvPicPr>
            <a:picLocks noChangeAspect="1"/>
          </p:cNvPicPr>
          <p:nvPr/>
        </p:nvPicPr>
        <p:blipFill>
          <a:blip r:embed="rId4"/>
          <a:stretch>
            <a:fillRect/>
          </a:stretch>
        </p:blipFill>
        <p:spPr>
          <a:xfrm>
            <a:off x="6256946" y="4376523"/>
            <a:ext cx="4999710" cy="1309303"/>
          </a:xfrm>
          <a:prstGeom prst="rect">
            <a:avLst/>
          </a:prstGeom>
        </p:spPr>
      </p:pic>
    </p:spTree>
    <p:extLst>
      <p:ext uri="{BB962C8B-B14F-4D97-AF65-F5344CB8AC3E}">
        <p14:creationId xmlns:p14="http://schemas.microsoft.com/office/powerpoint/2010/main" val="3548318978"/>
      </p:ext>
    </p:extLst>
  </p:cSld>
  <p:clrMapOvr>
    <a:masterClrMapping/>
  </p:clrMapOvr>
</p:sld>
</file>

<file path=ppt/theme/theme1.xml><?xml version="1.0" encoding="utf-8"?>
<a:theme xmlns:a="http://schemas.openxmlformats.org/drawingml/2006/main" name="单线">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0_TF56180624_Win32" id="{9D727254-2BE9-4C85-8515-511A9B42E99C}" vid="{98F67272-6949-4B1C-8084-EC46719CFC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B18F-50BC-4F30-8373-93489E845F83}">
  <ds:schemaRefs>
    <ds:schemaRef ds:uri="http://www.w3.org/XML/1998/namespace"/>
    <ds:schemaRef ds:uri="http://purl.org/dc/elements/1.1/"/>
    <ds:schemaRef ds:uri="http://schemas.microsoft.com/office/2006/documentManagement/types"/>
    <ds:schemaRef ds:uri="http://purl.org/dc/dcmitype/"/>
    <ds:schemaRef ds:uri="http://schemas.microsoft.com/sharepoint/v3"/>
    <ds:schemaRef ds:uri="71af3243-3dd4-4a8d-8c0d-dd76da1f02a5"/>
    <ds:schemaRef ds:uri="http://schemas.microsoft.com/office/infopath/2007/PartnerControls"/>
    <ds:schemaRef ds:uri="http://schemas.openxmlformats.org/package/2006/metadata/core-properties"/>
    <ds:schemaRef ds:uri="http://schemas.microsoft.com/office/2006/metadata/properties"/>
    <ds:schemaRef ds:uri="230e9df3-be65-4c73-a93b-d1236ebd677e"/>
    <ds:schemaRef ds:uri="16c05727-aa75-4e4a-9b5f-8a80a1165891"/>
    <ds:schemaRef ds:uri="http://purl.org/dc/te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极简风格轻快销售幻灯片</Template>
  <TotalTime>660</TotalTime>
  <Words>1171</Words>
  <Application>Microsoft Office PowerPoint</Application>
  <PresentationFormat>宽屏</PresentationFormat>
  <Paragraphs>138</Paragraphs>
  <Slides>13</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HelveticaNeue Regular</vt:lpstr>
      <vt:lpstr>Microsoft YaHei UI</vt:lpstr>
      <vt:lpstr>Arial</vt:lpstr>
      <vt:lpstr>Wingdings</vt:lpstr>
      <vt:lpstr>单线</vt:lpstr>
      <vt:lpstr>Automated Code Editing With Search-Generate-Modify</vt:lpstr>
      <vt:lpstr>About</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Hui Shan Lai</dc:creator>
  <cp:lastModifiedBy>Hui Shan Lai</cp:lastModifiedBy>
  <cp:revision>13</cp:revision>
  <dcterms:created xsi:type="dcterms:W3CDTF">2024-11-08T12:12:24Z</dcterms:created>
  <dcterms:modified xsi:type="dcterms:W3CDTF">2024-11-18T07:29:27Z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