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70" r:id="rId2"/>
    <p:sldId id="266" r:id="rId3"/>
    <p:sldId id="267" r:id="rId4"/>
    <p:sldId id="261" r:id="rId5"/>
    <p:sldId id="264" r:id="rId6"/>
    <p:sldId id="273" r:id="rId7"/>
    <p:sldId id="275" r:id="rId8"/>
    <p:sldId id="272" r:id="rId9"/>
    <p:sldId id="274" r:id="rId10"/>
    <p:sldId id="262" r:id="rId11"/>
  </p:sldIdLst>
  <p:sldSz cx="9144000" cy="5143500" type="screen16x9"/>
  <p:notesSz cx="6858000" cy="9144000"/>
  <p:embeddedFontLst>
    <p:embeddedFont>
      <p:font typeface="Lato Hairline" panose="020B0604020202020204" charset="0"/>
      <p:regular r:id="rId13"/>
      <p:bold r:id="rId14"/>
      <p:italic r:id="rId15"/>
      <p:boldItalic r:id="rId16"/>
    </p:embeddedFont>
    <p:embeddedFont>
      <p:font typeface="Lato Light" panose="020B0604020202020204" charset="0"/>
      <p:regular r:id="rId17"/>
      <p:bold r:id="rId18"/>
      <p:italic r:id="rId19"/>
      <p:boldItalic r:id="rId20"/>
    </p:embeddedFont>
    <p:embeddedFont>
      <p:font typeface="Lucida Console" panose="020B0609040504020204" pitchFamily="49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C00"/>
    <a:srgbClr val="FFC103"/>
    <a:srgbClr val="FBC700"/>
    <a:srgbClr val="FE525D"/>
    <a:srgbClr val="F9998B"/>
    <a:srgbClr val="FE1D35"/>
    <a:srgbClr val="F12DD6"/>
    <a:srgbClr val="01B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78B9D2-82D5-442A-987F-0C13EB197040}">
  <a:tblStyle styleId="{1778B9D2-82D5-442A-987F-0C13EB1970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/>
    <p:restoredTop sz="77778" autoAdjust="0"/>
  </p:normalViewPr>
  <p:slideViewPr>
    <p:cSldViewPr snapToGrid="0">
      <p:cViewPr varScale="1">
        <p:scale>
          <a:sx n="117" d="100"/>
          <a:sy n="117" d="100"/>
        </p:scale>
        <p:origin x="14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DD76A8-73A6-4AD7-A59C-901987253CE4}" type="doc">
      <dgm:prSet loTypeId="urn:microsoft.com/office/officeart/2005/8/layout/vProcess5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A41BC065-B015-4459-A21A-5BD2D9D391D4}">
      <dgm:prSet phldrT="[文本]" custT="1"/>
      <dgm:spPr>
        <a:ln>
          <a:solidFill>
            <a:srgbClr val="993C00"/>
          </a:solidFill>
        </a:ln>
      </dgm:spPr>
      <dgm:t>
        <a:bodyPr/>
        <a:lstStyle/>
        <a:p>
          <a:pPr algn="l">
            <a:buClr>
              <a:schemeClr val="dk1"/>
            </a:buClr>
            <a:buSzPts val="1100"/>
            <a:buFont typeface="Arial"/>
            <a:buNone/>
          </a:pPr>
          <a:r>
            <a:rPr lang="en-US" sz="2000" b="0" i="0" dirty="0">
              <a:solidFill>
                <a:srgbClr val="993C00"/>
              </a:solidFill>
              <a:latin typeface="Avenir Light" panose="020B0402020203020204" pitchFamily="34" charset="77"/>
            </a:rPr>
            <a:t>Data Cleaning, Merging</a:t>
          </a:r>
        </a:p>
      </dgm:t>
    </dgm:pt>
    <dgm:pt modelId="{B573667B-22BE-4AD9-A429-AE3FE5C10623}" type="parTrans" cxnId="{343BD756-2037-4659-AF06-EFB9D92694E7}">
      <dgm:prSet/>
      <dgm:spPr/>
      <dgm:t>
        <a:bodyPr/>
        <a:lstStyle/>
        <a:p>
          <a:endParaRPr lang="zh-CN" altLang="en-US" sz="2000">
            <a:solidFill>
              <a:srgbClr val="993C00"/>
            </a:solidFill>
          </a:endParaRPr>
        </a:p>
      </dgm:t>
    </dgm:pt>
    <dgm:pt modelId="{01C4B984-5367-4C4E-A5F4-DBA10F2BDD4C}" type="sibTrans" cxnId="{343BD756-2037-4659-AF06-EFB9D92694E7}">
      <dgm:prSet custT="1"/>
      <dgm:spPr/>
      <dgm:t>
        <a:bodyPr/>
        <a:lstStyle/>
        <a:p>
          <a:endParaRPr lang="zh-CN" altLang="en-US" sz="2000">
            <a:solidFill>
              <a:srgbClr val="993C00"/>
            </a:solidFill>
          </a:endParaRPr>
        </a:p>
      </dgm:t>
    </dgm:pt>
    <dgm:pt modelId="{D7C87F9F-C1B6-4C57-B5F0-FD52E5E94E64}">
      <dgm:prSet phldrT="[文本]" custT="1"/>
      <dgm:spPr>
        <a:ln>
          <a:solidFill>
            <a:srgbClr val="993C00"/>
          </a:solidFill>
        </a:ln>
      </dgm:spPr>
      <dgm:t>
        <a:bodyPr/>
        <a:lstStyle/>
        <a:p>
          <a:pPr algn="ctr"/>
          <a:r>
            <a:rPr lang="en-US" altLang="zh-CN" sz="2000" b="0" i="0" dirty="0">
              <a:solidFill>
                <a:srgbClr val="993C00"/>
              </a:solidFill>
              <a:latin typeface="Avenir Light" panose="020B0402020203020204" pitchFamily="34" charset="77"/>
            </a:rPr>
            <a:t>Sentiment Analysis</a:t>
          </a:r>
          <a:endParaRPr lang="zh-CN" altLang="en-US" sz="2000" b="0" i="0" dirty="0">
            <a:solidFill>
              <a:srgbClr val="993C00"/>
            </a:solidFill>
            <a:latin typeface="Avenir Light" panose="020B0402020203020204" pitchFamily="34" charset="77"/>
          </a:endParaRPr>
        </a:p>
      </dgm:t>
    </dgm:pt>
    <dgm:pt modelId="{2F71F4F8-2619-48A2-BFEA-CE15283EC5CE}" type="parTrans" cxnId="{2AB1C62C-44C5-4702-BD32-E65758EA9668}">
      <dgm:prSet/>
      <dgm:spPr/>
      <dgm:t>
        <a:bodyPr/>
        <a:lstStyle/>
        <a:p>
          <a:endParaRPr lang="zh-CN" altLang="en-US" sz="2000">
            <a:solidFill>
              <a:srgbClr val="993C00"/>
            </a:solidFill>
          </a:endParaRPr>
        </a:p>
      </dgm:t>
    </dgm:pt>
    <dgm:pt modelId="{67351FBF-6F2B-4B07-A052-992A5CBBB879}" type="sibTrans" cxnId="{2AB1C62C-44C5-4702-BD32-E65758EA9668}">
      <dgm:prSet custT="1"/>
      <dgm:spPr/>
      <dgm:t>
        <a:bodyPr/>
        <a:lstStyle/>
        <a:p>
          <a:endParaRPr lang="zh-CN" altLang="en-US" sz="2000">
            <a:solidFill>
              <a:srgbClr val="993C00"/>
            </a:solidFill>
          </a:endParaRPr>
        </a:p>
      </dgm:t>
    </dgm:pt>
    <dgm:pt modelId="{D29A105E-54EA-4EBC-A592-52CB2D505F7F}">
      <dgm:prSet phldrT="[文本]" custT="1"/>
      <dgm:spPr>
        <a:ln>
          <a:solidFill>
            <a:srgbClr val="993C00"/>
          </a:solidFill>
        </a:ln>
      </dgm:spPr>
      <dgm:t>
        <a:bodyPr/>
        <a:lstStyle/>
        <a:p>
          <a:pPr algn="ctr"/>
          <a:r>
            <a:rPr lang="en-US" altLang="zh-CN" sz="2000" b="0" i="0" dirty="0">
              <a:solidFill>
                <a:srgbClr val="993C00"/>
              </a:solidFill>
              <a:latin typeface="Avenir Light" panose="020B0402020203020204" pitchFamily="34" charset="77"/>
            </a:rPr>
            <a:t>Pricing Strategy</a:t>
          </a:r>
          <a:endParaRPr lang="zh-CN" altLang="en-US" sz="2000" b="0" i="0" dirty="0">
            <a:solidFill>
              <a:srgbClr val="993C00"/>
            </a:solidFill>
            <a:latin typeface="Avenir Light" panose="020B0402020203020204" pitchFamily="34" charset="77"/>
          </a:endParaRPr>
        </a:p>
      </dgm:t>
    </dgm:pt>
    <dgm:pt modelId="{837B6ACF-CF47-4610-A313-86AB71E6811B}" type="parTrans" cxnId="{54DFA74B-5EDB-47BC-8828-7D321D2561E5}">
      <dgm:prSet/>
      <dgm:spPr/>
      <dgm:t>
        <a:bodyPr/>
        <a:lstStyle/>
        <a:p>
          <a:endParaRPr lang="zh-CN" altLang="en-US" sz="2000">
            <a:solidFill>
              <a:srgbClr val="993C00"/>
            </a:solidFill>
          </a:endParaRPr>
        </a:p>
      </dgm:t>
    </dgm:pt>
    <dgm:pt modelId="{028D8F60-BF3F-4A92-82C1-2B5CD17FAC37}" type="sibTrans" cxnId="{54DFA74B-5EDB-47BC-8828-7D321D2561E5}">
      <dgm:prSet/>
      <dgm:spPr/>
      <dgm:t>
        <a:bodyPr/>
        <a:lstStyle/>
        <a:p>
          <a:endParaRPr lang="zh-CN" altLang="en-US" sz="2000">
            <a:solidFill>
              <a:srgbClr val="993C00"/>
            </a:solidFill>
          </a:endParaRPr>
        </a:p>
      </dgm:t>
    </dgm:pt>
    <dgm:pt modelId="{83ECB0DE-7CDE-47B1-8128-2B43A9AE88C8}" type="pres">
      <dgm:prSet presAssocID="{7DDD76A8-73A6-4AD7-A59C-901987253CE4}" presName="outerComposite" presStyleCnt="0">
        <dgm:presLayoutVars>
          <dgm:chMax val="5"/>
          <dgm:dir/>
          <dgm:resizeHandles val="exact"/>
        </dgm:presLayoutVars>
      </dgm:prSet>
      <dgm:spPr/>
    </dgm:pt>
    <dgm:pt modelId="{3278A510-8F5D-495D-85FF-96B198CB3A52}" type="pres">
      <dgm:prSet presAssocID="{7DDD76A8-73A6-4AD7-A59C-901987253CE4}" presName="dummyMaxCanvas" presStyleCnt="0">
        <dgm:presLayoutVars/>
      </dgm:prSet>
      <dgm:spPr/>
    </dgm:pt>
    <dgm:pt modelId="{D64229E5-4FBB-459E-960C-CD0D255A751A}" type="pres">
      <dgm:prSet presAssocID="{7DDD76A8-73A6-4AD7-A59C-901987253CE4}" presName="ThreeNodes_1" presStyleLbl="node1" presStyleIdx="0" presStyleCnt="3" custLinFactNeighborX="-1020" custLinFactNeighborY="969">
        <dgm:presLayoutVars>
          <dgm:bulletEnabled val="1"/>
        </dgm:presLayoutVars>
      </dgm:prSet>
      <dgm:spPr/>
    </dgm:pt>
    <dgm:pt modelId="{B0A2AA1B-08E3-47BC-97B7-8F15739F7BF0}" type="pres">
      <dgm:prSet presAssocID="{7DDD76A8-73A6-4AD7-A59C-901987253CE4}" presName="ThreeNodes_2" presStyleLbl="node1" presStyleIdx="1" presStyleCnt="3" custLinFactNeighborX="-164" custLinFactNeighborY="-3708">
        <dgm:presLayoutVars>
          <dgm:bulletEnabled val="1"/>
        </dgm:presLayoutVars>
      </dgm:prSet>
      <dgm:spPr/>
    </dgm:pt>
    <dgm:pt modelId="{1ECA2E6D-89B0-4A31-81AB-A08EB6F2615A}" type="pres">
      <dgm:prSet presAssocID="{7DDD76A8-73A6-4AD7-A59C-901987253CE4}" presName="ThreeNodes_3" presStyleLbl="node1" presStyleIdx="2" presStyleCnt="3">
        <dgm:presLayoutVars>
          <dgm:bulletEnabled val="1"/>
        </dgm:presLayoutVars>
      </dgm:prSet>
      <dgm:spPr/>
    </dgm:pt>
    <dgm:pt modelId="{99B3FCE2-DD11-4C34-B243-BD5B550C7444}" type="pres">
      <dgm:prSet presAssocID="{7DDD76A8-73A6-4AD7-A59C-901987253CE4}" presName="ThreeConn_1-2" presStyleLbl="fgAccFollowNode1" presStyleIdx="0" presStyleCnt="2">
        <dgm:presLayoutVars>
          <dgm:bulletEnabled val="1"/>
        </dgm:presLayoutVars>
      </dgm:prSet>
      <dgm:spPr/>
    </dgm:pt>
    <dgm:pt modelId="{5D716AF8-F702-4888-BB5D-3D0CE0D3AA0D}" type="pres">
      <dgm:prSet presAssocID="{7DDD76A8-73A6-4AD7-A59C-901987253CE4}" presName="ThreeConn_2-3" presStyleLbl="fgAccFollowNode1" presStyleIdx="1" presStyleCnt="2">
        <dgm:presLayoutVars>
          <dgm:bulletEnabled val="1"/>
        </dgm:presLayoutVars>
      </dgm:prSet>
      <dgm:spPr/>
    </dgm:pt>
    <dgm:pt modelId="{4ECC8280-8A4C-4077-B453-AC5837A61036}" type="pres">
      <dgm:prSet presAssocID="{7DDD76A8-73A6-4AD7-A59C-901987253CE4}" presName="ThreeNodes_1_text" presStyleLbl="node1" presStyleIdx="2" presStyleCnt="3">
        <dgm:presLayoutVars>
          <dgm:bulletEnabled val="1"/>
        </dgm:presLayoutVars>
      </dgm:prSet>
      <dgm:spPr/>
    </dgm:pt>
    <dgm:pt modelId="{0DB2BB92-C7F2-4E25-B2E9-A8ED492DDBA9}" type="pres">
      <dgm:prSet presAssocID="{7DDD76A8-73A6-4AD7-A59C-901987253CE4}" presName="ThreeNodes_2_text" presStyleLbl="node1" presStyleIdx="2" presStyleCnt="3">
        <dgm:presLayoutVars>
          <dgm:bulletEnabled val="1"/>
        </dgm:presLayoutVars>
      </dgm:prSet>
      <dgm:spPr/>
    </dgm:pt>
    <dgm:pt modelId="{8AEBCE93-5741-457B-A164-3137304C13B3}" type="pres">
      <dgm:prSet presAssocID="{7DDD76A8-73A6-4AD7-A59C-901987253CE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AB1C62C-44C5-4702-BD32-E65758EA9668}" srcId="{7DDD76A8-73A6-4AD7-A59C-901987253CE4}" destId="{D7C87F9F-C1B6-4C57-B5F0-FD52E5E94E64}" srcOrd="1" destOrd="0" parTransId="{2F71F4F8-2619-48A2-BFEA-CE15283EC5CE}" sibTransId="{67351FBF-6F2B-4B07-A052-992A5CBBB879}"/>
    <dgm:cxn modelId="{F6BE7C2D-2635-449F-9BBB-A207C5EFCC8D}" type="presOf" srcId="{D7C87F9F-C1B6-4C57-B5F0-FD52E5E94E64}" destId="{0DB2BB92-C7F2-4E25-B2E9-A8ED492DDBA9}" srcOrd="1" destOrd="0" presId="urn:microsoft.com/office/officeart/2005/8/layout/vProcess5"/>
    <dgm:cxn modelId="{2B7F753C-7505-4D05-8F0B-C5A3494914D1}" type="presOf" srcId="{D29A105E-54EA-4EBC-A592-52CB2D505F7F}" destId="{1ECA2E6D-89B0-4A31-81AB-A08EB6F2615A}" srcOrd="0" destOrd="0" presId="urn:microsoft.com/office/officeart/2005/8/layout/vProcess5"/>
    <dgm:cxn modelId="{54DFA74B-5EDB-47BC-8828-7D321D2561E5}" srcId="{7DDD76A8-73A6-4AD7-A59C-901987253CE4}" destId="{D29A105E-54EA-4EBC-A592-52CB2D505F7F}" srcOrd="2" destOrd="0" parTransId="{837B6ACF-CF47-4610-A313-86AB71E6811B}" sibTransId="{028D8F60-BF3F-4A92-82C1-2B5CD17FAC37}"/>
    <dgm:cxn modelId="{ACE32256-6E59-4DD5-B32E-A831E46F538F}" type="presOf" srcId="{A41BC065-B015-4459-A21A-5BD2D9D391D4}" destId="{D64229E5-4FBB-459E-960C-CD0D255A751A}" srcOrd="0" destOrd="0" presId="urn:microsoft.com/office/officeart/2005/8/layout/vProcess5"/>
    <dgm:cxn modelId="{343BD756-2037-4659-AF06-EFB9D92694E7}" srcId="{7DDD76A8-73A6-4AD7-A59C-901987253CE4}" destId="{A41BC065-B015-4459-A21A-5BD2D9D391D4}" srcOrd="0" destOrd="0" parTransId="{B573667B-22BE-4AD9-A429-AE3FE5C10623}" sibTransId="{01C4B984-5367-4C4E-A5F4-DBA10F2BDD4C}"/>
    <dgm:cxn modelId="{9067F959-DC38-43BE-BDC0-B8AB3CB7D72A}" type="presOf" srcId="{01C4B984-5367-4C4E-A5F4-DBA10F2BDD4C}" destId="{99B3FCE2-DD11-4C34-B243-BD5B550C7444}" srcOrd="0" destOrd="0" presId="urn:microsoft.com/office/officeart/2005/8/layout/vProcess5"/>
    <dgm:cxn modelId="{04FBD8A0-7493-46C6-9109-2316F6D4CFFB}" type="presOf" srcId="{67351FBF-6F2B-4B07-A052-992A5CBBB879}" destId="{5D716AF8-F702-4888-BB5D-3D0CE0D3AA0D}" srcOrd="0" destOrd="0" presId="urn:microsoft.com/office/officeart/2005/8/layout/vProcess5"/>
    <dgm:cxn modelId="{3CAB8FBD-418B-4A0B-B021-B640B9DE6051}" type="presOf" srcId="{7DDD76A8-73A6-4AD7-A59C-901987253CE4}" destId="{83ECB0DE-7CDE-47B1-8128-2B43A9AE88C8}" srcOrd="0" destOrd="0" presId="urn:microsoft.com/office/officeart/2005/8/layout/vProcess5"/>
    <dgm:cxn modelId="{FAF9D0C3-95CB-4CEA-869D-D7696F2A4A38}" type="presOf" srcId="{D7C87F9F-C1B6-4C57-B5F0-FD52E5E94E64}" destId="{B0A2AA1B-08E3-47BC-97B7-8F15739F7BF0}" srcOrd="0" destOrd="0" presId="urn:microsoft.com/office/officeart/2005/8/layout/vProcess5"/>
    <dgm:cxn modelId="{E9D074CD-3A47-4659-9425-5CA8C26F9E66}" type="presOf" srcId="{D29A105E-54EA-4EBC-A592-52CB2D505F7F}" destId="{8AEBCE93-5741-457B-A164-3137304C13B3}" srcOrd="1" destOrd="0" presId="urn:microsoft.com/office/officeart/2005/8/layout/vProcess5"/>
    <dgm:cxn modelId="{5C029FF7-5109-485B-A114-CA77ED966159}" type="presOf" srcId="{A41BC065-B015-4459-A21A-5BD2D9D391D4}" destId="{4ECC8280-8A4C-4077-B453-AC5837A61036}" srcOrd="1" destOrd="0" presId="urn:microsoft.com/office/officeart/2005/8/layout/vProcess5"/>
    <dgm:cxn modelId="{A87C4F46-6CBF-4947-98D1-CF8E5498701B}" type="presParOf" srcId="{83ECB0DE-7CDE-47B1-8128-2B43A9AE88C8}" destId="{3278A510-8F5D-495D-85FF-96B198CB3A52}" srcOrd="0" destOrd="0" presId="urn:microsoft.com/office/officeart/2005/8/layout/vProcess5"/>
    <dgm:cxn modelId="{1D5CAA34-5A34-4F3A-99F2-2C0B6706BB1E}" type="presParOf" srcId="{83ECB0DE-7CDE-47B1-8128-2B43A9AE88C8}" destId="{D64229E5-4FBB-459E-960C-CD0D255A751A}" srcOrd="1" destOrd="0" presId="urn:microsoft.com/office/officeart/2005/8/layout/vProcess5"/>
    <dgm:cxn modelId="{2BB1D92D-E632-42B1-9770-1AEABF9FA5A5}" type="presParOf" srcId="{83ECB0DE-7CDE-47B1-8128-2B43A9AE88C8}" destId="{B0A2AA1B-08E3-47BC-97B7-8F15739F7BF0}" srcOrd="2" destOrd="0" presId="urn:microsoft.com/office/officeart/2005/8/layout/vProcess5"/>
    <dgm:cxn modelId="{B6134077-DF15-44E0-8168-DC7D9D62D0D7}" type="presParOf" srcId="{83ECB0DE-7CDE-47B1-8128-2B43A9AE88C8}" destId="{1ECA2E6D-89B0-4A31-81AB-A08EB6F2615A}" srcOrd="3" destOrd="0" presId="urn:microsoft.com/office/officeart/2005/8/layout/vProcess5"/>
    <dgm:cxn modelId="{32B64040-0D1B-4C87-AADF-30807FBF04C9}" type="presParOf" srcId="{83ECB0DE-7CDE-47B1-8128-2B43A9AE88C8}" destId="{99B3FCE2-DD11-4C34-B243-BD5B550C7444}" srcOrd="4" destOrd="0" presId="urn:microsoft.com/office/officeart/2005/8/layout/vProcess5"/>
    <dgm:cxn modelId="{99857E35-28FD-4D9C-A523-2BB633AC6459}" type="presParOf" srcId="{83ECB0DE-7CDE-47B1-8128-2B43A9AE88C8}" destId="{5D716AF8-F702-4888-BB5D-3D0CE0D3AA0D}" srcOrd="5" destOrd="0" presId="urn:microsoft.com/office/officeart/2005/8/layout/vProcess5"/>
    <dgm:cxn modelId="{271E3275-AEC9-4DA2-A6B1-96F7DF42F0FA}" type="presParOf" srcId="{83ECB0DE-7CDE-47B1-8128-2B43A9AE88C8}" destId="{4ECC8280-8A4C-4077-B453-AC5837A61036}" srcOrd="6" destOrd="0" presId="urn:microsoft.com/office/officeart/2005/8/layout/vProcess5"/>
    <dgm:cxn modelId="{BB455BD3-FA99-488B-8CE9-ABF40480212F}" type="presParOf" srcId="{83ECB0DE-7CDE-47B1-8128-2B43A9AE88C8}" destId="{0DB2BB92-C7F2-4E25-B2E9-A8ED492DDBA9}" srcOrd="7" destOrd="0" presId="urn:microsoft.com/office/officeart/2005/8/layout/vProcess5"/>
    <dgm:cxn modelId="{88393D47-2508-41D6-89E0-5FE995D19517}" type="presParOf" srcId="{83ECB0DE-7CDE-47B1-8128-2B43A9AE88C8}" destId="{8AEBCE93-5741-457B-A164-3137304C13B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229E5-4FBB-459E-960C-CD0D255A751A}">
      <dsp:nvSpPr>
        <dsp:cNvPr id="0" name=""/>
        <dsp:cNvSpPr/>
      </dsp:nvSpPr>
      <dsp:spPr>
        <a:xfrm>
          <a:off x="0" y="8203"/>
          <a:ext cx="4701665" cy="8466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93C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100"/>
            <a:buFont typeface="Arial"/>
            <a:buNone/>
          </a:pPr>
          <a:r>
            <a:rPr lang="en-US" sz="2000" b="0" i="0" kern="1200" dirty="0">
              <a:solidFill>
                <a:srgbClr val="993C00"/>
              </a:solidFill>
              <a:latin typeface="Avenir Light" panose="020B0402020203020204" pitchFamily="34" charset="77"/>
            </a:rPr>
            <a:t>Data Cleaning, Merging</a:t>
          </a:r>
        </a:p>
      </dsp:txBody>
      <dsp:txXfrm>
        <a:off x="24796" y="32999"/>
        <a:ext cx="3788107" cy="797018"/>
      </dsp:txXfrm>
    </dsp:sp>
    <dsp:sp modelId="{B0A2AA1B-08E3-47BC-97B7-8F15739F7BF0}">
      <dsp:nvSpPr>
        <dsp:cNvPr id="0" name=""/>
        <dsp:cNvSpPr/>
      </dsp:nvSpPr>
      <dsp:spPr>
        <a:xfrm>
          <a:off x="407142" y="956319"/>
          <a:ext cx="4701665" cy="8466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93C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i="0" kern="1200" dirty="0">
              <a:solidFill>
                <a:srgbClr val="993C00"/>
              </a:solidFill>
              <a:latin typeface="Avenir Light" panose="020B0402020203020204" pitchFamily="34" charset="77"/>
            </a:rPr>
            <a:t>Sentiment Analysis</a:t>
          </a:r>
          <a:endParaRPr lang="zh-CN" altLang="en-US" sz="2000" b="0" i="0" kern="1200" dirty="0">
            <a:solidFill>
              <a:srgbClr val="993C00"/>
            </a:solidFill>
            <a:latin typeface="Avenir Light" panose="020B0402020203020204" pitchFamily="34" charset="77"/>
          </a:endParaRPr>
        </a:p>
      </dsp:txBody>
      <dsp:txXfrm>
        <a:off x="431938" y="981115"/>
        <a:ext cx="3686923" cy="797018"/>
      </dsp:txXfrm>
    </dsp:sp>
    <dsp:sp modelId="{1ECA2E6D-89B0-4A31-81AB-A08EB6F2615A}">
      <dsp:nvSpPr>
        <dsp:cNvPr id="0" name=""/>
        <dsp:cNvSpPr/>
      </dsp:nvSpPr>
      <dsp:spPr>
        <a:xfrm>
          <a:off x="829705" y="1975424"/>
          <a:ext cx="4701665" cy="8466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93C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i="0" kern="1200" dirty="0">
              <a:solidFill>
                <a:srgbClr val="993C00"/>
              </a:solidFill>
              <a:latin typeface="Avenir Light" panose="020B0402020203020204" pitchFamily="34" charset="77"/>
            </a:rPr>
            <a:t>Pricing Strategy</a:t>
          </a:r>
          <a:endParaRPr lang="zh-CN" altLang="en-US" sz="2000" b="0" i="0" kern="1200" dirty="0">
            <a:solidFill>
              <a:srgbClr val="993C00"/>
            </a:solidFill>
            <a:latin typeface="Avenir Light" panose="020B0402020203020204" pitchFamily="34" charset="77"/>
          </a:endParaRPr>
        </a:p>
      </dsp:txBody>
      <dsp:txXfrm>
        <a:off x="854501" y="2000220"/>
        <a:ext cx="3686923" cy="797018"/>
      </dsp:txXfrm>
    </dsp:sp>
    <dsp:sp modelId="{99B3FCE2-DD11-4C34-B243-BD5B550C7444}">
      <dsp:nvSpPr>
        <dsp:cNvPr id="0" name=""/>
        <dsp:cNvSpPr/>
      </dsp:nvSpPr>
      <dsp:spPr>
        <a:xfrm>
          <a:off x="4151368" y="642012"/>
          <a:ext cx="550296" cy="55029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solidFill>
              <a:srgbClr val="993C00"/>
            </a:solidFill>
          </a:endParaRPr>
        </a:p>
      </dsp:txBody>
      <dsp:txXfrm>
        <a:off x="4275185" y="642012"/>
        <a:ext cx="302662" cy="414098"/>
      </dsp:txXfrm>
    </dsp:sp>
    <dsp:sp modelId="{5D716AF8-F702-4888-BB5D-3D0CE0D3AA0D}">
      <dsp:nvSpPr>
        <dsp:cNvPr id="0" name=""/>
        <dsp:cNvSpPr/>
      </dsp:nvSpPr>
      <dsp:spPr>
        <a:xfrm>
          <a:off x="4566221" y="1624081"/>
          <a:ext cx="550296" cy="55029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solidFill>
              <a:srgbClr val="993C00"/>
            </a:solidFill>
          </a:endParaRPr>
        </a:p>
      </dsp:txBody>
      <dsp:txXfrm>
        <a:off x="4690038" y="1624081"/>
        <a:ext cx="302662" cy="414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Alan Chi [qc2246]</a:t>
            </a:r>
          </a:p>
          <a:p>
            <a:r>
              <a:rPr lang="en-US" dirty="0"/>
              <a:t>Yazi Lin [yl3865]</a:t>
            </a:r>
          </a:p>
          <a:p>
            <a:r>
              <a:rPr lang="en-US" dirty="0" err="1"/>
              <a:t>Gurkanwar</a:t>
            </a:r>
            <a:r>
              <a:rPr lang="en-US" dirty="0"/>
              <a:t> Singh [gs3006]</a:t>
            </a:r>
          </a:p>
          <a:p>
            <a:r>
              <a:rPr lang="en-US" dirty="0" err="1"/>
              <a:t>Huijie</a:t>
            </a:r>
            <a:r>
              <a:rPr lang="en-US" dirty="0"/>
              <a:t> Zhao [hz2580]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28966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42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96977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altLang="zh-CN" sz="1100" b="0" i="0" u="none" strike="noStrike" cap="none" baseline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</a:t>
            </a:r>
            <a:endParaRPr lang="en-US" sz="1100" b="0" i="0" u="none" strike="noStrike" cap="none" baseline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332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altLang="zh-CN" sz="1100" b="0" i="0" u="none" strike="noStrike" cap="none" baseline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</a:t>
            </a:r>
            <a:endParaRPr lang="en-US" sz="1100" b="0" i="0" u="none" strike="noStrike" cap="none" baseline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071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480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5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4BC42-4C78-401B-B560-5713DAD88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3784"/>
            <a:ext cx="3077936" cy="269971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5B81464-146D-474B-A5FA-F28C519F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8022"/>
            <a:ext cx="6727371" cy="1306285"/>
          </a:xfrm>
        </p:spPr>
        <p:txBody>
          <a:bodyPr/>
          <a:lstStyle/>
          <a:p>
            <a:r>
              <a:rPr lang="en-US" dirty="0"/>
              <a:t>Bitcoin Alpha Strategies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33969-A6B4-4843-AA96-65A7723A1B81}"/>
              </a:ext>
            </a:extLst>
          </p:cNvPr>
          <p:cNvSpPr txBox="1"/>
          <p:nvPr/>
        </p:nvSpPr>
        <p:spPr>
          <a:xfrm>
            <a:off x="3665766" y="2739029"/>
            <a:ext cx="262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</a:rPr>
              <a:t>Alan Chi </a:t>
            </a:r>
          </a:p>
          <a:p>
            <a:r>
              <a:rPr lang="en-US" sz="1800" b="1" dirty="0">
                <a:solidFill>
                  <a:schemeClr val="accent2"/>
                </a:solidFill>
              </a:rPr>
              <a:t>Yazi Lin </a:t>
            </a:r>
          </a:p>
          <a:p>
            <a:r>
              <a:rPr lang="en-US" sz="1800" b="1" dirty="0" err="1">
                <a:solidFill>
                  <a:schemeClr val="accent2"/>
                </a:solidFill>
              </a:rPr>
              <a:t>Gurkanwar</a:t>
            </a:r>
            <a:r>
              <a:rPr lang="en-US" sz="1800" b="1" dirty="0">
                <a:solidFill>
                  <a:schemeClr val="accent2"/>
                </a:solidFill>
              </a:rPr>
              <a:t> Singh </a:t>
            </a:r>
          </a:p>
          <a:p>
            <a:r>
              <a:rPr lang="en-US" sz="1800" b="1" dirty="0" err="1">
                <a:solidFill>
                  <a:schemeClr val="accent2"/>
                </a:solidFill>
              </a:rPr>
              <a:t>Huijie</a:t>
            </a:r>
            <a:r>
              <a:rPr lang="en-US" sz="1800" b="1" dirty="0">
                <a:solidFill>
                  <a:schemeClr val="accent2"/>
                </a:solidFill>
              </a:rPr>
              <a:t> Zhao</a:t>
            </a:r>
          </a:p>
        </p:txBody>
      </p:sp>
    </p:spTree>
    <p:extLst>
      <p:ext uri="{BB962C8B-B14F-4D97-AF65-F5344CB8AC3E}">
        <p14:creationId xmlns:p14="http://schemas.microsoft.com/office/powerpoint/2010/main" val="216473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 idx="4294967295"/>
          </p:nvPr>
        </p:nvSpPr>
        <p:spPr>
          <a:xfrm>
            <a:off x="2524800" y="199185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altLang="zh-CN" sz="6000" dirty="0">
                <a:solidFill>
                  <a:srgbClr val="FFFFFF"/>
                </a:solidFill>
              </a:rPr>
              <a:t>Q&amp;A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14263" y="162183"/>
            <a:ext cx="4686300" cy="6779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1155CC"/>
                </a:solidFill>
                <a:latin typeface="Avenir Light" panose="020B0402020203020204" pitchFamily="34" charset="77"/>
              </a:rPr>
              <a:t>What’s The Problem</a:t>
            </a:r>
            <a:endParaRPr sz="3600" dirty="0">
              <a:solidFill>
                <a:srgbClr val="1155CC"/>
              </a:solidFill>
              <a:latin typeface="Avenir Light" panose="020B0402020203020204" pitchFamily="34" charset="77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14263" y="3351840"/>
            <a:ext cx="5670279" cy="1363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AutoNum type="arabicPeriod"/>
            </a:pPr>
            <a:r>
              <a:rPr lang="en-US" dirty="0">
                <a:latin typeface="Avenir Light" panose="020B0402020203020204" pitchFamily="34" charset="77"/>
              </a:rPr>
              <a:t>How does the public opinions affect trading price movement?</a:t>
            </a:r>
          </a:p>
          <a:p>
            <a:pPr marL="342900" lvl="0">
              <a:buAutoNum type="arabicPeriod"/>
            </a:pPr>
            <a:r>
              <a:rPr lang="en-US" dirty="0">
                <a:latin typeface="Avenir Light" panose="020B0402020203020204" pitchFamily="34" charset="77"/>
              </a:rPr>
              <a:t>What is the trading strategy and the ultimate question of when to invest and when to short?</a:t>
            </a:r>
          </a:p>
          <a:p>
            <a:pPr marL="342900" lvl="0">
              <a:buAutoNum type="arabicPeriod"/>
            </a:pPr>
            <a:r>
              <a:rPr lang="en-US" dirty="0">
                <a:latin typeface="Avenir Light" panose="020B0402020203020204" pitchFamily="34" charset="77"/>
              </a:rPr>
              <a:t>How do we optimize return while limit downside risk?</a:t>
            </a:r>
          </a:p>
          <a:p>
            <a:pPr marL="342900" lvl="0">
              <a:buAutoNum type="arabicPeriod"/>
            </a:pPr>
            <a:endParaRPr lang="en-US" dirty="0">
              <a:latin typeface="Avenir Light" panose="020B0402020203020204" pitchFamily="34" charset="77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BB9801E-1D29-4CBA-BEC8-B148C5708F56}"/>
              </a:ext>
            </a:extLst>
          </p:cNvPr>
          <p:cNvCxnSpPr/>
          <p:nvPr/>
        </p:nvCxnSpPr>
        <p:spPr>
          <a:xfrm>
            <a:off x="2617462" y="2200275"/>
            <a:ext cx="10085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nlp">
            <a:extLst>
              <a:ext uri="{FF2B5EF4-FFF2-40B4-BE49-F238E27FC236}">
                <a16:creationId xmlns:a16="http://schemas.microsoft.com/office/drawing/2014/main" id="{BB8C8700-B972-4F2B-8922-1024FAAAD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2" y="1485900"/>
            <a:ext cx="2322601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tock price">
            <a:extLst>
              <a:ext uri="{FF2B5EF4-FFF2-40B4-BE49-F238E27FC236}">
                <a16:creationId xmlns:a16="http://schemas.microsoft.com/office/drawing/2014/main" id="{D02D5F52-473E-4FD6-8654-C95C301EDA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9" b="12930"/>
          <a:stretch/>
        </p:blipFill>
        <p:spPr bwMode="auto">
          <a:xfrm>
            <a:off x="3786040" y="1543056"/>
            <a:ext cx="2160057" cy="137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3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49274" y="0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993C00"/>
                </a:solidFill>
                <a:latin typeface="Avenir Light" panose="020B0402020203020204" pitchFamily="34" charset="77"/>
              </a:rPr>
              <a:t>Methodologies</a:t>
            </a:r>
            <a:endParaRPr sz="3600" dirty="0">
              <a:solidFill>
                <a:srgbClr val="993C00"/>
              </a:solidFill>
              <a:latin typeface="Avenir Light" panose="020B0402020203020204" pitchFamily="34" charset="77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1FB38BF-A895-45C2-8BE7-AD26C5E69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5644049"/>
              </p:ext>
            </p:extLst>
          </p:nvPr>
        </p:nvGraphicFramePr>
        <p:xfrm>
          <a:off x="284813" y="1630044"/>
          <a:ext cx="5531371" cy="2822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243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hape 81">
            <a:extLst>
              <a:ext uri="{FF2B5EF4-FFF2-40B4-BE49-F238E27FC236}">
                <a16:creationId xmlns:a16="http://schemas.microsoft.com/office/drawing/2014/main" id="{93652249-30F4-490E-B6EC-EC0344192CCC}"/>
              </a:ext>
            </a:extLst>
          </p:cNvPr>
          <p:cNvSpPr txBox="1">
            <a:spLocks/>
          </p:cNvSpPr>
          <p:nvPr/>
        </p:nvSpPr>
        <p:spPr>
          <a:xfrm>
            <a:off x="144518" y="160722"/>
            <a:ext cx="4686300" cy="67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r>
              <a:rPr lang="en-US" sz="3600" dirty="0">
                <a:solidFill>
                  <a:srgbClr val="01B36C"/>
                </a:solidFill>
                <a:latin typeface="Avenir Light" panose="020B0402020203020204" pitchFamily="34" charset="77"/>
              </a:rPr>
              <a:t>H</a:t>
            </a:r>
            <a:r>
              <a:rPr lang="en-US" altLang="zh-CN" sz="3600" dirty="0">
                <a:solidFill>
                  <a:srgbClr val="01B36C"/>
                </a:solidFill>
                <a:latin typeface="Avenir Light" panose="020B0402020203020204" pitchFamily="34" charset="77"/>
              </a:rPr>
              <a:t>ow</a:t>
            </a:r>
            <a:r>
              <a:rPr lang="en-US" sz="3600" dirty="0">
                <a:solidFill>
                  <a:srgbClr val="01B36C"/>
                </a:solidFill>
                <a:latin typeface="Avenir Light" panose="020B0402020203020204" pitchFamily="34" charset="77"/>
              </a:rPr>
              <a:t>’s The Dataset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5D4A95-89FA-43DC-B7D2-4C8F8999FDA5}"/>
              </a:ext>
            </a:extLst>
          </p:cNvPr>
          <p:cNvSpPr/>
          <p:nvPr/>
        </p:nvSpPr>
        <p:spPr>
          <a:xfrm>
            <a:off x="144518" y="838719"/>
            <a:ext cx="4877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venir Light" panose="020B0402020203020204" pitchFamily="34" charset="77"/>
              </a:rPr>
              <a:t>2018 Q1 Bitcoin Trading Data by Tick</a:t>
            </a:r>
            <a:endParaRPr lang="zh-CN" altLang="en-US" dirty="0">
              <a:latin typeface="Avenir Light" panose="020B0402020203020204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EC8DC5-FE65-4C27-AEEE-41672AA0E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8" y="1229180"/>
            <a:ext cx="5238750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6B14B2-7A5E-4D69-9433-E174020E2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18" y="2566533"/>
            <a:ext cx="1714500" cy="314325"/>
          </a:xfrm>
          <a:prstGeom prst="rect">
            <a:avLst/>
          </a:prstGeom>
        </p:spPr>
      </p:pic>
      <p:sp>
        <p:nvSpPr>
          <p:cNvPr id="10" name="矩形 3">
            <a:extLst>
              <a:ext uri="{FF2B5EF4-FFF2-40B4-BE49-F238E27FC236}">
                <a16:creationId xmlns:a16="http://schemas.microsoft.com/office/drawing/2014/main" id="{48C231CE-EBEC-491A-963B-ADAF5776E50C}"/>
              </a:ext>
            </a:extLst>
          </p:cNvPr>
          <p:cNvSpPr/>
          <p:nvPr/>
        </p:nvSpPr>
        <p:spPr>
          <a:xfrm>
            <a:off x="49109" y="3097504"/>
            <a:ext cx="4877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venir Light" panose="020B0402020203020204" pitchFamily="34" charset="77"/>
              </a:rPr>
              <a:t>2018 Q1 Reddit Comments</a:t>
            </a:r>
            <a:endParaRPr lang="zh-CN" altLang="en-US" dirty="0">
              <a:latin typeface="Avenir Light" panose="020B0402020203020204" pitchFamily="34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0CA1B7-3A2D-4FED-A0F3-D2F28BF34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9" y="4756134"/>
            <a:ext cx="1543050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2F2FFC-01B3-4FA6-B864-E737AE44CA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518" y="3405281"/>
            <a:ext cx="5362575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0D5DDB-D222-4D78-AB28-E4D08C0B4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130" y="4003570"/>
            <a:ext cx="4705350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28588" y="-112407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E525D"/>
                </a:solidFill>
                <a:latin typeface="Avenir Light" panose="020B0402020203020204" pitchFamily="34" charset="77"/>
              </a:rPr>
              <a:t>Data Cleansing</a:t>
            </a:r>
            <a:endParaRPr sz="3600" dirty="0">
              <a:solidFill>
                <a:srgbClr val="FE525D"/>
              </a:solidFill>
              <a:latin typeface="Avenir Light" panose="020B0402020203020204" pitchFamily="34" charset="77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52218B-4519-426B-8710-ED7F23B6B78B}"/>
              </a:ext>
            </a:extLst>
          </p:cNvPr>
          <p:cNvSpPr txBox="1"/>
          <p:nvPr/>
        </p:nvSpPr>
        <p:spPr>
          <a:xfrm>
            <a:off x="228600" y="1045029"/>
            <a:ext cx="52578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latin typeface="Avenir Light" panose="020B0402020203020204" pitchFamily="34" charset="77"/>
              </a:rPr>
              <a:t>Reddit-</a:t>
            </a:r>
            <a:r>
              <a:rPr lang="en-US" altLang="en-US" sz="2400" b="1" dirty="0" err="1">
                <a:latin typeface="Avenir Light" panose="020B0402020203020204" pitchFamily="34" charset="77"/>
              </a:rPr>
              <a:t>created_utc</a:t>
            </a:r>
            <a:endParaRPr lang="en-US" altLang="en-US" sz="2400" b="1" dirty="0">
              <a:latin typeface="Avenir Light" panose="020B040202020302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data into UTC date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400" b="1" dirty="0">
                <a:latin typeface="Avenir Light" panose="020B0402020203020204" pitchFamily="34" charset="77"/>
              </a:rPr>
              <a:t>Bitcoin-Date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by minute</a:t>
            </a:r>
          </a:p>
          <a:p>
            <a:endParaRPr lang="en-US" dirty="0"/>
          </a:p>
          <a:p>
            <a:r>
              <a:rPr lang="en-US" sz="2400" b="1" dirty="0">
                <a:latin typeface="Avenir Light" panose="020B0402020203020204" pitchFamily="34" charset="77"/>
              </a:rPr>
              <a:t>Combine Bitcoin and Reddit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join by UTC date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14263" y="162183"/>
            <a:ext cx="4686300" cy="6779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1155CC"/>
                </a:solidFill>
                <a:latin typeface="Avenir Light" panose="020B0402020203020204" pitchFamily="34" charset="77"/>
              </a:rPr>
              <a:t>Sentiment Analysis</a:t>
            </a:r>
            <a:endParaRPr sz="3600" dirty="0">
              <a:solidFill>
                <a:srgbClr val="1155CC"/>
              </a:solidFill>
              <a:latin typeface="Avenir Light" panose="020B0402020203020204" pitchFamily="34" charset="77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B5163-F95A-4A43-9F76-F3860FEC7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1107"/>
            <a:ext cx="4367893" cy="330614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208AB2A-6444-4065-8B6A-41689573C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4800"/>
            <a:ext cx="658041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redditsubset$signal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&lt;-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analyzeSentiment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redditsubset$body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SentimentQDAP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55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78F603-75C3-4CCF-B713-617CA6A2E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77" y="-16329"/>
            <a:ext cx="8041823" cy="5243246"/>
          </a:xfrm>
          <a:prstGeom prst="rect">
            <a:avLst/>
          </a:prstGeom>
        </p:spPr>
      </p:pic>
      <p:sp>
        <p:nvSpPr>
          <p:cNvPr id="14" name="Shape 81">
            <a:extLst>
              <a:ext uri="{FF2B5EF4-FFF2-40B4-BE49-F238E27FC236}">
                <a16:creationId xmlns:a16="http://schemas.microsoft.com/office/drawing/2014/main" id="{CC156138-B1EA-428A-A08E-3A79EC56F6FE}"/>
              </a:ext>
            </a:extLst>
          </p:cNvPr>
          <p:cNvSpPr txBox="1">
            <a:spLocks/>
          </p:cNvSpPr>
          <p:nvPr/>
        </p:nvSpPr>
        <p:spPr>
          <a:xfrm>
            <a:off x="89771" y="0"/>
            <a:ext cx="3886237" cy="8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r>
              <a:rPr lang="en-US" sz="2800" dirty="0">
                <a:solidFill>
                  <a:schemeClr val="accent3"/>
                </a:solidFill>
                <a:latin typeface="Avenir Light" panose="020B0402020203020204" pitchFamily="34" charset="77"/>
              </a:rPr>
              <a:t>Human Behavior Insights</a:t>
            </a:r>
          </a:p>
        </p:txBody>
      </p:sp>
    </p:spTree>
    <p:extLst>
      <p:ext uri="{BB962C8B-B14F-4D97-AF65-F5344CB8AC3E}">
        <p14:creationId xmlns:p14="http://schemas.microsoft.com/office/powerpoint/2010/main" val="227227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14263" y="162183"/>
            <a:ext cx="6613108" cy="7767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1155CC"/>
                </a:solidFill>
                <a:latin typeface="Avenir Light" panose="020B0402020203020204" pitchFamily="34" charset="77"/>
              </a:rPr>
              <a:t>Lag Analysis and Trend Following</a:t>
            </a:r>
            <a:endParaRPr sz="3600" dirty="0">
              <a:solidFill>
                <a:srgbClr val="1155CC"/>
              </a:solidFill>
              <a:latin typeface="Avenir Light" panose="020B0402020203020204" pitchFamily="34" charset="77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48872-19DC-4E18-B4BB-7BEB0F183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63" y="1302937"/>
            <a:ext cx="5409037" cy="337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351027" y="0"/>
            <a:ext cx="4686300" cy="6779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1155CC"/>
                </a:solidFill>
                <a:latin typeface="Avenir Light" panose="020B0402020203020204" pitchFamily="34" charset="77"/>
              </a:rPr>
              <a:t>Trading Strategy</a:t>
            </a:r>
            <a:endParaRPr sz="3600" dirty="0">
              <a:solidFill>
                <a:srgbClr val="1155CC"/>
              </a:solidFill>
              <a:latin typeface="Avenir Light" panose="020B0402020203020204" pitchFamily="34" charset="77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E17F1-EFEA-4430-BEB9-0D4E92E565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44" r="66963"/>
          <a:stretch/>
        </p:blipFill>
        <p:spPr>
          <a:xfrm>
            <a:off x="6196741" y="2187845"/>
            <a:ext cx="2947259" cy="10294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228F7F-69B6-4EAA-97FF-137FF7E239DB}"/>
              </a:ext>
            </a:extLst>
          </p:cNvPr>
          <p:cNvSpPr txBox="1"/>
          <p:nvPr/>
        </p:nvSpPr>
        <p:spPr>
          <a:xfrm>
            <a:off x="179614" y="832757"/>
            <a:ext cx="53802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Buy now at sentiment &gt;</a:t>
            </a:r>
            <a:r>
              <a:rPr lang="en-US" altLang="zh-CN" dirty="0"/>
              <a:t>7</a:t>
            </a:r>
            <a:r>
              <a:rPr lang="en-US" dirty="0"/>
              <a:t>,  sell at</a:t>
            </a:r>
            <a:r>
              <a:rPr lang="zh-CN" altLang="en-US" dirty="0"/>
              <a:t> </a:t>
            </a:r>
            <a:r>
              <a:rPr lang="en-US" dirty="0"/>
              <a:t>time lag of 3 minutes </a:t>
            </a:r>
          </a:p>
          <a:p>
            <a:r>
              <a:rPr lang="en-US" dirty="0"/>
              <a:t>Sell now at sentiment&lt;-3, time lag of 3 minutes</a:t>
            </a:r>
          </a:p>
          <a:p>
            <a:r>
              <a:rPr lang="en-US" dirty="0"/>
              <a:t>Starting @ $1M  (1.49% transaction fee market rate)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942CDA-66C5-439F-9951-C8C728939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41" y="1588687"/>
            <a:ext cx="5409037" cy="33707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C1451B-7679-4EB6-9833-670E8A3DB613}"/>
              </a:ext>
            </a:extLst>
          </p:cNvPr>
          <p:cNvCxnSpPr>
            <a:cxnSpLocks/>
          </p:cNvCxnSpPr>
          <p:nvPr/>
        </p:nvCxnSpPr>
        <p:spPr>
          <a:xfrm>
            <a:off x="412229" y="2571749"/>
            <a:ext cx="50088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3D74AE-E38D-49B4-8E25-020CF72084F5}"/>
              </a:ext>
            </a:extLst>
          </p:cNvPr>
          <p:cNvCxnSpPr>
            <a:cxnSpLocks/>
          </p:cNvCxnSpPr>
          <p:nvPr/>
        </p:nvCxnSpPr>
        <p:spPr>
          <a:xfrm>
            <a:off x="412229" y="4022270"/>
            <a:ext cx="500885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855553-1520-463B-A5DE-085E56FA4887}"/>
              </a:ext>
            </a:extLst>
          </p:cNvPr>
          <p:cNvSpPr txBox="1"/>
          <p:nvPr/>
        </p:nvSpPr>
        <p:spPr>
          <a:xfrm>
            <a:off x="179614" y="2440944"/>
            <a:ext cx="17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B29CF6-DBB9-4BEC-930F-9EDC5E6B47D8}"/>
              </a:ext>
            </a:extLst>
          </p:cNvPr>
          <p:cNvSpPr txBox="1"/>
          <p:nvPr/>
        </p:nvSpPr>
        <p:spPr>
          <a:xfrm>
            <a:off x="165728" y="3891465"/>
            <a:ext cx="323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-3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49EEBE-55AE-41E3-BA47-F155DD2E5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793" y="693632"/>
            <a:ext cx="16287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06183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3265</TotalTime>
  <Words>167</Words>
  <Application>Microsoft Office PowerPoint</Application>
  <PresentationFormat>On-screen Show (16:9)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Lato Light</vt:lpstr>
      <vt:lpstr>Avenir Light</vt:lpstr>
      <vt:lpstr>Lucida Console</vt:lpstr>
      <vt:lpstr>Arial</vt:lpstr>
      <vt:lpstr>Lato Hairline</vt:lpstr>
      <vt:lpstr>Eglamour template</vt:lpstr>
      <vt:lpstr>Bitcoin Alpha Strategies </vt:lpstr>
      <vt:lpstr>What’s The Problem</vt:lpstr>
      <vt:lpstr>Methodologies</vt:lpstr>
      <vt:lpstr>PowerPoint Presentation</vt:lpstr>
      <vt:lpstr>Data Cleansing</vt:lpstr>
      <vt:lpstr>Sentiment Analysis</vt:lpstr>
      <vt:lpstr>PowerPoint Presentation</vt:lpstr>
      <vt:lpstr>Lag Analysis and Trend Following</vt:lpstr>
      <vt:lpstr>Trading Strategy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1 Alan , Yazi, Mandy,Dorothy</dc:title>
  <dc:creator>skyof</dc:creator>
  <cp:lastModifiedBy>Yazi Lin</cp:lastModifiedBy>
  <cp:revision>51</cp:revision>
  <dcterms:modified xsi:type="dcterms:W3CDTF">2018-09-30T12:05:58Z</dcterms:modified>
</cp:coreProperties>
</file>