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9" r:id="rId3"/>
    <p:sldId id="270" r:id="rId4"/>
    <p:sldId id="277" r:id="rId5"/>
    <p:sldId id="274" r:id="rId6"/>
    <p:sldId id="276" r:id="rId7"/>
    <p:sldId id="260" r:id="rId8"/>
    <p:sldId id="261" r:id="rId9"/>
    <p:sldId id="278" r:id="rId10"/>
    <p:sldId id="263" r:id="rId11"/>
    <p:sldId id="275" r:id="rId12"/>
    <p:sldId id="271" r:id="rId13"/>
    <p:sldId id="272" r:id="rId14"/>
    <p:sldId id="273" r:id="rId15"/>
    <p:sldId id="27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4" autoAdjust="0"/>
    <p:restoredTop sz="95720" autoAdjust="0"/>
  </p:normalViewPr>
  <p:slideViewPr>
    <p:cSldViewPr>
      <p:cViewPr varScale="1">
        <p:scale>
          <a:sx n="127" d="100"/>
          <a:sy n="127" d="100"/>
        </p:scale>
        <p:origin x="1182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2%20-%20review\U12%20-%20data%20file%20-%20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2%20-%20review\U12%20-%20data%20file%20-%20FINAL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2%20-%20review\U12%20-%20data%20file%20-%20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2%20-%20review\U12%20-%20data%20file%20-%20FINAL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2%20-%20review\U12%20-%20data%20file%20-%20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2%20-%20review\U12%20-%20data%20file%20-%20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2%20-%20review\U12%20-%20data%20file%20-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3731722116346"/>
          <c:y val="6.2783200997820698E-2"/>
          <c:w val="0.79998803551742104"/>
          <c:h val="0.82645531112525605"/>
        </c:manualLayout>
      </c:layout>
      <c:lineChart>
        <c:grouping val="standard"/>
        <c:varyColors val="0"/>
        <c:ser>
          <c:idx val="1"/>
          <c:order val="0"/>
          <c:spPr>
            <a:ln w="254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'D - Fig 2 - UK GDPPC'!$E$192:$E$331</c:f>
              <c:numCache>
                <c:formatCode>General</c:formatCode>
                <c:ptCount val="140"/>
                <c:pt idx="0">
                  <c:v>1875</c:v>
                </c:pt>
                <c:pt idx="1">
                  <c:v>1876</c:v>
                </c:pt>
                <c:pt idx="2">
                  <c:v>1877</c:v>
                </c:pt>
                <c:pt idx="3">
                  <c:v>1878</c:v>
                </c:pt>
                <c:pt idx="4">
                  <c:v>1879</c:v>
                </c:pt>
                <c:pt idx="5">
                  <c:v>1880</c:v>
                </c:pt>
                <c:pt idx="6">
                  <c:v>1881</c:v>
                </c:pt>
                <c:pt idx="7">
                  <c:v>1882</c:v>
                </c:pt>
                <c:pt idx="8">
                  <c:v>1883</c:v>
                </c:pt>
                <c:pt idx="9">
                  <c:v>1884</c:v>
                </c:pt>
                <c:pt idx="10">
                  <c:v>1885</c:v>
                </c:pt>
                <c:pt idx="11">
                  <c:v>1886</c:v>
                </c:pt>
                <c:pt idx="12">
                  <c:v>1887</c:v>
                </c:pt>
                <c:pt idx="13">
                  <c:v>1888</c:v>
                </c:pt>
                <c:pt idx="14">
                  <c:v>1889</c:v>
                </c:pt>
                <c:pt idx="15">
                  <c:v>1890</c:v>
                </c:pt>
                <c:pt idx="16">
                  <c:v>1891</c:v>
                </c:pt>
                <c:pt idx="17">
                  <c:v>1892</c:v>
                </c:pt>
                <c:pt idx="18">
                  <c:v>1893</c:v>
                </c:pt>
                <c:pt idx="19">
                  <c:v>1894</c:v>
                </c:pt>
                <c:pt idx="20">
                  <c:v>1895</c:v>
                </c:pt>
                <c:pt idx="21">
                  <c:v>1896</c:v>
                </c:pt>
                <c:pt idx="22">
                  <c:v>1897</c:v>
                </c:pt>
                <c:pt idx="23">
                  <c:v>1898</c:v>
                </c:pt>
                <c:pt idx="24">
                  <c:v>1899</c:v>
                </c:pt>
                <c:pt idx="25">
                  <c:v>1900</c:v>
                </c:pt>
                <c:pt idx="26">
                  <c:v>1901</c:v>
                </c:pt>
                <c:pt idx="27">
                  <c:v>1902</c:v>
                </c:pt>
                <c:pt idx="28">
                  <c:v>1903</c:v>
                </c:pt>
                <c:pt idx="29">
                  <c:v>1904</c:v>
                </c:pt>
                <c:pt idx="30">
                  <c:v>1905</c:v>
                </c:pt>
                <c:pt idx="31">
                  <c:v>1906</c:v>
                </c:pt>
                <c:pt idx="32">
                  <c:v>1907</c:v>
                </c:pt>
                <c:pt idx="33">
                  <c:v>1908</c:v>
                </c:pt>
                <c:pt idx="34">
                  <c:v>1909</c:v>
                </c:pt>
                <c:pt idx="35">
                  <c:v>1910</c:v>
                </c:pt>
                <c:pt idx="36">
                  <c:v>1911</c:v>
                </c:pt>
                <c:pt idx="37">
                  <c:v>1912</c:v>
                </c:pt>
                <c:pt idx="38">
                  <c:v>1913</c:v>
                </c:pt>
                <c:pt idx="39">
                  <c:v>1914</c:v>
                </c:pt>
                <c:pt idx="40">
                  <c:v>1915</c:v>
                </c:pt>
                <c:pt idx="41">
                  <c:v>1916</c:v>
                </c:pt>
                <c:pt idx="42">
                  <c:v>1917</c:v>
                </c:pt>
                <c:pt idx="43">
                  <c:v>1918</c:v>
                </c:pt>
                <c:pt idx="44">
                  <c:v>1919</c:v>
                </c:pt>
                <c:pt idx="45">
                  <c:v>1920</c:v>
                </c:pt>
                <c:pt idx="46">
                  <c:v>1921</c:v>
                </c:pt>
                <c:pt idx="47">
                  <c:v>1922</c:v>
                </c:pt>
                <c:pt idx="48">
                  <c:v>1923</c:v>
                </c:pt>
                <c:pt idx="49">
                  <c:v>1924</c:v>
                </c:pt>
                <c:pt idx="50">
                  <c:v>1925</c:v>
                </c:pt>
                <c:pt idx="51">
                  <c:v>1926</c:v>
                </c:pt>
                <c:pt idx="52">
                  <c:v>1927</c:v>
                </c:pt>
                <c:pt idx="53">
                  <c:v>1928</c:v>
                </c:pt>
                <c:pt idx="54">
                  <c:v>1929</c:v>
                </c:pt>
                <c:pt idx="55">
                  <c:v>1930</c:v>
                </c:pt>
                <c:pt idx="56">
                  <c:v>1931</c:v>
                </c:pt>
                <c:pt idx="57">
                  <c:v>1932</c:v>
                </c:pt>
                <c:pt idx="58">
                  <c:v>1933</c:v>
                </c:pt>
                <c:pt idx="59">
                  <c:v>1934</c:v>
                </c:pt>
                <c:pt idx="60">
                  <c:v>1935</c:v>
                </c:pt>
                <c:pt idx="61">
                  <c:v>1936</c:v>
                </c:pt>
                <c:pt idx="62">
                  <c:v>1937</c:v>
                </c:pt>
                <c:pt idx="63">
                  <c:v>1938</c:v>
                </c:pt>
                <c:pt idx="64">
                  <c:v>1939</c:v>
                </c:pt>
                <c:pt idx="65">
                  <c:v>1940</c:v>
                </c:pt>
                <c:pt idx="66">
                  <c:v>1941</c:v>
                </c:pt>
                <c:pt idx="67">
                  <c:v>1942</c:v>
                </c:pt>
                <c:pt idx="68">
                  <c:v>1943</c:v>
                </c:pt>
                <c:pt idx="69">
                  <c:v>1944</c:v>
                </c:pt>
                <c:pt idx="70">
                  <c:v>1945</c:v>
                </c:pt>
                <c:pt idx="71">
                  <c:v>1946</c:v>
                </c:pt>
                <c:pt idx="72">
                  <c:v>1947</c:v>
                </c:pt>
                <c:pt idx="73">
                  <c:v>1948</c:v>
                </c:pt>
                <c:pt idx="74">
                  <c:v>1949</c:v>
                </c:pt>
                <c:pt idx="75">
                  <c:v>1950</c:v>
                </c:pt>
                <c:pt idx="76">
                  <c:v>1951</c:v>
                </c:pt>
                <c:pt idx="77">
                  <c:v>1952</c:v>
                </c:pt>
                <c:pt idx="78">
                  <c:v>1953</c:v>
                </c:pt>
                <c:pt idx="79">
                  <c:v>1954</c:v>
                </c:pt>
                <c:pt idx="80">
                  <c:v>1955</c:v>
                </c:pt>
                <c:pt idx="81">
                  <c:v>1956</c:v>
                </c:pt>
                <c:pt idx="82">
                  <c:v>1957</c:v>
                </c:pt>
                <c:pt idx="83">
                  <c:v>1958</c:v>
                </c:pt>
                <c:pt idx="84">
                  <c:v>1959</c:v>
                </c:pt>
                <c:pt idx="85">
                  <c:v>1960</c:v>
                </c:pt>
                <c:pt idx="86">
                  <c:v>1961</c:v>
                </c:pt>
                <c:pt idx="87">
                  <c:v>1962</c:v>
                </c:pt>
                <c:pt idx="88">
                  <c:v>1963</c:v>
                </c:pt>
                <c:pt idx="89">
                  <c:v>1964</c:v>
                </c:pt>
                <c:pt idx="90">
                  <c:v>1965</c:v>
                </c:pt>
                <c:pt idx="91">
                  <c:v>1966</c:v>
                </c:pt>
                <c:pt idx="92">
                  <c:v>1967</c:v>
                </c:pt>
                <c:pt idx="93">
                  <c:v>1968</c:v>
                </c:pt>
                <c:pt idx="94">
                  <c:v>1969</c:v>
                </c:pt>
                <c:pt idx="95">
                  <c:v>1970</c:v>
                </c:pt>
                <c:pt idx="96">
                  <c:v>1971</c:v>
                </c:pt>
                <c:pt idx="97">
                  <c:v>1972</c:v>
                </c:pt>
                <c:pt idx="98">
                  <c:v>1973</c:v>
                </c:pt>
                <c:pt idx="99">
                  <c:v>1974</c:v>
                </c:pt>
                <c:pt idx="100">
                  <c:v>1975</c:v>
                </c:pt>
                <c:pt idx="101">
                  <c:v>1976</c:v>
                </c:pt>
                <c:pt idx="102">
                  <c:v>1977</c:v>
                </c:pt>
                <c:pt idx="103">
                  <c:v>1978</c:v>
                </c:pt>
                <c:pt idx="104">
                  <c:v>1979</c:v>
                </c:pt>
                <c:pt idx="105">
                  <c:v>1980</c:v>
                </c:pt>
                <c:pt idx="106">
                  <c:v>1981</c:v>
                </c:pt>
                <c:pt idx="107">
                  <c:v>1982</c:v>
                </c:pt>
                <c:pt idx="108">
                  <c:v>1983</c:v>
                </c:pt>
                <c:pt idx="109">
                  <c:v>1984</c:v>
                </c:pt>
                <c:pt idx="110">
                  <c:v>1985</c:v>
                </c:pt>
                <c:pt idx="111">
                  <c:v>1986</c:v>
                </c:pt>
                <c:pt idx="112">
                  <c:v>1987</c:v>
                </c:pt>
                <c:pt idx="113">
                  <c:v>1988</c:v>
                </c:pt>
                <c:pt idx="114">
                  <c:v>1989</c:v>
                </c:pt>
                <c:pt idx="115">
                  <c:v>1990</c:v>
                </c:pt>
                <c:pt idx="116">
                  <c:v>1991</c:v>
                </c:pt>
                <c:pt idx="117">
                  <c:v>1992</c:v>
                </c:pt>
                <c:pt idx="118">
                  <c:v>1993</c:v>
                </c:pt>
                <c:pt idx="119">
                  <c:v>1994</c:v>
                </c:pt>
                <c:pt idx="120">
                  <c:v>1995</c:v>
                </c:pt>
                <c:pt idx="121">
                  <c:v>1996</c:v>
                </c:pt>
                <c:pt idx="122">
                  <c:v>1997</c:v>
                </c:pt>
                <c:pt idx="123">
                  <c:v>1998</c:v>
                </c:pt>
                <c:pt idx="124">
                  <c:v>1999</c:v>
                </c:pt>
                <c:pt idx="125">
                  <c:v>2000</c:v>
                </c:pt>
                <c:pt idx="126">
                  <c:v>2001</c:v>
                </c:pt>
                <c:pt idx="127">
                  <c:v>2002</c:v>
                </c:pt>
                <c:pt idx="128">
                  <c:v>2003</c:v>
                </c:pt>
                <c:pt idx="129">
                  <c:v>2004</c:v>
                </c:pt>
                <c:pt idx="130">
                  <c:v>2005</c:v>
                </c:pt>
                <c:pt idx="131">
                  <c:v>2006</c:v>
                </c:pt>
                <c:pt idx="132">
                  <c:v>2007</c:v>
                </c:pt>
                <c:pt idx="133">
                  <c:v>2008</c:v>
                </c:pt>
                <c:pt idx="134">
                  <c:v>2009</c:v>
                </c:pt>
                <c:pt idx="135">
                  <c:v>2010</c:v>
                </c:pt>
                <c:pt idx="136">
                  <c:v>2011</c:v>
                </c:pt>
                <c:pt idx="137">
                  <c:v>2012</c:v>
                </c:pt>
                <c:pt idx="138">
                  <c:v>2013</c:v>
                </c:pt>
                <c:pt idx="139">
                  <c:v>2014</c:v>
                </c:pt>
              </c:numCache>
            </c:numRef>
          </c:cat>
          <c:val>
            <c:numRef>
              <c:f>'D - Fig 2 - UK GDPPC'!$G$192:$G$331</c:f>
              <c:numCache>
                <c:formatCode>0.00</c:formatCode>
                <c:ptCount val="140"/>
                <c:pt idx="0">
                  <c:v>8.0616535604667625</c:v>
                </c:pt>
                <c:pt idx="1">
                  <c:v>8.057007022757821</c:v>
                </c:pt>
                <c:pt idx="2">
                  <c:v>8.0511025283182196</c:v>
                </c:pt>
                <c:pt idx="3">
                  <c:v>8.0485378364287108</c:v>
                </c:pt>
                <c:pt idx="4">
                  <c:v>8.0153020668713637</c:v>
                </c:pt>
                <c:pt idx="5">
                  <c:v>8.0817011924572331</c:v>
                </c:pt>
                <c:pt idx="6">
                  <c:v>8.0926313558765006</c:v>
                </c:pt>
                <c:pt idx="7">
                  <c:v>8.1019984586164142</c:v>
                </c:pt>
                <c:pt idx="8">
                  <c:v>8.1268656482117585</c:v>
                </c:pt>
                <c:pt idx="9">
                  <c:v>8.110528502786595</c:v>
                </c:pt>
                <c:pt idx="10">
                  <c:v>8.0937027898599858</c:v>
                </c:pt>
                <c:pt idx="11">
                  <c:v>8.0925968984346905</c:v>
                </c:pt>
                <c:pt idx="12">
                  <c:v>8.1250322205680252</c:v>
                </c:pt>
                <c:pt idx="13">
                  <c:v>8.1486985650529018</c:v>
                </c:pt>
                <c:pt idx="14">
                  <c:v>8.1725184957118682</c:v>
                </c:pt>
                <c:pt idx="15">
                  <c:v>8.1728055209097068</c:v>
                </c:pt>
                <c:pt idx="16">
                  <c:v>8.1867316612779604</c:v>
                </c:pt>
                <c:pt idx="17">
                  <c:v>8.1570515340608836</c:v>
                </c:pt>
                <c:pt idx="18">
                  <c:v>8.140682169033397</c:v>
                </c:pt>
                <c:pt idx="19">
                  <c:v>8.1796604909029824</c:v>
                </c:pt>
                <c:pt idx="20">
                  <c:v>8.2023479938170052</c:v>
                </c:pt>
                <c:pt idx="21">
                  <c:v>8.2357255441047705</c:v>
                </c:pt>
                <c:pt idx="22">
                  <c:v>8.2347250640585621</c:v>
                </c:pt>
                <c:pt idx="23">
                  <c:v>8.27172291710027</c:v>
                </c:pt>
                <c:pt idx="24">
                  <c:v>8.2987903121038009</c:v>
                </c:pt>
                <c:pt idx="25">
                  <c:v>8.2831485684067516</c:v>
                </c:pt>
                <c:pt idx="26">
                  <c:v>8.298353116352942</c:v>
                </c:pt>
                <c:pt idx="27">
                  <c:v>8.3037980517015004</c:v>
                </c:pt>
                <c:pt idx="28">
                  <c:v>8.2859389400054404</c:v>
                </c:pt>
                <c:pt idx="29">
                  <c:v>8.2901247879651603</c:v>
                </c:pt>
                <c:pt idx="30">
                  <c:v>8.3114132741096398</c:v>
                </c:pt>
                <c:pt idx="31">
                  <c:v>8.3269766242552592</c:v>
                </c:pt>
                <c:pt idx="32">
                  <c:v>8.3364919365662296</c:v>
                </c:pt>
                <c:pt idx="33">
                  <c:v>8.2894479499480198</c:v>
                </c:pt>
                <c:pt idx="34">
                  <c:v>8.3073782044293711</c:v>
                </c:pt>
                <c:pt idx="35">
                  <c:v>8.3246846982360001</c:v>
                </c:pt>
                <c:pt idx="36">
                  <c:v>8.3497498813172193</c:v>
                </c:pt>
                <c:pt idx="37">
                  <c:v>8.3598911490073853</c:v>
                </c:pt>
                <c:pt idx="38">
                  <c:v>8.39711054443314</c:v>
                </c:pt>
                <c:pt idx="39">
                  <c:v>8.4111256854596981</c:v>
                </c:pt>
                <c:pt idx="40">
                  <c:v>8.4664278748586703</c:v>
                </c:pt>
                <c:pt idx="41">
                  <c:v>8.4817976112493092</c:v>
                </c:pt>
                <c:pt idx="42">
                  <c:v>8.4868378403198701</c:v>
                </c:pt>
                <c:pt idx="43">
                  <c:v>8.50893339982143</c:v>
                </c:pt>
                <c:pt idx="44">
                  <c:v>8.4055241842570148</c:v>
                </c:pt>
                <c:pt idx="45">
                  <c:v>8.3183596484734981</c:v>
                </c:pt>
                <c:pt idx="46">
                  <c:v>8.2032630597817384</c:v>
                </c:pt>
                <c:pt idx="47">
                  <c:v>8.2571404889137181</c:v>
                </c:pt>
                <c:pt idx="48">
                  <c:v>8.2828231097092146</c:v>
                </c:pt>
                <c:pt idx="49">
                  <c:v>8.3236154953526604</c:v>
                </c:pt>
                <c:pt idx="50">
                  <c:v>8.3564809853063302</c:v>
                </c:pt>
                <c:pt idx="51">
                  <c:v>8.3195704238411636</c:v>
                </c:pt>
                <c:pt idx="52">
                  <c:v>8.3945821726987244</c:v>
                </c:pt>
                <c:pt idx="53">
                  <c:v>8.3986675894949503</c:v>
                </c:pt>
                <c:pt idx="54">
                  <c:v>8.4257724747156555</c:v>
                </c:pt>
                <c:pt idx="55">
                  <c:v>8.41255641715866</c:v>
                </c:pt>
                <c:pt idx="56">
                  <c:v>8.3570334159643895</c:v>
                </c:pt>
                <c:pt idx="57">
                  <c:v>8.3557352151700002</c:v>
                </c:pt>
                <c:pt idx="58">
                  <c:v>8.3841613284003813</c:v>
                </c:pt>
                <c:pt idx="59">
                  <c:v>8.4412306146220875</c:v>
                </c:pt>
                <c:pt idx="60">
                  <c:v>8.47302953456966</c:v>
                </c:pt>
                <c:pt idx="61">
                  <c:v>8.516493846650377</c:v>
                </c:pt>
                <c:pt idx="62">
                  <c:v>8.5461655241331211</c:v>
                </c:pt>
                <c:pt idx="63">
                  <c:v>8.5484364491190963</c:v>
                </c:pt>
                <c:pt idx="64">
                  <c:v>8.5834156601152891</c:v>
                </c:pt>
                <c:pt idx="65">
                  <c:v>8.6855001326593104</c:v>
                </c:pt>
                <c:pt idx="66">
                  <c:v>8.7741293256470687</c:v>
                </c:pt>
                <c:pt idx="67">
                  <c:v>8.7904649941977002</c:v>
                </c:pt>
                <c:pt idx="68">
                  <c:v>8.8001872750787005</c:v>
                </c:pt>
                <c:pt idx="69">
                  <c:v>8.7458140145974408</c:v>
                </c:pt>
                <c:pt idx="70">
                  <c:v>8.6878573019886005</c:v>
                </c:pt>
                <c:pt idx="71">
                  <c:v>8.6630306354264803</c:v>
                </c:pt>
                <c:pt idx="72">
                  <c:v>8.6426388125814508</c:v>
                </c:pt>
                <c:pt idx="73">
                  <c:v>8.6696349743308545</c:v>
                </c:pt>
                <c:pt idx="74">
                  <c:v>8.6985448208786966</c:v>
                </c:pt>
                <c:pt idx="75">
                  <c:v>8.7267589016674982</c:v>
                </c:pt>
                <c:pt idx="76">
                  <c:v>8.7627735927111488</c:v>
                </c:pt>
                <c:pt idx="77">
                  <c:v>8.7801107720219811</c:v>
                </c:pt>
                <c:pt idx="78">
                  <c:v>8.8330930007258317</c:v>
                </c:pt>
                <c:pt idx="79">
                  <c:v>8.8710942675681999</c:v>
                </c:pt>
                <c:pt idx="80">
                  <c:v>8.9052242339266208</c:v>
                </c:pt>
                <c:pt idx="81">
                  <c:v>8.9206236750144114</c:v>
                </c:pt>
                <c:pt idx="82">
                  <c:v>8.9350754904593988</c:v>
                </c:pt>
                <c:pt idx="83">
                  <c:v>8.9400674662168829</c:v>
                </c:pt>
                <c:pt idx="84">
                  <c:v>8.9702871989596602</c:v>
                </c:pt>
                <c:pt idx="85">
                  <c:v>9.0253217832060635</c:v>
                </c:pt>
                <c:pt idx="86">
                  <c:v>9.0451111558690958</c:v>
                </c:pt>
                <c:pt idx="87">
                  <c:v>9.0484387180704982</c:v>
                </c:pt>
                <c:pt idx="88">
                  <c:v>9.0594499566613802</c:v>
                </c:pt>
                <c:pt idx="89">
                  <c:v>9.1080965139601062</c:v>
                </c:pt>
                <c:pt idx="90">
                  <c:v>9.1274918045232205</c:v>
                </c:pt>
                <c:pt idx="91">
                  <c:v>9.1362432394127833</c:v>
                </c:pt>
                <c:pt idx="92">
                  <c:v>9.1519361902332665</c:v>
                </c:pt>
                <c:pt idx="93">
                  <c:v>9.2037150152024587</c:v>
                </c:pt>
                <c:pt idx="94">
                  <c:v>9.2203405808985366</c:v>
                </c:pt>
                <c:pt idx="95">
                  <c:v>9.2426515920224475</c:v>
                </c:pt>
                <c:pt idx="96">
                  <c:v>9.2749370018530986</c:v>
                </c:pt>
                <c:pt idx="97">
                  <c:v>9.3118128970193901</c:v>
                </c:pt>
                <c:pt idx="98">
                  <c:v>9.3760428758496506</c:v>
                </c:pt>
                <c:pt idx="99">
                  <c:v>9.3523351359511722</c:v>
                </c:pt>
                <c:pt idx="100">
                  <c:v>9.3371693566923213</c:v>
                </c:pt>
                <c:pt idx="101">
                  <c:v>9.36819005449121</c:v>
                </c:pt>
                <c:pt idx="102">
                  <c:v>9.3947245247178834</c:v>
                </c:pt>
                <c:pt idx="103">
                  <c:v>9.4293928291507534</c:v>
                </c:pt>
                <c:pt idx="104">
                  <c:v>9.4610129010989841</c:v>
                </c:pt>
                <c:pt idx="105">
                  <c:v>9.4380575310252706</c:v>
                </c:pt>
                <c:pt idx="106">
                  <c:v>9.4295174102791126</c:v>
                </c:pt>
                <c:pt idx="107">
                  <c:v>9.452378490147515</c:v>
                </c:pt>
                <c:pt idx="108">
                  <c:v>9.4917407364533783</c:v>
                </c:pt>
                <c:pt idx="109">
                  <c:v>9.5086949043187357</c:v>
                </c:pt>
                <c:pt idx="110">
                  <c:v>9.5431076446735101</c:v>
                </c:pt>
                <c:pt idx="111">
                  <c:v>9.5684127985056797</c:v>
                </c:pt>
                <c:pt idx="112">
                  <c:v>9.6195610648622143</c:v>
                </c:pt>
                <c:pt idx="113">
                  <c:v>9.6744867363960996</c:v>
                </c:pt>
                <c:pt idx="114">
                  <c:v>9.6971184143585418</c:v>
                </c:pt>
                <c:pt idx="115">
                  <c:v>9.7008946497479904</c:v>
                </c:pt>
                <c:pt idx="116">
                  <c:v>9.6895588913802797</c:v>
                </c:pt>
                <c:pt idx="117">
                  <c:v>9.693226394351397</c:v>
                </c:pt>
                <c:pt idx="118">
                  <c:v>9.7186101410094956</c:v>
                </c:pt>
                <c:pt idx="119">
                  <c:v>9.7525168264692006</c:v>
                </c:pt>
                <c:pt idx="120">
                  <c:v>9.7711873871753969</c:v>
                </c:pt>
                <c:pt idx="121">
                  <c:v>9.793202418475758</c:v>
                </c:pt>
                <c:pt idx="122">
                  <c:v>9.8130602944995502</c:v>
                </c:pt>
                <c:pt idx="123">
                  <c:v>9.8464740873198924</c:v>
                </c:pt>
                <c:pt idx="124">
                  <c:v>9.8749953898941829</c:v>
                </c:pt>
                <c:pt idx="125">
                  <c:v>9.9089670183007534</c:v>
                </c:pt>
                <c:pt idx="126">
                  <c:v>9.9284352635538209</c:v>
                </c:pt>
                <c:pt idx="127">
                  <c:v>9.9453528886014002</c:v>
                </c:pt>
                <c:pt idx="128">
                  <c:v>9.9846420114199752</c:v>
                </c:pt>
                <c:pt idx="129">
                  <c:v>10.00139423051921</c:v>
                </c:pt>
                <c:pt idx="130">
                  <c:v>10.024077132165219</c:v>
                </c:pt>
                <c:pt idx="131">
                  <c:v>10.04724177876879</c:v>
                </c:pt>
                <c:pt idx="132">
                  <c:v>10.063700831440419</c:v>
                </c:pt>
                <c:pt idx="133">
                  <c:v>10.05426235281597</c:v>
                </c:pt>
                <c:pt idx="134">
                  <c:v>9.9998472476775007</c:v>
                </c:pt>
                <c:pt idx="135">
                  <c:v>10.01187893337327</c:v>
                </c:pt>
                <c:pt idx="136">
                  <c:v>10.01964293035855</c:v>
                </c:pt>
                <c:pt idx="137">
                  <c:v>10.02017314277647</c:v>
                </c:pt>
                <c:pt idx="138">
                  <c:v>10.029592063290369</c:v>
                </c:pt>
                <c:pt idx="139">
                  <c:v>10.051110013276469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336560"/>
        <c:axId val="111342048"/>
      </c:lineChart>
      <c:catAx>
        <c:axId val="111336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111342048"/>
        <c:crosses val="autoZero"/>
        <c:auto val="1"/>
        <c:lblAlgn val="ctr"/>
        <c:lblOffset val="100"/>
        <c:tickLblSkip val="15"/>
        <c:tickMarkSkip val="15"/>
        <c:noMultiLvlLbl val="0"/>
      </c:catAx>
      <c:valAx>
        <c:axId val="111342048"/>
        <c:scaling>
          <c:orientation val="minMax"/>
          <c:min val="8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Log of</a:t>
                </a:r>
                <a:r>
                  <a:rPr lang="en-US" b="0" baseline="0"/>
                  <a:t> </a:t>
                </a:r>
                <a:r>
                  <a:rPr lang="en-US" b="0"/>
                  <a:t>Real GDP per capita </a:t>
                </a:r>
              </a:p>
            </c:rich>
          </c:tx>
          <c:layout>
            <c:manualLayout>
              <c:xMode val="edge"/>
              <c:yMode val="edge"/>
              <c:x val="9.0899791128091004E-3"/>
              <c:y val="0.34562889756572102"/>
            </c:manualLayout>
          </c:layout>
          <c:overlay val="0"/>
        </c:title>
        <c:numFmt formatCode="#,##0.0" sourceLinked="0"/>
        <c:majorTickMark val="out"/>
        <c:minorTickMark val="none"/>
        <c:tickLblPos val="nextTo"/>
        <c:crossAx val="11133656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381795974896298"/>
          <c:y val="0.14572893432846901"/>
          <c:w val="0.72857431065600098"/>
          <c:h val="0.743509503506808"/>
        </c:manualLayout>
      </c:layout>
      <c:lineChart>
        <c:grouping val="standard"/>
        <c:varyColors val="0"/>
        <c:ser>
          <c:idx val="1"/>
          <c:order val="0"/>
          <c:spPr>
            <a:ln w="254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'D - Fig 2 - UK GDPPC'!$E$192:$E$331</c:f>
              <c:numCache>
                <c:formatCode>General</c:formatCode>
                <c:ptCount val="140"/>
                <c:pt idx="0">
                  <c:v>1875</c:v>
                </c:pt>
                <c:pt idx="1">
                  <c:v>1876</c:v>
                </c:pt>
                <c:pt idx="2">
                  <c:v>1877</c:v>
                </c:pt>
                <c:pt idx="3">
                  <c:v>1878</c:v>
                </c:pt>
                <c:pt idx="4">
                  <c:v>1879</c:v>
                </c:pt>
                <c:pt idx="5">
                  <c:v>1880</c:v>
                </c:pt>
                <c:pt idx="6">
                  <c:v>1881</c:v>
                </c:pt>
                <c:pt idx="7">
                  <c:v>1882</c:v>
                </c:pt>
                <c:pt idx="8">
                  <c:v>1883</c:v>
                </c:pt>
                <c:pt idx="9">
                  <c:v>1884</c:v>
                </c:pt>
                <c:pt idx="10">
                  <c:v>1885</c:v>
                </c:pt>
                <c:pt idx="11">
                  <c:v>1886</c:v>
                </c:pt>
                <c:pt idx="12">
                  <c:v>1887</c:v>
                </c:pt>
                <c:pt idx="13">
                  <c:v>1888</c:v>
                </c:pt>
                <c:pt idx="14">
                  <c:v>1889</c:v>
                </c:pt>
                <c:pt idx="15">
                  <c:v>1890</c:v>
                </c:pt>
                <c:pt idx="16">
                  <c:v>1891</c:v>
                </c:pt>
                <c:pt idx="17">
                  <c:v>1892</c:v>
                </c:pt>
                <c:pt idx="18">
                  <c:v>1893</c:v>
                </c:pt>
                <c:pt idx="19">
                  <c:v>1894</c:v>
                </c:pt>
                <c:pt idx="20">
                  <c:v>1895</c:v>
                </c:pt>
                <c:pt idx="21">
                  <c:v>1896</c:v>
                </c:pt>
                <c:pt idx="22">
                  <c:v>1897</c:v>
                </c:pt>
                <c:pt idx="23">
                  <c:v>1898</c:v>
                </c:pt>
                <c:pt idx="24">
                  <c:v>1899</c:v>
                </c:pt>
                <c:pt idx="25">
                  <c:v>1900</c:v>
                </c:pt>
                <c:pt idx="26">
                  <c:v>1901</c:v>
                </c:pt>
                <c:pt idx="27">
                  <c:v>1902</c:v>
                </c:pt>
                <c:pt idx="28">
                  <c:v>1903</c:v>
                </c:pt>
                <c:pt idx="29">
                  <c:v>1904</c:v>
                </c:pt>
                <c:pt idx="30">
                  <c:v>1905</c:v>
                </c:pt>
                <c:pt idx="31">
                  <c:v>1906</c:v>
                </c:pt>
                <c:pt idx="32">
                  <c:v>1907</c:v>
                </c:pt>
                <c:pt idx="33">
                  <c:v>1908</c:v>
                </c:pt>
                <c:pt idx="34">
                  <c:v>1909</c:v>
                </c:pt>
                <c:pt idx="35">
                  <c:v>1910</c:v>
                </c:pt>
                <c:pt idx="36">
                  <c:v>1911</c:v>
                </c:pt>
                <c:pt idx="37">
                  <c:v>1912</c:v>
                </c:pt>
                <c:pt idx="38">
                  <c:v>1913</c:v>
                </c:pt>
                <c:pt idx="39">
                  <c:v>1914</c:v>
                </c:pt>
                <c:pt idx="40">
                  <c:v>1915</c:v>
                </c:pt>
                <c:pt idx="41">
                  <c:v>1916</c:v>
                </c:pt>
                <c:pt idx="42">
                  <c:v>1917</c:v>
                </c:pt>
                <c:pt idx="43">
                  <c:v>1918</c:v>
                </c:pt>
                <c:pt idx="44">
                  <c:v>1919</c:v>
                </c:pt>
                <c:pt idx="45">
                  <c:v>1920</c:v>
                </c:pt>
                <c:pt idx="46">
                  <c:v>1921</c:v>
                </c:pt>
                <c:pt idx="47">
                  <c:v>1922</c:v>
                </c:pt>
                <c:pt idx="48">
                  <c:v>1923</c:v>
                </c:pt>
                <c:pt idx="49">
                  <c:v>1924</c:v>
                </c:pt>
                <c:pt idx="50">
                  <c:v>1925</c:v>
                </c:pt>
                <c:pt idx="51">
                  <c:v>1926</c:v>
                </c:pt>
                <c:pt idx="52">
                  <c:v>1927</c:v>
                </c:pt>
                <c:pt idx="53">
                  <c:v>1928</c:v>
                </c:pt>
                <c:pt idx="54">
                  <c:v>1929</c:v>
                </c:pt>
                <c:pt idx="55">
                  <c:v>1930</c:v>
                </c:pt>
                <c:pt idx="56">
                  <c:v>1931</c:v>
                </c:pt>
                <c:pt idx="57">
                  <c:v>1932</c:v>
                </c:pt>
                <c:pt idx="58">
                  <c:v>1933</c:v>
                </c:pt>
                <c:pt idx="59">
                  <c:v>1934</c:v>
                </c:pt>
                <c:pt idx="60">
                  <c:v>1935</c:v>
                </c:pt>
                <c:pt idx="61">
                  <c:v>1936</c:v>
                </c:pt>
                <c:pt idx="62">
                  <c:v>1937</c:v>
                </c:pt>
                <c:pt idx="63">
                  <c:v>1938</c:v>
                </c:pt>
                <c:pt idx="64">
                  <c:v>1939</c:v>
                </c:pt>
                <c:pt idx="65">
                  <c:v>1940</c:v>
                </c:pt>
                <c:pt idx="66">
                  <c:v>1941</c:v>
                </c:pt>
                <c:pt idx="67">
                  <c:v>1942</c:v>
                </c:pt>
                <c:pt idx="68">
                  <c:v>1943</c:v>
                </c:pt>
                <c:pt idx="69">
                  <c:v>1944</c:v>
                </c:pt>
                <c:pt idx="70">
                  <c:v>1945</c:v>
                </c:pt>
                <c:pt idx="71">
                  <c:v>1946</c:v>
                </c:pt>
                <c:pt idx="72">
                  <c:v>1947</c:v>
                </c:pt>
                <c:pt idx="73">
                  <c:v>1948</c:v>
                </c:pt>
                <c:pt idx="74">
                  <c:v>1949</c:v>
                </c:pt>
                <c:pt idx="75">
                  <c:v>1950</c:v>
                </c:pt>
                <c:pt idx="76">
                  <c:v>1951</c:v>
                </c:pt>
                <c:pt idx="77">
                  <c:v>1952</c:v>
                </c:pt>
                <c:pt idx="78">
                  <c:v>1953</c:v>
                </c:pt>
                <c:pt idx="79">
                  <c:v>1954</c:v>
                </c:pt>
                <c:pt idx="80">
                  <c:v>1955</c:v>
                </c:pt>
                <c:pt idx="81">
                  <c:v>1956</c:v>
                </c:pt>
                <c:pt idx="82">
                  <c:v>1957</c:v>
                </c:pt>
                <c:pt idx="83">
                  <c:v>1958</c:v>
                </c:pt>
                <c:pt idx="84">
                  <c:v>1959</c:v>
                </c:pt>
                <c:pt idx="85">
                  <c:v>1960</c:v>
                </c:pt>
                <c:pt idx="86">
                  <c:v>1961</c:v>
                </c:pt>
                <c:pt idx="87">
                  <c:v>1962</c:v>
                </c:pt>
                <c:pt idx="88">
                  <c:v>1963</c:v>
                </c:pt>
                <c:pt idx="89">
                  <c:v>1964</c:v>
                </c:pt>
                <c:pt idx="90">
                  <c:v>1965</c:v>
                </c:pt>
                <c:pt idx="91">
                  <c:v>1966</c:v>
                </c:pt>
                <c:pt idx="92">
                  <c:v>1967</c:v>
                </c:pt>
                <c:pt idx="93">
                  <c:v>1968</c:v>
                </c:pt>
                <c:pt idx="94">
                  <c:v>1969</c:v>
                </c:pt>
                <c:pt idx="95">
                  <c:v>1970</c:v>
                </c:pt>
                <c:pt idx="96">
                  <c:v>1971</c:v>
                </c:pt>
                <c:pt idx="97">
                  <c:v>1972</c:v>
                </c:pt>
                <c:pt idx="98">
                  <c:v>1973</c:v>
                </c:pt>
                <c:pt idx="99">
                  <c:v>1974</c:v>
                </c:pt>
                <c:pt idx="100">
                  <c:v>1975</c:v>
                </c:pt>
                <c:pt idx="101">
                  <c:v>1976</c:v>
                </c:pt>
                <c:pt idx="102">
                  <c:v>1977</c:v>
                </c:pt>
                <c:pt idx="103">
                  <c:v>1978</c:v>
                </c:pt>
                <c:pt idx="104">
                  <c:v>1979</c:v>
                </c:pt>
                <c:pt idx="105">
                  <c:v>1980</c:v>
                </c:pt>
                <c:pt idx="106">
                  <c:v>1981</c:v>
                </c:pt>
                <c:pt idx="107">
                  <c:v>1982</c:v>
                </c:pt>
                <c:pt idx="108">
                  <c:v>1983</c:v>
                </c:pt>
                <c:pt idx="109">
                  <c:v>1984</c:v>
                </c:pt>
                <c:pt idx="110">
                  <c:v>1985</c:v>
                </c:pt>
                <c:pt idx="111">
                  <c:v>1986</c:v>
                </c:pt>
                <c:pt idx="112">
                  <c:v>1987</c:v>
                </c:pt>
                <c:pt idx="113">
                  <c:v>1988</c:v>
                </c:pt>
                <c:pt idx="114">
                  <c:v>1989</c:v>
                </c:pt>
                <c:pt idx="115">
                  <c:v>1990</c:v>
                </c:pt>
                <c:pt idx="116">
                  <c:v>1991</c:v>
                </c:pt>
                <c:pt idx="117">
                  <c:v>1992</c:v>
                </c:pt>
                <c:pt idx="118">
                  <c:v>1993</c:v>
                </c:pt>
                <c:pt idx="119">
                  <c:v>1994</c:v>
                </c:pt>
                <c:pt idx="120">
                  <c:v>1995</c:v>
                </c:pt>
                <c:pt idx="121">
                  <c:v>1996</c:v>
                </c:pt>
                <c:pt idx="122">
                  <c:v>1997</c:v>
                </c:pt>
                <c:pt idx="123">
                  <c:v>1998</c:v>
                </c:pt>
                <c:pt idx="124">
                  <c:v>1999</c:v>
                </c:pt>
                <c:pt idx="125">
                  <c:v>2000</c:v>
                </c:pt>
                <c:pt idx="126">
                  <c:v>2001</c:v>
                </c:pt>
                <c:pt idx="127">
                  <c:v>2002</c:v>
                </c:pt>
                <c:pt idx="128">
                  <c:v>2003</c:v>
                </c:pt>
                <c:pt idx="129">
                  <c:v>2004</c:v>
                </c:pt>
                <c:pt idx="130">
                  <c:v>2005</c:v>
                </c:pt>
                <c:pt idx="131">
                  <c:v>2006</c:v>
                </c:pt>
                <c:pt idx="132">
                  <c:v>2007</c:v>
                </c:pt>
                <c:pt idx="133">
                  <c:v>2008</c:v>
                </c:pt>
                <c:pt idx="134">
                  <c:v>2009</c:v>
                </c:pt>
                <c:pt idx="135">
                  <c:v>2010</c:v>
                </c:pt>
                <c:pt idx="136">
                  <c:v>2011</c:v>
                </c:pt>
                <c:pt idx="137">
                  <c:v>2012</c:v>
                </c:pt>
                <c:pt idx="138">
                  <c:v>2013</c:v>
                </c:pt>
                <c:pt idx="139">
                  <c:v>2014</c:v>
                </c:pt>
              </c:numCache>
            </c:numRef>
          </c:cat>
          <c:val>
            <c:numRef>
              <c:f>'D - Fig 2 - UK GDPPC'!$F$192:$F$331</c:f>
              <c:numCache>
                <c:formatCode>_-* #,##0_-;\-* #,##0_-;_-* "-"??_-;_-@_-</c:formatCode>
                <c:ptCount val="140"/>
                <c:pt idx="0">
                  <c:v>3170.5284627419842</c:v>
                </c:pt>
                <c:pt idx="1">
                  <c:v>3155.8306560832011</c:v>
                </c:pt>
                <c:pt idx="2">
                  <c:v>3137.2519743592602</c:v>
                </c:pt>
                <c:pt idx="3">
                  <c:v>3129.2161987142781</c:v>
                </c:pt>
                <c:pt idx="4">
                  <c:v>3026.9235929752199</c:v>
                </c:pt>
                <c:pt idx="5">
                  <c:v>3234.73145931096</c:v>
                </c:pt>
                <c:pt idx="6">
                  <c:v>3270.2815329102709</c:v>
                </c:pt>
                <c:pt idx="7">
                  <c:v>3301.0585165640841</c:v>
                </c:pt>
                <c:pt idx="8">
                  <c:v>3384.1757271739548</c:v>
                </c:pt>
                <c:pt idx="9">
                  <c:v>3329.3371289587471</c:v>
                </c:pt>
                <c:pt idx="10">
                  <c:v>3273.787301444615</c:v>
                </c:pt>
                <c:pt idx="11">
                  <c:v>3270.1688493160582</c:v>
                </c:pt>
                <c:pt idx="12">
                  <c:v>3377.976770250405</c:v>
                </c:pt>
                <c:pt idx="13">
                  <c:v>3458.8746346762282</c:v>
                </c:pt>
                <c:pt idx="14">
                  <c:v>3542.253890340301</c:v>
                </c:pt>
                <c:pt idx="15">
                  <c:v>3543.2707523894942</c:v>
                </c:pt>
                <c:pt idx="16">
                  <c:v>3592.960025095218</c:v>
                </c:pt>
                <c:pt idx="17">
                  <c:v>3487.8875104376211</c:v>
                </c:pt>
                <c:pt idx="18">
                  <c:v>3431.2577675886678</c:v>
                </c:pt>
                <c:pt idx="19">
                  <c:v>3567.6432078610001</c:v>
                </c:pt>
                <c:pt idx="20">
                  <c:v>3649.509280417748</c:v>
                </c:pt>
                <c:pt idx="21">
                  <c:v>3773.376655281324</c:v>
                </c:pt>
                <c:pt idx="22">
                  <c:v>3769.6033551014498</c:v>
                </c:pt>
                <c:pt idx="23">
                  <c:v>3911.682694688162</c:v>
                </c:pt>
                <c:pt idx="24">
                  <c:v>4019.0077070612228</c:v>
                </c:pt>
                <c:pt idx="25">
                  <c:v>3956.6325186882</c:v>
                </c:pt>
                <c:pt idx="26">
                  <c:v>4017.2509980099312</c:v>
                </c:pt>
                <c:pt idx="27">
                  <c:v>4039.1843285677201</c:v>
                </c:pt>
                <c:pt idx="28">
                  <c:v>3967.688411545917</c:v>
                </c:pt>
                <c:pt idx="29">
                  <c:v>3984.331360113862</c:v>
                </c:pt>
                <c:pt idx="30">
                  <c:v>4070.0610328467001</c:v>
                </c:pt>
                <c:pt idx="31">
                  <c:v>4133.9003057141081</c:v>
                </c:pt>
                <c:pt idx="32">
                  <c:v>4173.423397260005</c:v>
                </c:pt>
                <c:pt idx="33">
                  <c:v>3981.6355256009479</c:v>
                </c:pt>
                <c:pt idx="34">
                  <c:v>4053.6711423893148</c:v>
                </c:pt>
                <c:pt idx="35">
                  <c:v>4124.4365612861411</c:v>
                </c:pt>
                <c:pt idx="36">
                  <c:v>4229.1228282030397</c:v>
                </c:pt>
                <c:pt idx="37">
                  <c:v>4272.2297046406911</c:v>
                </c:pt>
                <c:pt idx="38">
                  <c:v>4434.2356922389818</c:v>
                </c:pt>
                <c:pt idx="39">
                  <c:v>4496.8196680202154</c:v>
                </c:pt>
                <c:pt idx="40">
                  <c:v>4752.508556865323</c:v>
                </c:pt>
                <c:pt idx="41">
                  <c:v>4826.1175872329704</c:v>
                </c:pt>
                <c:pt idx="42">
                  <c:v>4850.5037296407654</c:v>
                </c:pt>
                <c:pt idx="43">
                  <c:v>4958.8711337892637</c:v>
                </c:pt>
                <c:pt idx="44">
                  <c:v>4471.7011436420235</c:v>
                </c:pt>
                <c:pt idx="45">
                  <c:v>4098.43162275553</c:v>
                </c:pt>
                <c:pt idx="46">
                  <c:v>3652.8503505648869</c:v>
                </c:pt>
                <c:pt idx="47">
                  <c:v>3855.054752631112</c:v>
                </c:pt>
                <c:pt idx="48">
                  <c:v>3955.3450077491998</c:v>
                </c:pt>
                <c:pt idx="49">
                  <c:v>4120.029058499922</c:v>
                </c:pt>
                <c:pt idx="50">
                  <c:v>4257.685515107728</c:v>
                </c:pt>
                <c:pt idx="51">
                  <c:v>4103.396908126434</c:v>
                </c:pt>
                <c:pt idx="52">
                  <c:v>4423.0384574020318</c:v>
                </c:pt>
                <c:pt idx="53">
                  <c:v>4441.1453749741913</c:v>
                </c:pt>
                <c:pt idx="54">
                  <c:v>4563.1683494613098</c:v>
                </c:pt>
                <c:pt idx="55">
                  <c:v>4503.2580151391176</c:v>
                </c:pt>
                <c:pt idx="56">
                  <c:v>4260.0382409177837</c:v>
                </c:pt>
                <c:pt idx="57">
                  <c:v>4254.5114441115002</c:v>
                </c:pt>
                <c:pt idx="58">
                  <c:v>4377.185987975321</c:v>
                </c:pt>
                <c:pt idx="59">
                  <c:v>4634.2544582103656</c:v>
                </c:pt>
                <c:pt idx="60">
                  <c:v>4783.986791103317</c:v>
                </c:pt>
                <c:pt idx="61">
                  <c:v>4996.504498593471</c:v>
                </c:pt>
                <c:pt idx="62">
                  <c:v>5146.980567437191</c:v>
                </c:pt>
                <c:pt idx="63">
                  <c:v>5158.6822560096398</c:v>
                </c:pt>
                <c:pt idx="64">
                  <c:v>5342.321953052623</c:v>
                </c:pt>
                <c:pt idx="65">
                  <c:v>5916.4987920561016</c:v>
                </c:pt>
                <c:pt idx="66">
                  <c:v>6464.8127403738636</c:v>
                </c:pt>
                <c:pt idx="67">
                  <c:v>6571.2870755179138</c:v>
                </c:pt>
                <c:pt idx="68">
                  <c:v>6635.486551191465</c:v>
                </c:pt>
                <c:pt idx="69">
                  <c:v>6284.3268721556897</c:v>
                </c:pt>
                <c:pt idx="70">
                  <c:v>5930.4614312329441</c:v>
                </c:pt>
                <c:pt idx="71">
                  <c:v>5785.0404708370525</c:v>
                </c:pt>
                <c:pt idx="72">
                  <c:v>5668.2676026342706</c:v>
                </c:pt>
                <c:pt idx="73">
                  <c:v>5823.3732807850074</c:v>
                </c:pt>
                <c:pt idx="74">
                  <c:v>5994.1832573758702</c:v>
                </c:pt>
                <c:pt idx="75">
                  <c:v>6165.7120127287189</c:v>
                </c:pt>
                <c:pt idx="76">
                  <c:v>6391.81530752252</c:v>
                </c:pt>
                <c:pt idx="77">
                  <c:v>6503.5975500981094</c:v>
                </c:pt>
                <c:pt idx="78">
                  <c:v>6857.4641896392577</c:v>
                </c:pt>
                <c:pt idx="79">
                  <c:v>7123.0712559268304</c:v>
                </c:pt>
                <c:pt idx="80">
                  <c:v>7370.3777129161881</c:v>
                </c:pt>
                <c:pt idx="81">
                  <c:v>7484.7558295153731</c:v>
                </c:pt>
                <c:pt idx="82">
                  <c:v>7593.7095325314704</c:v>
                </c:pt>
                <c:pt idx="83">
                  <c:v>7631.7119210106002</c:v>
                </c:pt>
                <c:pt idx="84">
                  <c:v>7865.8603480232423</c:v>
                </c:pt>
                <c:pt idx="85">
                  <c:v>8310.8883478925</c:v>
                </c:pt>
                <c:pt idx="86">
                  <c:v>8476.9937546631627</c:v>
                </c:pt>
                <c:pt idx="87">
                  <c:v>8505.2484622399697</c:v>
                </c:pt>
                <c:pt idx="88">
                  <c:v>8599.4192996164093</c:v>
                </c:pt>
                <c:pt idx="89">
                  <c:v>9028.0936752187408</c:v>
                </c:pt>
                <c:pt idx="90">
                  <c:v>9204.9052889171016</c:v>
                </c:pt>
                <c:pt idx="91">
                  <c:v>9285.8149395985074</c:v>
                </c:pt>
                <c:pt idx="92">
                  <c:v>9432.6861842464259</c:v>
                </c:pt>
                <c:pt idx="93">
                  <c:v>9933.9654251224729</c:v>
                </c:pt>
                <c:pt idx="94">
                  <c:v>10100.5037810626</c:v>
                </c:pt>
                <c:pt idx="95">
                  <c:v>10328.388954598229</c:v>
                </c:pt>
                <c:pt idx="96">
                  <c:v>10667.28651122872</c:v>
                </c:pt>
                <c:pt idx="97">
                  <c:v>11067.995087055029</c:v>
                </c:pt>
                <c:pt idx="98">
                  <c:v>11802.219380359251</c:v>
                </c:pt>
                <c:pt idx="99">
                  <c:v>11525.706136326449</c:v>
                </c:pt>
                <c:pt idx="100">
                  <c:v>11352.22860720276</c:v>
                </c:pt>
                <c:pt idx="101">
                  <c:v>11709.901611815831</c:v>
                </c:pt>
                <c:pt idx="102">
                  <c:v>12024.77669474407</c:v>
                </c:pt>
                <c:pt idx="103">
                  <c:v>12448.965787318881</c:v>
                </c:pt>
                <c:pt idx="104">
                  <c:v>12848.892516193961</c:v>
                </c:pt>
                <c:pt idx="105">
                  <c:v>12557.301033025209</c:v>
                </c:pt>
                <c:pt idx="106">
                  <c:v>12450.51679013441</c:v>
                </c:pt>
                <c:pt idx="107">
                  <c:v>12738.42748446901</c:v>
                </c:pt>
                <c:pt idx="108">
                  <c:v>13249.839742736051</c:v>
                </c:pt>
                <c:pt idx="109">
                  <c:v>13476.394849785411</c:v>
                </c:pt>
                <c:pt idx="110">
                  <c:v>13948.22647381264</c:v>
                </c:pt>
                <c:pt idx="111">
                  <c:v>14305.69227892273</c:v>
                </c:pt>
                <c:pt idx="112">
                  <c:v>15056.439687345959</c:v>
                </c:pt>
                <c:pt idx="113">
                  <c:v>15906.55768811801</c:v>
                </c:pt>
                <c:pt idx="114">
                  <c:v>16270.65429730275</c:v>
                </c:pt>
                <c:pt idx="115">
                  <c:v>16332.21227342215</c:v>
                </c:pt>
                <c:pt idx="116">
                  <c:v>16148.1196475547</c:v>
                </c:pt>
                <c:pt idx="117">
                  <c:v>16207.451657998239</c:v>
                </c:pt>
                <c:pt idx="118">
                  <c:v>16624.123478052941</c:v>
                </c:pt>
                <c:pt idx="119">
                  <c:v>17197.4574030324</c:v>
                </c:pt>
                <c:pt idx="120">
                  <c:v>17521.559746866809</c:v>
                </c:pt>
                <c:pt idx="121">
                  <c:v>17911.574777699061</c:v>
                </c:pt>
                <c:pt idx="122">
                  <c:v>18270.815684687441</c:v>
                </c:pt>
                <c:pt idx="123">
                  <c:v>18891.627005775121</c:v>
                </c:pt>
                <c:pt idx="124">
                  <c:v>19438.198226445129</c:v>
                </c:pt>
                <c:pt idx="125">
                  <c:v>20109.890109890111</c:v>
                </c:pt>
                <c:pt idx="126">
                  <c:v>20505.230184837801</c:v>
                </c:pt>
                <c:pt idx="127">
                  <c:v>20855.080958648879</c:v>
                </c:pt>
                <c:pt idx="128">
                  <c:v>21690.768004419831</c:v>
                </c:pt>
                <c:pt idx="129">
                  <c:v>22057.197183990411</c:v>
                </c:pt>
                <c:pt idx="130">
                  <c:v>22563.235935094799</c:v>
                </c:pt>
                <c:pt idx="131">
                  <c:v>23092.00606368214</c:v>
                </c:pt>
                <c:pt idx="132">
                  <c:v>23475.223655934151</c:v>
                </c:pt>
                <c:pt idx="133">
                  <c:v>23254.695620965991</c:v>
                </c:pt>
                <c:pt idx="134">
                  <c:v>22023.101457961631</c:v>
                </c:pt>
                <c:pt idx="135">
                  <c:v>22289.676953222799</c:v>
                </c:pt>
                <c:pt idx="136">
                  <c:v>22463.40748685968</c:v>
                </c:pt>
                <c:pt idx="137">
                  <c:v>22475.321022531502</c:v>
                </c:pt>
                <c:pt idx="138">
                  <c:v>22688.0143832555</c:v>
                </c:pt>
                <c:pt idx="139">
                  <c:v>23181.50434696455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336952"/>
        <c:axId val="111343224"/>
      </c:lineChart>
      <c:catAx>
        <c:axId val="111336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111343224"/>
        <c:crosses val="autoZero"/>
        <c:auto val="1"/>
        <c:lblAlgn val="ctr"/>
        <c:lblOffset val="100"/>
        <c:tickLblSkip val="15"/>
        <c:tickMarkSkip val="15"/>
        <c:noMultiLvlLbl val="0"/>
      </c:catAx>
      <c:valAx>
        <c:axId val="1113432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Real GDP per capita (£, factor cost)</a:t>
                </a:r>
              </a:p>
            </c:rich>
          </c:tx>
          <c:layout>
            <c:manualLayout>
              <c:xMode val="edge"/>
              <c:yMode val="edge"/>
              <c:x val="9.0192458771219295E-4"/>
              <c:y val="0.24121978857012399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1133695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8331880854599"/>
          <c:y val="0.120438494668309"/>
          <c:w val="0.87826105200040405"/>
          <c:h val="0.71128037209906103"/>
        </c:manualLayout>
      </c:layout>
      <c:lineChart>
        <c:grouping val="standard"/>
        <c:varyColors val="0"/>
        <c:ser>
          <c:idx val="1"/>
          <c:order val="0"/>
          <c:tx>
            <c:v>Unemployment rate</c:v>
          </c:tx>
          <c:spPr>
            <a:ln w="2540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'D - Fig 4 - UK GDP'!$A$17:$A$156</c:f>
              <c:numCache>
                <c:formatCode>General</c:formatCode>
                <c:ptCount val="140"/>
                <c:pt idx="0">
                  <c:v>1875</c:v>
                </c:pt>
                <c:pt idx="1">
                  <c:v>1876</c:v>
                </c:pt>
                <c:pt idx="2">
                  <c:v>1877</c:v>
                </c:pt>
                <c:pt idx="3">
                  <c:v>1878</c:v>
                </c:pt>
                <c:pt idx="4">
                  <c:v>1879</c:v>
                </c:pt>
                <c:pt idx="5">
                  <c:v>1880</c:v>
                </c:pt>
                <c:pt idx="6">
                  <c:v>1881</c:v>
                </c:pt>
                <c:pt idx="7">
                  <c:v>1882</c:v>
                </c:pt>
                <c:pt idx="8">
                  <c:v>1883</c:v>
                </c:pt>
                <c:pt idx="9">
                  <c:v>1884</c:v>
                </c:pt>
                <c:pt idx="10">
                  <c:v>1885</c:v>
                </c:pt>
                <c:pt idx="11">
                  <c:v>1886</c:v>
                </c:pt>
                <c:pt idx="12">
                  <c:v>1887</c:v>
                </c:pt>
                <c:pt idx="13">
                  <c:v>1888</c:v>
                </c:pt>
                <c:pt idx="14">
                  <c:v>1889</c:v>
                </c:pt>
                <c:pt idx="15">
                  <c:v>1890</c:v>
                </c:pt>
                <c:pt idx="16">
                  <c:v>1891</c:v>
                </c:pt>
                <c:pt idx="17">
                  <c:v>1892</c:v>
                </c:pt>
                <c:pt idx="18">
                  <c:v>1893</c:v>
                </c:pt>
                <c:pt idx="19">
                  <c:v>1894</c:v>
                </c:pt>
                <c:pt idx="20">
                  <c:v>1895</c:v>
                </c:pt>
                <c:pt idx="21">
                  <c:v>1896</c:v>
                </c:pt>
                <c:pt idx="22">
                  <c:v>1897</c:v>
                </c:pt>
                <c:pt idx="23">
                  <c:v>1898</c:v>
                </c:pt>
                <c:pt idx="24">
                  <c:v>1899</c:v>
                </c:pt>
                <c:pt idx="25">
                  <c:v>1900</c:v>
                </c:pt>
                <c:pt idx="26">
                  <c:v>1901</c:v>
                </c:pt>
                <c:pt idx="27">
                  <c:v>1902</c:v>
                </c:pt>
                <c:pt idx="28">
                  <c:v>1903</c:v>
                </c:pt>
                <c:pt idx="29">
                  <c:v>1904</c:v>
                </c:pt>
                <c:pt idx="30">
                  <c:v>1905</c:v>
                </c:pt>
                <c:pt idx="31">
                  <c:v>1906</c:v>
                </c:pt>
                <c:pt idx="32">
                  <c:v>1907</c:v>
                </c:pt>
                <c:pt idx="33">
                  <c:v>1908</c:v>
                </c:pt>
                <c:pt idx="34">
                  <c:v>1909</c:v>
                </c:pt>
                <c:pt idx="35">
                  <c:v>1910</c:v>
                </c:pt>
                <c:pt idx="36">
                  <c:v>1911</c:v>
                </c:pt>
                <c:pt idx="37">
                  <c:v>1912</c:v>
                </c:pt>
                <c:pt idx="38">
                  <c:v>1913</c:v>
                </c:pt>
                <c:pt idx="39">
                  <c:v>1914</c:v>
                </c:pt>
                <c:pt idx="40">
                  <c:v>1915</c:v>
                </c:pt>
                <c:pt idx="41">
                  <c:v>1916</c:v>
                </c:pt>
                <c:pt idx="42">
                  <c:v>1917</c:v>
                </c:pt>
                <c:pt idx="43">
                  <c:v>1918</c:v>
                </c:pt>
                <c:pt idx="44">
                  <c:v>1919</c:v>
                </c:pt>
                <c:pt idx="45">
                  <c:v>1920</c:v>
                </c:pt>
                <c:pt idx="46">
                  <c:v>1921</c:v>
                </c:pt>
                <c:pt idx="47">
                  <c:v>1922</c:v>
                </c:pt>
                <c:pt idx="48">
                  <c:v>1923</c:v>
                </c:pt>
                <c:pt idx="49">
                  <c:v>1924</c:v>
                </c:pt>
                <c:pt idx="50">
                  <c:v>1925</c:v>
                </c:pt>
                <c:pt idx="51">
                  <c:v>1926</c:v>
                </c:pt>
                <c:pt idx="52">
                  <c:v>1927</c:v>
                </c:pt>
                <c:pt idx="53">
                  <c:v>1928</c:v>
                </c:pt>
                <c:pt idx="54">
                  <c:v>1929</c:v>
                </c:pt>
                <c:pt idx="55">
                  <c:v>1930</c:v>
                </c:pt>
                <c:pt idx="56">
                  <c:v>1931</c:v>
                </c:pt>
                <c:pt idx="57">
                  <c:v>1932</c:v>
                </c:pt>
                <c:pt idx="58">
                  <c:v>1933</c:v>
                </c:pt>
                <c:pt idx="59">
                  <c:v>1934</c:v>
                </c:pt>
                <c:pt idx="60">
                  <c:v>1935</c:v>
                </c:pt>
                <c:pt idx="61">
                  <c:v>1936</c:v>
                </c:pt>
                <c:pt idx="62">
                  <c:v>1937</c:v>
                </c:pt>
                <c:pt idx="63">
                  <c:v>1938</c:v>
                </c:pt>
                <c:pt idx="64">
                  <c:v>1939</c:v>
                </c:pt>
                <c:pt idx="65">
                  <c:v>1940</c:v>
                </c:pt>
                <c:pt idx="66">
                  <c:v>1941</c:v>
                </c:pt>
                <c:pt idx="67">
                  <c:v>1942</c:v>
                </c:pt>
                <c:pt idx="68">
                  <c:v>1943</c:v>
                </c:pt>
                <c:pt idx="69">
                  <c:v>1944</c:v>
                </c:pt>
                <c:pt idx="70">
                  <c:v>1945</c:v>
                </c:pt>
                <c:pt idx="71">
                  <c:v>1946</c:v>
                </c:pt>
                <c:pt idx="72">
                  <c:v>1947</c:v>
                </c:pt>
                <c:pt idx="73">
                  <c:v>1948</c:v>
                </c:pt>
                <c:pt idx="74">
                  <c:v>1949</c:v>
                </c:pt>
                <c:pt idx="75">
                  <c:v>1950</c:v>
                </c:pt>
                <c:pt idx="76">
                  <c:v>1951</c:v>
                </c:pt>
                <c:pt idx="77">
                  <c:v>1952</c:v>
                </c:pt>
                <c:pt idx="78">
                  <c:v>1953</c:v>
                </c:pt>
                <c:pt idx="79">
                  <c:v>1954</c:v>
                </c:pt>
                <c:pt idx="80">
                  <c:v>1955</c:v>
                </c:pt>
                <c:pt idx="81">
                  <c:v>1956</c:v>
                </c:pt>
                <c:pt idx="82">
                  <c:v>1957</c:v>
                </c:pt>
                <c:pt idx="83">
                  <c:v>1958</c:v>
                </c:pt>
                <c:pt idx="84">
                  <c:v>1959</c:v>
                </c:pt>
                <c:pt idx="85">
                  <c:v>1960</c:v>
                </c:pt>
                <c:pt idx="86">
                  <c:v>1961</c:v>
                </c:pt>
                <c:pt idx="87">
                  <c:v>1962</c:v>
                </c:pt>
                <c:pt idx="88">
                  <c:v>1963</c:v>
                </c:pt>
                <c:pt idx="89">
                  <c:v>1964</c:v>
                </c:pt>
                <c:pt idx="90">
                  <c:v>1965</c:v>
                </c:pt>
                <c:pt idx="91">
                  <c:v>1966</c:v>
                </c:pt>
                <c:pt idx="92">
                  <c:v>1967</c:v>
                </c:pt>
                <c:pt idx="93">
                  <c:v>1968</c:v>
                </c:pt>
                <c:pt idx="94">
                  <c:v>1969</c:v>
                </c:pt>
                <c:pt idx="95">
                  <c:v>1970</c:v>
                </c:pt>
                <c:pt idx="96">
                  <c:v>1971</c:v>
                </c:pt>
                <c:pt idx="97">
                  <c:v>1972</c:v>
                </c:pt>
                <c:pt idx="98">
                  <c:v>1973</c:v>
                </c:pt>
                <c:pt idx="99">
                  <c:v>1974</c:v>
                </c:pt>
                <c:pt idx="100">
                  <c:v>1975</c:v>
                </c:pt>
                <c:pt idx="101">
                  <c:v>1976</c:v>
                </c:pt>
                <c:pt idx="102">
                  <c:v>1977</c:v>
                </c:pt>
                <c:pt idx="103">
                  <c:v>1978</c:v>
                </c:pt>
                <c:pt idx="104">
                  <c:v>1979</c:v>
                </c:pt>
                <c:pt idx="105">
                  <c:v>1980</c:v>
                </c:pt>
                <c:pt idx="106">
                  <c:v>1981</c:v>
                </c:pt>
                <c:pt idx="107">
                  <c:v>1982</c:v>
                </c:pt>
                <c:pt idx="108">
                  <c:v>1983</c:v>
                </c:pt>
                <c:pt idx="109">
                  <c:v>1984</c:v>
                </c:pt>
                <c:pt idx="110">
                  <c:v>1985</c:v>
                </c:pt>
                <c:pt idx="111">
                  <c:v>1986</c:v>
                </c:pt>
                <c:pt idx="112">
                  <c:v>1987</c:v>
                </c:pt>
                <c:pt idx="113">
                  <c:v>1988</c:v>
                </c:pt>
                <c:pt idx="114">
                  <c:v>1989</c:v>
                </c:pt>
                <c:pt idx="115">
                  <c:v>1990</c:v>
                </c:pt>
                <c:pt idx="116">
                  <c:v>1991</c:v>
                </c:pt>
                <c:pt idx="117">
                  <c:v>1992</c:v>
                </c:pt>
                <c:pt idx="118">
                  <c:v>1993</c:v>
                </c:pt>
                <c:pt idx="119">
                  <c:v>1994</c:v>
                </c:pt>
                <c:pt idx="120">
                  <c:v>1995</c:v>
                </c:pt>
                <c:pt idx="121">
                  <c:v>1996</c:v>
                </c:pt>
                <c:pt idx="122">
                  <c:v>1997</c:v>
                </c:pt>
                <c:pt idx="123">
                  <c:v>1998</c:v>
                </c:pt>
                <c:pt idx="124">
                  <c:v>1999</c:v>
                </c:pt>
                <c:pt idx="125">
                  <c:v>2000</c:v>
                </c:pt>
                <c:pt idx="126">
                  <c:v>2001</c:v>
                </c:pt>
                <c:pt idx="127">
                  <c:v>2002</c:v>
                </c:pt>
                <c:pt idx="128">
                  <c:v>2003</c:v>
                </c:pt>
                <c:pt idx="129">
                  <c:v>2004</c:v>
                </c:pt>
                <c:pt idx="130">
                  <c:v>2005</c:v>
                </c:pt>
                <c:pt idx="131">
                  <c:v>2006</c:v>
                </c:pt>
                <c:pt idx="132">
                  <c:v>2007</c:v>
                </c:pt>
                <c:pt idx="133">
                  <c:v>2008</c:v>
                </c:pt>
                <c:pt idx="134">
                  <c:v>2009</c:v>
                </c:pt>
                <c:pt idx="135">
                  <c:v>2010</c:v>
                </c:pt>
                <c:pt idx="136">
                  <c:v>2011</c:v>
                </c:pt>
                <c:pt idx="137">
                  <c:v>2012</c:v>
                </c:pt>
                <c:pt idx="138">
                  <c:v>2013</c:v>
                </c:pt>
                <c:pt idx="139">
                  <c:v>2014</c:v>
                </c:pt>
              </c:numCache>
            </c:numRef>
          </c:cat>
          <c:val>
            <c:numRef>
              <c:f>'D - Fig 4 - UK GDP'!$D$17:$D$156</c:f>
              <c:numCache>
                <c:formatCode>_-* #,##0.0_-;\-* #,##0.0_-;_-* "-"??_-;_-@_-</c:formatCode>
                <c:ptCount val="140"/>
                <c:pt idx="0">
                  <c:v>2.0689604428622839</c:v>
                </c:pt>
                <c:pt idx="1">
                  <c:v>3.2478160498545039</c:v>
                </c:pt>
                <c:pt idx="2">
                  <c:v>4.1472600408202158</c:v>
                </c:pt>
                <c:pt idx="3">
                  <c:v>5.8844900210911719</c:v>
                </c:pt>
                <c:pt idx="4">
                  <c:v>10.13109729158835</c:v>
                </c:pt>
                <c:pt idx="5">
                  <c:v>4.963836536547908</c:v>
                </c:pt>
                <c:pt idx="6">
                  <c:v>3.3299423614804331</c:v>
                </c:pt>
                <c:pt idx="7">
                  <c:v>2.1557978786041221</c:v>
                </c:pt>
                <c:pt idx="8">
                  <c:v>2.4470851466807839</c:v>
                </c:pt>
                <c:pt idx="9">
                  <c:v>7.7052779345488878</c:v>
                </c:pt>
                <c:pt idx="10">
                  <c:v>8.7952526500518911</c:v>
                </c:pt>
                <c:pt idx="11">
                  <c:v>9.6805556898126444</c:v>
                </c:pt>
                <c:pt idx="12">
                  <c:v>7.2330189631646302</c:v>
                </c:pt>
                <c:pt idx="13">
                  <c:v>4.7145915975319816</c:v>
                </c:pt>
                <c:pt idx="14">
                  <c:v>2.0079415637526998</c:v>
                </c:pt>
                <c:pt idx="15">
                  <c:v>1.9884588084605841</c:v>
                </c:pt>
                <c:pt idx="16">
                  <c:v>3.3115026417836169</c:v>
                </c:pt>
                <c:pt idx="17">
                  <c:v>5.9523954206552316</c:v>
                </c:pt>
                <c:pt idx="18">
                  <c:v>7.1269630022295329</c:v>
                </c:pt>
                <c:pt idx="19">
                  <c:v>6.5449591711352646</c:v>
                </c:pt>
                <c:pt idx="20">
                  <c:v>5.4745327384381159</c:v>
                </c:pt>
                <c:pt idx="21">
                  <c:v>3.1162666578020062</c:v>
                </c:pt>
                <c:pt idx="22">
                  <c:v>3.135389385869964</c:v>
                </c:pt>
                <c:pt idx="23">
                  <c:v>2.6714751428429921</c:v>
                </c:pt>
                <c:pt idx="24">
                  <c:v>1.901341256762185</c:v>
                </c:pt>
                <c:pt idx="25">
                  <c:v>2.349654217621381</c:v>
                </c:pt>
                <c:pt idx="26">
                  <c:v>3.0976526897466901</c:v>
                </c:pt>
                <c:pt idx="27">
                  <c:v>3.736803844080558</c:v>
                </c:pt>
                <c:pt idx="28">
                  <c:v>4.4136254859929203</c:v>
                </c:pt>
                <c:pt idx="29">
                  <c:v>5.6818292985515697</c:v>
                </c:pt>
                <c:pt idx="30">
                  <c:v>4.7347928070045429</c:v>
                </c:pt>
                <c:pt idx="31">
                  <c:v>3.4090048297750841</c:v>
                </c:pt>
                <c:pt idx="32">
                  <c:v>3.4775307208567199</c:v>
                </c:pt>
                <c:pt idx="33">
                  <c:v>7.3811271224401382</c:v>
                </c:pt>
                <c:pt idx="34">
                  <c:v>7.2667056803390171</c:v>
                </c:pt>
                <c:pt idx="35">
                  <c:v>4.43787408229786</c:v>
                </c:pt>
                <c:pt idx="36">
                  <c:v>2.8378691639504172</c:v>
                </c:pt>
                <c:pt idx="37">
                  <c:v>3.1427514474235241</c:v>
                </c:pt>
                <c:pt idx="38">
                  <c:v>1.999484515460521</c:v>
                </c:pt>
                <c:pt idx="39">
                  <c:v>3.0440251997053451</c:v>
                </c:pt>
                <c:pt idx="40">
                  <c:v>0.91455906840637402</c:v>
                </c:pt>
                <c:pt idx="41">
                  <c:v>0.31738681227027099</c:v>
                </c:pt>
                <c:pt idx="42">
                  <c:v>0.44960488778178498</c:v>
                </c:pt>
                <c:pt idx="43">
                  <c:v>0.62420873747310901</c:v>
                </c:pt>
                <c:pt idx="44">
                  <c:v>2.9170745621535552</c:v>
                </c:pt>
                <c:pt idx="45">
                  <c:v>1.8849685838569361</c:v>
                </c:pt>
                <c:pt idx="46">
                  <c:v>10.984095427435401</c:v>
                </c:pt>
                <c:pt idx="47">
                  <c:v>9.6562184024266937</c:v>
                </c:pt>
                <c:pt idx="48">
                  <c:v>7.9816980172852059</c:v>
                </c:pt>
                <c:pt idx="49">
                  <c:v>7.0778564206268966</c:v>
                </c:pt>
                <c:pt idx="50">
                  <c:v>7.741935483870968</c:v>
                </c:pt>
                <c:pt idx="51">
                  <c:v>8.6486486486486491</c:v>
                </c:pt>
                <c:pt idx="52">
                  <c:v>6.6796684544124831</c:v>
                </c:pt>
                <c:pt idx="53">
                  <c:v>7.425265188042431</c:v>
                </c:pt>
                <c:pt idx="54">
                  <c:v>7.1496663489037173</c:v>
                </c:pt>
                <c:pt idx="55">
                  <c:v>11.07491856677524</c:v>
                </c:pt>
                <c:pt idx="56">
                  <c:v>14.826642335766429</c:v>
                </c:pt>
                <c:pt idx="57">
                  <c:v>15.34988713318284</c:v>
                </c:pt>
                <c:pt idx="58">
                  <c:v>13.906390639063909</c:v>
                </c:pt>
                <c:pt idx="59">
                  <c:v>11.7092866756393</c:v>
                </c:pt>
                <c:pt idx="60">
                  <c:v>10.85892300845572</c:v>
                </c:pt>
                <c:pt idx="61">
                  <c:v>9.2226613965744306</c:v>
                </c:pt>
                <c:pt idx="62">
                  <c:v>7.6923076923076916</c:v>
                </c:pt>
                <c:pt idx="63">
                  <c:v>9.1603053435114479</c:v>
                </c:pt>
                <c:pt idx="64">
                  <c:v>5.6779661016949152</c:v>
                </c:pt>
                <c:pt idx="65">
                  <c:v>2.9831932773109249</c:v>
                </c:pt>
                <c:pt idx="66">
                  <c:v>1.03305785123967</c:v>
                </c:pt>
                <c:pt idx="67">
                  <c:v>0.44176706827309198</c:v>
                </c:pt>
                <c:pt idx="68">
                  <c:v>0.31872509960159401</c:v>
                </c:pt>
                <c:pt idx="69">
                  <c:v>0.282258064516129</c:v>
                </c:pt>
                <c:pt idx="70">
                  <c:v>0.41152263374485598</c:v>
                </c:pt>
                <c:pt idx="71">
                  <c:v>1.70940170940171</c:v>
                </c:pt>
                <c:pt idx="72">
                  <c:v>1.2820512820512819</c:v>
                </c:pt>
                <c:pt idx="73">
                  <c:v>1.2842465753424659</c:v>
                </c:pt>
                <c:pt idx="74">
                  <c:v>1.155821917808219</c:v>
                </c:pt>
                <c:pt idx="75">
                  <c:v>1.398305084745763</c:v>
                </c:pt>
                <c:pt idx="76">
                  <c:v>1.0906040268456381</c:v>
                </c:pt>
                <c:pt idx="77">
                  <c:v>1.546176347680736</c:v>
                </c:pt>
                <c:pt idx="78">
                  <c:v>1.496881496881497</c:v>
                </c:pt>
                <c:pt idx="79">
                  <c:v>1.2731006160164271</c:v>
                </c:pt>
                <c:pt idx="80">
                  <c:v>0.97640358014646</c:v>
                </c:pt>
                <c:pt idx="81">
                  <c:v>1.049656842955188</c:v>
                </c:pt>
                <c:pt idx="82">
                  <c:v>1.331181928196854</c:v>
                </c:pt>
                <c:pt idx="83">
                  <c:v>1.8233387358184761</c:v>
                </c:pt>
                <c:pt idx="84">
                  <c:v>1.9656019656019661</c:v>
                </c:pt>
                <c:pt idx="85">
                  <c:v>1.545343635624238</c:v>
                </c:pt>
                <c:pt idx="86">
                  <c:v>1.410153102336825</c:v>
                </c:pt>
                <c:pt idx="87">
                  <c:v>1.875498802873105</c:v>
                </c:pt>
                <c:pt idx="88">
                  <c:v>2.2231044065105201</c:v>
                </c:pt>
                <c:pt idx="89">
                  <c:v>1.576665352778873</c:v>
                </c:pt>
                <c:pt idx="90">
                  <c:v>1.3693270735524261</c:v>
                </c:pt>
                <c:pt idx="91">
                  <c:v>1.402961808261886</c:v>
                </c:pt>
                <c:pt idx="92">
                  <c:v>2.1943573667711598</c:v>
                </c:pt>
                <c:pt idx="93">
                  <c:v>2.3210070810385521</c:v>
                </c:pt>
                <c:pt idx="94">
                  <c:v>2.2825659189295551</c:v>
                </c:pt>
                <c:pt idx="95">
                  <c:v>2.4438312968072529</c:v>
                </c:pt>
                <c:pt idx="96">
                  <c:v>2.975009916699717</c:v>
                </c:pt>
                <c:pt idx="97">
                  <c:v>3.32409972299169</c:v>
                </c:pt>
                <c:pt idx="98">
                  <c:v>2.3428348301444748</c:v>
                </c:pt>
                <c:pt idx="99">
                  <c:v>2.3382696804364769</c:v>
                </c:pt>
                <c:pt idx="100">
                  <c:v>3.6321483771251928</c:v>
                </c:pt>
                <c:pt idx="101">
                  <c:v>4.9827520122652373</c:v>
                </c:pt>
                <c:pt idx="102">
                  <c:v>5.3414727203357497</c:v>
                </c:pt>
                <c:pt idx="103">
                  <c:v>5.239179954441914</c:v>
                </c:pt>
                <c:pt idx="104">
                  <c:v>4.8822623652683381</c:v>
                </c:pt>
                <c:pt idx="105">
                  <c:v>6.1666480924254241</c:v>
                </c:pt>
                <c:pt idx="106">
                  <c:v>9.3202159923071211</c:v>
                </c:pt>
                <c:pt idx="107">
                  <c:v>10.884962349959</c:v>
                </c:pt>
                <c:pt idx="108">
                  <c:v>11.543044384867439</c:v>
                </c:pt>
                <c:pt idx="109">
                  <c:v>11.48005522051878</c:v>
                </c:pt>
                <c:pt idx="110">
                  <c:v>11.786332179930801</c:v>
                </c:pt>
                <c:pt idx="111">
                  <c:v>11.78957930194224</c:v>
                </c:pt>
                <c:pt idx="112">
                  <c:v>10.50427623407502</c:v>
                </c:pt>
                <c:pt idx="113">
                  <c:v>8.57443450815361</c:v>
                </c:pt>
                <c:pt idx="114">
                  <c:v>7.2213936387915796</c:v>
                </c:pt>
                <c:pt idx="115">
                  <c:v>7.0979117687733346</c:v>
                </c:pt>
                <c:pt idx="116">
                  <c:v>8.8177889307123927</c:v>
                </c:pt>
                <c:pt idx="117">
                  <c:v>9.9499330089556448</c:v>
                </c:pt>
                <c:pt idx="118">
                  <c:v>10.374752054406351</c:v>
                </c:pt>
                <c:pt idx="119">
                  <c:v>9.4960965223562894</c:v>
                </c:pt>
                <c:pt idx="120">
                  <c:v>8.6217880654066672</c:v>
                </c:pt>
                <c:pt idx="121">
                  <c:v>8.0970517703484184</c:v>
                </c:pt>
                <c:pt idx="122">
                  <c:v>6.9722582681583836</c:v>
                </c:pt>
                <c:pt idx="123">
                  <c:v>6.2554665360528956</c:v>
                </c:pt>
                <c:pt idx="124">
                  <c:v>5.9768125973351802</c:v>
                </c:pt>
                <c:pt idx="125">
                  <c:v>5.4592363261093908</c:v>
                </c:pt>
                <c:pt idx="126">
                  <c:v>5.0993150684931496</c:v>
                </c:pt>
                <c:pt idx="127">
                  <c:v>5.192203205650638</c:v>
                </c:pt>
                <c:pt idx="128">
                  <c:v>5.021569156106767</c:v>
                </c:pt>
                <c:pt idx="129">
                  <c:v>4.7681144882468933</c:v>
                </c:pt>
                <c:pt idx="130">
                  <c:v>4.8516717928365907</c:v>
                </c:pt>
                <c:pt idx="131">
                  <c:v>5.453123982018373</c:v>
                </c:pt>
                <c:pt idx="132">
                  <c:v>5.3558707337607672</c:v>
                </c:pt>
                <c:pt idx="133">
                  <c:v>5.7107168022548214</c:v>
                </c:pt>
                <c:pt idx="134">
                  <c:v>7.6351459097432617</c:v>
                </c:pt>
                <c:pt idx="135">
                  <c:v>7.8665947386792689</c:v>
                </c:pt>
                <c:pt idx="136">
                  <c:v>8.06654902949332</c:v>
                </c:pt>
                <c:pt idx="137">
                  <c:v>8</c:v>
                </c:pt>
                <c:pt idx="138">
                  <c:v>7.6</c:v>
                </c:pt>
                <c:pt idx="139">
                  <c:v>6.2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342832"/>
        <c:axId val="111336168"/>
      </c:lineChart>
      <c:catAx>
        <c:axId val="111342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111336168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11336168"/>
        <c:scaling>
          <c:orientation val="minMax"/>
          <c:max val="16"/>
          <c:min val="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Unemployment rate (%)</a:t>
                </a:r>
              </a:p>
            </c:rich>
          </c:tx>
          <c:layout>
            <c:manualLayout>
              <c:xMode val="edge"/>
              <c:yMode val="edge"/>
              <c:x val="1.3742418045010699E-2"/>
              <c:y val="0.12699001271360499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11342832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22173235159"/>
          <c:y val="0.15101924509071199"/>
          <c:w val="0.88378326111885397"/>
          <c:h val="0.74803706252683799"/>
        </c:manualLayout>
      </c:layout>
      <c:lineChart>
        <c:grouping val="standard"/>
        <c:varyColors val="0"/>
        <c:ser>
          <c:idx val="1"/>
          <c:order val="0"/>
          <c:tx>
            <c:v>GDP growth</c:v>
          </c:tx>
          <c:spPr>
            <a:ln w="254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'D - Fig 4 - UK GDP'!$H$191:$H$330</c:f>
              <c:numCache>
                <c:formatCode>General</c:formatCode>
                <c:ptCount val="140"/>
                <c:pt idx="0">
                  <c:v>1875</c:v>
                </c:pt>
                <c:pt idx="1">
                  <c:v>1876</c:v>
                </c:pt>
                <c:pt idx="2">
                  <c:v>1877</c:v>
                </c:pt>
                <c:pt idx="3">
                  <c:v>1878</c:v>
                </c:pt>
                <c:pt idx="4">
                  <c:v>1879</c:v>
                </c:pt>
                <c:pt idx="5">
                  <c:v>1880</c:v>
                </c:pt>
                <c:pt idx="6">
                  <c:v>1881</c:v>
                </c:pt>
                <c:pt idx="7">
                  <c:v>1882</c:v>
                </c:pt>
                <c:pt idx="8">
                  <c:v>1883</c:v>
                </c:pt>
                <c:pt idx="9">
                  <c:v>1884</c:v>
                </c:pt>
                <c:pt idx="10">
                  <c:v>1885</c:v>
                </c:pt>
                <c:pt idx="11">
                  <c:v>1886</c:v>
                </c:pt>
                <c:pt idx="12">
                  <c:v>1887</c:v>
                </c:pt>
                <c:pt idx="13">
                  <c:v>1888</c:v>
                </c:pt>
                <c:pt idx="14">
                  <c:v>1889</c:v>
                </c:pt>
                <c:pt idx="15">
                  <c:v>1890</c:v>
                </c:pt>
                <c:pt idx="16">
                  <c:v>1891</c:v>
                </c:pt>
                <c:pt idx="17">
                  <c:v>1892</c:v>
                </c:pt>
                <c:pt idx="18">
                  <c:v>1893</c:v>
                </c:pt>
                <c:pt idx="19">
                  <c:v>1894</c:v>
                </c:pt>
                <c:pt idx="20">
                  <c:v>1895</c:v>
                </c:pt>
                <c:pt idx="21">
                  <c:v>1896</c:v>
                </c:pt>
                <c:pt idx="22">
                  <c:v>1897</c:v>
                </c:pt>
                <c:pt idx="23">
                  <c:v>1898</c:v>
                </c:pt>
                <c:pt idx="24">
                  <c:v>1899</c:v>
                </c:pt>
                <c:pt idx="25">
                  <c:v>1900</c:v>
                </c:pt>
                <c:pt idx="26">
                  <c:v>1901</c:v>
                </c:pt>
                <c:pt idx="27">
                  <c:v>1902</c:v>
                </c:pt>
                <c:pt idx="28">
                  <c:v>1903</c:v>
                </c:pt>
                <c:pt idx="29">
                  <c:v>1904</c:v>
                </c:pt>
                <c:pt idx="30">
                  <c:v>1905</c:v>
                </c:pt>
                <c:pt idx="31">
                  <c:v>1906</c:v>
                </c:pt>
                <c:pt idx="32">
                  <c:v>1907</c:v>
                </c:pt>
                <c:pt idx="33">
                  <c:v>1908</c:v>
                </c:pt>
                <c:pt idx="34">
                  <c:v>1909</c:v>
                </c:pt>
                <c:pt idx="35">
                  <c:v>1910</c:v>
                </c:pt>
                <c:pt idx="36">
                  <c:v>1911</c:v>
                </c:pt>
                <c:pt idx="37">
                  <c:v>1912</c:v>
                </c:pt>
                <c:pt idx="38">
                  <c:v>1913</c:v>
                </c:pt>
                <c:pt idx="39">
                  <c:v>1914</c:v>
                </c:pt>
                <c:pt idx="40">
                  <c:v>1915</c:v>
                </c:pt>
                <c:pt idx="41">
                  <c:v>1916</c:v>
                </c:pt>
                <c:pt idx="42">
                  <c:v>1917</c:v>
                </c:pt>
                <c:pt idx="43">
                  <c:v>1918</c:v>
                </c:pt>
                <c:pt idx="44">
                  <c:v>1919</c:v>
                </c:pt>
                <c:pt idx="45">
                  <c:v>1920</c:v>
                </c:pt>
                <c:pt idx="46">
                  <c:v>1921</c:v>
                </c:pt>
                <c:pt idx="47">
                  <c:v>1922</c:v>
                </c:pt>
                <c:pt idx="48">
                  <c:v>1923</c:v>
                </c:pt>
                <c:pt idx="49">
                  <c:v>1924</c:v>
                </c:pt>
                <c:pt idx="50">
                  <c:v>1925</c:v>
                </c:pt>
                <c:pt idx="51">
                  <c:v>1926</c:v>
                </c:pt>
                <c:pt idx="52">
                  <c:v>1927</c:v>
                </c:pt>
                <c:pt idx="53">
                  <c:v>1928</c:v>
                </c:pt>
                <c:pt idx="54">
                  <c:v>1929</c:v>
                </c:pt>
                <c:pt idx="55">
                  <c:v>1930</c:v>
                </c:pt>
                <c:pt idx="56">
                  <c:v>1931</c:v>
                </c:pt>
                <c:pt idx="57">
                  <c:v>1932</c:v>
                </c:pt>
                <c:pt idx="58">
                  <c:v>1933</c:v>
                </c:pt>
                <c:pt idx="59">
                  <c:v>1934</c:v>
                </c:pt>
                <c:pt idx="60">
                  <c:v>1935</c:v>
                </c:pt>
                <c:pt idx="61">
                  <c:v>1936</c:v>
                </c:pt>
                <c:pt idx="62">
                  <c:v>1937</c:v>
                </c:pt>
                <c:pt idx="63">
                  <c:v>1938</c:v>
                </c:pt>
                <c:pt idx="64">
                  <c:v>1939</c:v>
                </c:pt>
                <c:pt idx="65">
                  <c:v>1940</c:v>
                </c:pt>
                <c:pt idx="66">
                  <c:v>1941</c:v>
                </c:pt>
                <c:pt idx="67">
                  <c:v>1942</c:v>
                </c:pt>
                <c:pt idx="68">
                  <c:v>1943</c:v>
                </c:pt>
                <c:pt idx="69">
                  <c:v>1944</c:v>
                </c:pt>
                <c:pt idx="70">
                  <c:v>1945</c:v>
                </c:pt>
                <c:pt idx="71">
                  <c:v>1946</c:v>
                </c:pt>
                <c:pt idx="72">
                  <c:v>1947</c:v>
                </c:pt>
                <c:pt idx="73">
                  <c:v>1948</c:v>
                </c:pt>
                <c:pt idx="74">
                  <c:v>1949</c:v>
                </c:pt>
                <c:pt idx="75">
                  <c:v>1950</c:v>
                </c:pt>
                <c:pt idx="76">
                  <c:v>1951</c:v>
                </c:pt>
                <c:pt idx="77">
                  <c:v>1952</c:v>
                </c:pt>
                <c:pt idx="78">
                  <c:v>1953</c:v>
                </c:pt>
                <c:pt idx="79">
                  <c:v>1954</c:v>
                </c:pt>
                <c:pt idx="80">
                  <c:v>1955</c:v>
                </c:pt>
                <c:pt idx="81">
                  <c:v>1956</c:v>
                </c:pt>
                <c:pt idx="82">
                  <c:v>1957</c:v>
                </c:pt>
                <c:pt idx="83">
                  <c:v>1958</c:v>
                </c:pt>
                <c:pt idx="84">
                  <c:v>1959</c:v>
                </c:pt>
                <c:pt idx="85">
                  <c:v>1960</c:v>
                </c:pt>
                <c:pt idx="86">
                  <c:v>1961</c:v>
                </c:pt>
                <c:pt idx="87">
                  <c:v>1962</c:v>
                </c:pt>
                <c:pt idx="88">
                  <c:v>1963</c:v>
                </c:pt>
                <c:pt idx="89">
                  <c:v>1964</c:v>
                </c:pt>
                <c:pt idx="90">
                  <c:v>1965</c:v>
                </c:pt>
                <c:pt idx="91">
                  <c:v>1966</c:v>
                </c:pt>
                <c:pt idx="92">
                  <c:v>1967</c:v>
                </c:pt>
                <c:pt idx="93">
                  <c:v>1968</c:v>
                </c:pt>
                <c:pt idx="94">
                  <c:v>1969</c:v>
                </c:pt>
                <c:pt idx="95">
                  <c:v>1970</c:v>
                </c:pt>
                <c:pt idx="96">
                  <c:v>1971</c:v>
                </c:pt>
                <c:pt idx="97">
                  <c:v>1972</c:v>
                </c:pt>
                <c:pt idx="98">
                  <c:v>1973</c:v>
                </c:pt>
                <c:pt idx="99">
                  <c:v>1974</c:v>
                </c:pt>
                <c:pt idx="100">
                  <c:v>1975</c:v>
                </c:pt>
                <c:pt idx="101">
                  <c:v>1976</c:v>
                </c:pt>
                <c:pt idx="102">
                  <c:v>1977</c:v>
                </c:pt>
                <c:pt idx="103">
                  <c:v>1978</c:v>
                </c:pt>
                <c:pt idx="104">
                  <c:v>1979</c:v>
                </c:pt>
                <c:pt idx="105">
                  <c:v>1980</c:v>
                </c:pt>
                <c:pt idx="106">
                  <c:v>1981</c:v>
                </c:pt>
                <c:pt idx="107">
                  <c:v>1982</c:v>
                </c:pt>
                <c:pt idx="108">
                  <c:v>1983</c:v>
                </c:pt>
                <c:pt idx="109">
                  <c:v>1984</c:v>
                </c:pt>
                <c:pt idx="110">
                  <c:v>1985</c:v>
                </c:pt>
                <c:pt idx="111">
                  <c:v>1986</c:v>
                </c:pt>
                <c:pt idx="112">
                  <c:v>1987</c:v>
                </c:pt>
                <c:pt idx="113">
                  <c:v>1988</c:v>
                </c:pt>
                <c:pt idx="114">
                  <c:v>1989</c:v>
                </c:pt>
                <c:pt idx="115">
                  <c:v>1990</c:v>
                </c:pt>
                <c:pt idx="116">
                  <c:v>1991</c:v>
                </c:pt>
                <c:pt idx="117">
                  <c:v>1992</c:v>
                </c:pt>
                <c:pt idx="118">
                  <c:v>1993</c:v>
                </c:pt>
                <c:pt idx="119">
                  <c:v>1994</c:v>
                </c:pt>
                <c:pt idx="120">
                  <c:v>1995</c:v>
                </c:pt>
                <c:pt idx="121">
                  <c:v>1996</c:v>
                </c:pt>
                <c:pt idx="122">
                  <c:v>1997</c:v>
                </c:pt>
                <c:pt idx="123">
                  <c:v>1998</c:v>
                </c:pt>
                <c:pt idx="124">
                  <c:v>1999</c:v>
                </c:pt>
                <c:pt idx="125">
                  <c:v>2000</c:v>
                </c:pt>
                <c:pt idx="126">
                  <c:v>2001</c:v>
                </c:pt>
                <c:pt idx="127">
                  <c:v>2002</c:v>
                </c:pt>
                <c:pt idx="128">
                  <c:v>2003</c:v>
                </c:pt>
                <c:pt idx="129">
                  <c:v>2004</c:v>
                </c:pt>
                <c:pt idx="130">
                  <c:v>2005</c:v>
                </c:pt>
                <c:pt idx="131">
                  <c:v>2006</c:v>
                </c:pt>
                <c:pt idx="132">
                  <c:v>2007</c:v>
                </c:pt>
                <c:pt idx="133">
                  <c:v>2008</c:v>
                </c:pt>
                <c:pt idx="134">
                  <c:v>2009</c:v>
                </c:pt>
                <c:pt idx="135">
                  <c:v>2010</c:v>
                </c:pt>
                <c:pt idx="136">
                  <c:v>2011</c:v>
                </c:pt>
                <c:pt idx="137">
                  <c:v>2012</c:v>
                </c:pt>
                <c:pt idx="138">
                  <c:v>2013</c:v>
                </c:pt>
                <c:pt idx="139">
                  <c:v>2014</c:v>
                </c:pt>
              </c:numCache>
            </c:numRef>
          </c:cat>
          <c:val>
            <c:numRef>
              <c:f>'D - Fig 4 - UK GDP'!$J$191:$J$330</c:f>
              <c:numCache>
                <c:formatCode>_-* #,##0.0_-;\-* #,##0.0_-;_-* "-"??_-;_-@_-</c:formatCode>
                <c:ptCount val="140"/>
                <c:pt idx="0">
                  <c:v>0.90909090909090595</c:v>
                </c:pt>
                <c:pt idx="1">
                  <c:v>0.63063063063061997</c:v>
                </c:pt>
                <c:pt idx="2">
                  <c:v>0.53715308863026201</c:v>
                </c:pt>
                <c:pt idx="3">
                  <c:v>0.80142475512022304</c:v>
                </c:pt>
                <c:pt idx="4">
                  <c:v>-2.20848056537102</c:v>
                </c:pt>
                <c:pt idx="5">
                  <c:v>7.8590785907858987</c:v>
                </c:pt>
                <c:pt idx="6">
                  <c:v>2.0100502512562879</c:v>
                </c:pt>
                <c:pt idx="7">
                  <c:v>1.7241379310344911</c:v>
                </c:pt>
                <c:pt idx="8">
                  <c:v>3.2284100080710232</c:v>
                </c:pt>
                <c:pt idx="9">
                  <c:v>-0.86004691164973202</c:v>
                </c:pt>
                <c:pt idx="10">
                  <c:v>-0.86750788643533405</c:v>
                </c:pt>
                <c:pt idx="11">
                  <c:v>0.71599045346063395</c:v>
                </c:pt>
                <c:pt idx="12">
                  <c:v>4.1074249605055186</c:v>
                </c:pt>
                <c:pt idx="13">
                  <c:v>3.1866464339908962</c:v>
                </c:pt>
                <c:pt idx="14">
                  <c:v>3.2352941176470722</c:v>
                </c:pt>
                <c:pt idx="15">
                  <c:v>0.854700854700852</c:v>
                </c:pt>
                <c:pt idx="16">
                  <c:v>2.259887005649702</c:v>
                </c:pt>
                <c:pt idx="17">
                  <c:v>-2.071823204419883</c:v>
                </c:pt>
                <c:pt idx="18">
                  <c:v>-0.70521861777150696</c:v>
                </c:pt>
                <c:pt idx="19">
                  <c:v>4.9715909090909074</c:v>
                </c:pt>
                <c:pt idx="20">
                  <c:v>3.247631935047353</c:v>
                </c:pt>
                <c:pt idx="21">
                  <c:v>4.3905635648755066</c:v>
                </c:pt>
                <c:pt idx="22">
                  <c:v>0.87884494664155</c:v>
                </c:pt>
                <c:pt idx="23">
                  <c:v>4.791537025513378</c:v>
                </c:pt>
                <c:pt idx="24">
                  <c:v>3.741092636579566</c:v>
                </c:pt>
                <c:pt idx="25">
                  <c:v>-0.62965082999427602</c:v>
                </c:pt>
                <c:pt idx="26">
                  <c:v>2.476958525345617</c:v>
                </c:pt>
                <c:pt idx="27">
                  <c:v>1.4052838673411969</c:v>
                </c:pt>
                <c:pt idx="28">
                  <c:v>-0.94235033259424505</c:v>
                </c:pt>
                <c:pt idx="29">
                  <c:v>1.2870733072188041</c:v>
                </c:pt>
                <c:pt idx="30">
                  <c:v>3.0386740331491771</c:v>
                </c:pt>
                <c:pt idx="31">
                  <c:v>2.466487935656827</c:v>
                </c:pt>
                <c:pt idx="32">
                  <c:v>1.8315018315018401</c:v>
                </c:pt>
                <c:pt idx="33">
                  <c:v>-3.7512846865364939</c:v>
                </c:pt>
                <c:pt idx="34">
                  <c:v>2.722904431393502</c:v>
                </c:pt>
                <c:pt idx="35">
                  <c:v>2.65072765072766</c:v>
                </c:pt>
                <c:pt idx="36">
                  <c:v>3.3417721518987382</c:v>
                </c:pt>
                <c:pt idx="37">
                  <c:v>1.371876531112207</c:v>
                </c:pt>
                <c:pt idx="38">
                  <c:v>4.3015949734171066</c:v>
                </c:pt>
                <c:pt idx="39">
                  <c:v>2.2999999999999972</c:v>
                </c:pt>
                <c:pt idx="40">
                  <c:v>6.3538611925708803</c:v>
                </c:pt>
                <c:pt idx="41">
                  <c:v>1.9301470588235361</c:v>
                </c:pt>
                <c:pt idx="42">
                  <c:v>0.72137060414787901</c:v>
                </c:pt>
                <c:pt idx="43">
                  <c:v>2.1486123545210352</c:v>
                </c:pt>
                <c:pt idx="44">
                  <c:v>-9.9035933391761546</c:v>
                </c:pt>
                <c:pt idx="45">
                  <c:v>-7.7821011673151856</c:v>
                </c:pt>
                <c:pt idx="46">
                  <c:v>-10.143298679404319</c:v>
                </c:pt>
                <c:pt idx="47">
                  <c:v>6.2539086929330949</c:v>
                </c:pt>
                <c:pt idx="48">
                  <c:v>3.1194820482636771</c:v>
                </c:pt>
                <c:pt idx="49">
                  <c:v>4.9086757990867804</c:v>
                </c:pt>
                <c:pt idx="50">
                  <c:v>3.6724700761697431</c:v>
                </c:pt>
                <c:pt idx="51">
                  <c:v>-3.253739176069288</c:v>
                </c:pt>
                <c:pt idx="52">
                  <c:v>8.1638188228912281</c:v>
                </c:pt>
                <c:pt idx="53">
                  <c:v>0.82748244734202103</c:v>
                </c:pt>
                <c:pt idx="54">
                  <c:v>2.959462820193977</c:v>
                </c:pt>
                <c:pt idx="55">
                  <c:v>-0.893719806763286</c:v>
                </c:pt>
                <c:pt idx="56">
                  <c:v>-4.9719717280038971</c:v>
                </c:pt>
                <c:pt idx="57">
                  <c:v>0.43600923313668699</c:v>
                </c:pt>
                <c:pt idx="58">
                  <c:v>3.2941777323799641</c:v>
                </c:pt>
                <c:pt idx="59">
                  <c:v>6.2051915945612004</c:v>
                </c:pt>
                <c:pt idx="60">
                  <c:v>3.6778398510242032</c:v>
                </c:pt>
                <c:pt idx="61">
                  <c:v>4.9169286035024564</c:v>
                </c:pt>
                <c:pt idx="62">
                  <c:v>3.4667237320778952</c:v>
                </c:pt>
                <c:pt idx="63">
                  <c:v>0.66184074457083897</c:v>
                </c:pt>
                <c:pt idx="64">
                  <c:v>4.6435175672898916</c:v>
                </c:pt>
                <c:pt idx="65">
                  <c:v>11.29000589043787</c:v>
                </c:pt>
                <c:pt idx="66">
                  <c:v>9.2448835568101568</c:v>
                </c:pt>
                <c:pt idx="67">
                  <c:v>2.0348837209302388</c:v>
                </c:pt>
                <c:pt idx="68">
                  <c:v>1.788540677429552</c:v>
                </c:pt>
                <c:pt idx="69">
                  <c:v>-4.8515005442388457</c:v>
                </c:pt>
                <c:pt idx="70">
                  <c:v>-5.3113253799640461</c:v>
                </c:pt>
                <c:pt idx="71">
                  <c:v>-2.9340697273041201</c:v>
                </c:pt>
                <c:pt idx="72">
                  <c:v>-1.3157894736842051</c:v>
                </c:pt>
                <c:pt idx="73">
                  <c:v>3.6576576576576652</c:v>
                </c:pt>
                <c:pt idx="74">
                  <c:v>3.5458274633297431</c:v>
                </c:pt>
                <c:pt idx="75">
                  <c:v>3.3797190181307708</c:v>
                </c:pt>
                <c:pt idx="76">
                  <c:v>3.6856637807568688</c:v>
                </c:pt>
                <c:pt idx="77">
                  <c:v>2.0766057528979198</c:v>
                </c:pt>
                <c:pt idx="78">
                  <c:v>5.7376574533773379</c:v>
                </c:pt>
                <c:pt idx="79">
                  <c:v>4.2263913829232296</c:v>
                </c:pt>
                <c:pt idx="80">
                  <c:v>3.8412398161514578</c:v>
                </c:pt>
                <c:pt idx="81">
                  <c:v>2.025076433053167</c:v>
                </c:pt>
                <c:pt idx="82">
                  <c:v>1.9446822728506701</c:v>
                </c:pt>
                <c:pt idx="83">
                  <c:v>0.93484506306555204</c:v>
                </c:pt>
                <c:pt idx="84">
                  <c:v>3.6743049794899472</c:v>
                </c:pt>
                <c:pt idx="85">
                  <c:v>6.5040948808483847</c:v>
                </c:pt>
                <c:pt idx="86">
                  <c:v>2.845642394695596</c:v>
                </c:pt>
                <c:pt idx="87">
                  <c:v>1.2536635928229301</c:v>
                </c:pt>
                <c:pt idx="88">
                  <c:v>1.739178396505324</c:v>
                </c:pt>
                <c:pt idx="89">
                  <c:v>5.7012683701151303</c:v>
                </c:pt>
                <c:pt idx="90">
                  <c:v>2.6358440322176881</c:v>
                </c:pt>
                <c:pt idx="91">
                  <c:v>1.42319731671337</c:v>
                </c:pt>
                <c:pt idx="92">
                  <c:v>2.1696800564443919</c:v>
                </c:pt>
                <c:pt idx="93">
                  <c:v>5.8019602207514804</c:v>
                </c:pt>
                <c:pt idx="94">
                  <c:v>2.131492153899158</c:v>
                </c:pt>
                <c:pt idx="95">
                  <c:v>2.5725659609411191</c:v>
                </c:pt>
                <c:pt idx="96">
                  <c:v>3.8303767375402629</c:v>
                </c:pt>
                <c:pt idx="97">
                  <c:v>4.0693932282936629</c:v>
                </c:pt>
                <c:pt idx="98">
                  <c:v>6.8736531170374917</c:v>
                </c:pt>
                <c:pt idx="99">
                  <c:v>-2.3208324856266671</c:v>
                </c:pt>
                <c:pt idx="100">
                  <c:v>-1.5224753338321899</c:v>
                </c:pt>
                <c:pt idx="101">
                  <c:v>3.1330733666830071</c:v>
                </c:pt>
                <c:pt idx="102">
                  <c:v>2.64110529633821</c:v>
                </c:pt>
                <c:pt idx="103">
                  <c:v>3.505700259445788</c:v>
                </c:pt>
                <c:pt idx="104">
                  <c:v>3.3266224165591831</c:v>
                </c:pt>
                <c:pt idx="105">
                  <c:v>-2.1136886038778191</c:v>
                </c:pt>
                <c:pt idx="106">
                  <c:v>-0.80144313485988095</c:v>
                </c:pt>
                <c:pt idx="107">
                  <c:v>2.1911697639949779</c:v>
                </c:pt>
                <c:pt idx="108">
                  <c:v>4.0609158293296774</c:v>
                </c:pt>
                <c:pt idx="109">
                  <c:v>1.8789183219999619</c:v>
                </c:pt>
                <c:pt idx="110">
                  <c:v>3.766670086846247</c:v>
                </c:pt>
                <c:pt idx="111">
                  <c:v>2.7982018893852678</c:v>
                </c:pt>
                <c:pt idx="112">
                  <c:v>5.471074767450034</c:v>
                </c:pt>
                <c:pt idx="113">
                  <c:v>5.8552543886931119</c:v>
                </c:pt>
                <c:pt idx="114">
                  <c:v>2.576700127244449</c:v>
                </c:pt>
                <c:pt idx="115">
                  <c:v>0.66148220254298495</c:v>
                </c:pt>
                <c:pt idx="116">
                  <c:v>-0.77961949690580901</c:v>
                </c:pt>
                <c:pt idx="117">
                  <c:v>0.62219213025605302</c:v>
                </c:pt>
                <c:pt idx="118">
                  <c:v>2.8013560513362279</c:v>
                </c:pt>
                <c:pt idx="119">
                  <c:v>3.7144468196651541</c:v>
                </c:pt>
                <c:pt idx="120">
                  <c:v>2.1710795402585319</c:v>
                </c:pt>
                <c:pt idx="121">
                  <c:v>2.4718570648725939</c:v>
                </c:pt>
                <c:pt idx="122">
                  <c:v>2.268346809801344</c:v>
                </c:pt>
                <c:pt idx="123">
                  <c:v>3.6827700647990298</c:v>
                </c:pt>
                <c:pt idx="124">
                  <c:v>3.2618318689654751</c:v>
                </c:pt>
                <c:pt idx="125">
                  <c:v>3.8111051012563171</c:v>
                </c:pt>
                <c:pt idx="126">
                  <c:v>2.3588215772260099</c:v>
                </c:pt>
                <c:pt idx="127">
                  <c:v>2.1408665435771468</c:v>
                </c:pt>
                <c:pt idx="128">
                  <c:v>4.4818734875726598</c:v>
                </c:pt>
                <c:pt idx="129">
                  <c:v>2.2242407609977022</c:v>
                </c:pt>
                <c:pt idx="130">
                  <c:v>3.0840852218458679</c:v>
                </c:pt>
                <c:pt idx="131">
                  <c:v>3.0444884122369298</c:v>
                </c:pt>
                <c:pt idx="132">
                  <c:v>2.4818117938031601</c:v>
                </c:pt>
                <c:pt idx="133">
                  <c:v>-0.124072667958345</c:v>
                </c:pt>
                <c:pt idx="134">
                  <c:v>-4.6271352785330189</c:v>
                </c:pt>
                <c:pt idx="135">
                  <c:v>2.0215597056234458</c:v>
                </c:pt>
                <c:pt idx="136">
                  <c:v>1.62357529695015</c:v>
                </c:pt>
                <c:pt idx="137">
                  <c:v>0.71686831738885803</c:v>
                </c:pt>
                <c:pt idx="138">
                  <c:v>1.581166525002601</c:v>
                </c:pt>
                <c:pt idx="139">
                  <c:v>2.957928535577508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338520"/>
        <c:axId val="111338912"/>
      </c:lineChart>
      <c:catAx>
        <c:axId val="11133852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low"/>
        <c:crossAx val="111338912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11338912"/>
        <c:scaling>
          <c:orientation val="minMax"/>
          <c:max val="12"/>
          <c:min val="-12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GDP growth (%)</a:t>
                </a:r>
              </a:p>
            </c:rich>
          </c:tx>
          <c:layout>
            <c:manualLayout>
              <c:xMode val="edge"/>
              <c:yMode val="edge"/>
              <c:x val="3.7324048586677501E-3"/>
              <c:y val="0.22127222993735399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11338520"/>
        <c:crosses val="autoZero"/>
        <c:crossBetween val="midCat"/>
        <c:majorUnit val="4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392221424932099"/>
          <c:y val="0.15101940486840901"/>
          <c:w val="0.88378326111885397"/>
          <c:h val="0.74803706252683799"/>
        </c:manualLayout>
      </c:layout>
      <c:lineChart>
        <c:grouping val="standard"/>
        <c:varyColors val="0"/>
        <c:ser>
          <c:idx val="1"/>
          <c:order val="0"/>
          <c:tx>
            <c:v>GDP growth</c:v>
          </c:tx>
          <c:spPr>
            <a:ln w="254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'D - Fig 4 - UK GDP'!$H$191:$H$330</c:f>
              <c:numCache>
                <c:formatCode>General</c:formatCode>
                <c:ptCount val="140"/>
                <c:pt idx="0">
                  <c:v>1875</c:v>
                </c:pt>
                <c:pt idx="1">
                  <c:v>1876</c:v>
                </c:pt>
                <c:pt idx="2">
                  <c:v>1877</c:v>
                </c:pt>
                <c:pt idx="3">
                  <c:v>1878</c:v>
                </c:pt>
                <c:pt idx="4">
                  <c:v>1879</c:v>
                </c:pt>
                <c:pt idx="5">
                  <c:v>1880</c:v>
                </c:pt>
                <c:pt idx="6">
                  <c:v>1881</c:v>
                </c:pt>
                <c:pt idx="7">
                  <c:v>1882</c:v>
                </c:pt>
                <c:pt idx="8">
                  <c:v>1883</c:v>
                </c:pt>
                <c:pt idx="9">
                  <c:v>1884</c:v>
                </c:pt>
                <c:pt idx="10">
                  <c:v>1885</c:v>
                </c:pt>
                <c:pt idx="11">
                  <c:v>1886</c:v>
                </c:pt>
                <c:pt idx="12">
                  <c:v>1887</c:v>
                </c:pt>
                <c:pt idx="13">
                  <c:v>1888</c:v>
                </c:pt>
                <c:pt idx="14">
                  <c:v>1889</c:v>
                </c:pt>
                <c:pt idx="15">
                  <c:v>1890</c:v>
                </c:pt>
                <c:pt idx="16">
                  <c:v>1891</c:v>
                </c:pt>
                <c:pt idx="17">
                  <c:v>1892</c:v>
                </c:pt>
                <c:pt idx="18">
                  <c:v>1893</c:v>
                </c:pt>
                <c:pt idx="19">
                  <c:v>1894</c:v>
                </c:pt>
                <c:pt idx="20">
                  <c:v>1895</c:v>
                </c:pt>
                <c:pt idx="21">
                  <c:v>1896</c:v>
                </c:pt>
                <c:pt idx="22">
                  <c:v>1897</c:v>
                </c:pt>
                <c:pt idx="23">
                  <c:v>1898</c:v>
                </c:pt>
                <c:pt idx="24">
                  <c:v>1899</c:v>
                </c:pt>
                <c:pt idx="25">
                  <c:v>1900</c:v>
                </c:pt>
                <c:pt idx="26">
                  <c:v>1901</c:v>
                </c:pt>
                <c:pt idx="27">
                  <c:v>1902</c:v>
                </c:pt>
                <c:pt idx="28">
                  <c:v>1903</c:v>
                </c:pt>
                <c:pt idx="29">
                  <c:v>1904</c:v>
                </c:pt>
                <c:pt idx="30">
                  <c:v>1905</c:v>
                </c:pt>
                <c:pt idx="31">
                  <c:v>1906</c:v>
                </c:pt>
                <c:pt idx="32">
                  <c:v>1907</c:v>
                </c:pt>
                <c:pt idx="33">
                  <c:v>1908</c:v>
                </c:pt>
                <c:pt idx="34">
                  <c:v>1909</c:v>
                </c:pt>
                <c:pt idx="35">
                  <c:v>1910</c:v>
                </c:pt>
                <c:pt idx="36">
                  <c:v>1911</c:v>
                </c:pt>
                <c:pt idx="37">
                  <c:v>1912</c:v>
                </c:pt>
                <c:pt idx="38">
                  <c:v>1913</c:v>
                </c:pt>
                <c:pt idx="39">
                  <c:v>1914</c:v>
                </c:pt>
                <c:pt idx="40">
                  <c:v>1915</c:v>
                </c:pt>
                <c:pt idx="41">
                  <c:v>1916</c:v>
                </c:pt>
                <c:pt idx="42">
                  <c:v>1917</c:v>
                </c:pt>
                <c:pt idx="43">
                  <c:v>1918</c:v>
                </c:pt>
                <c:pt idx="44">
                  <c:v>1919</c:v>
                </c:pt>
                <c:pt idx="45">
                  <c:v>1920</c:v>
                </c:pt>
                <c:pt idx="46">
                  <c:v>1921</c:v>
                </c:pt>
                <c:pt idx="47">
                  <c:v>1922</c:v>
                </c:pt>
                <c:pt idx="48">
                  <c:v>1923</c:v>
                </c:pt>
                <c:pt idx="49">
                  <c:v>1924</c:v>
                </c:pt>
                <c:pt idx="50">
                  <c:v>1925</c:v>
                </c:pt>
                <c:pt idx="51">
                  <c:v>1926</c:v>
                </c:pt>
                <c:pt idx="52">
                  <c:v>1927</c:v>
                </c:pt>
                <c:pt idx="53">
                  <c:v>1928</c:v>
                </c:pt>
                <c:pt idx="54">
                  <c:v>1929</c:v>
                </c:pt>
                <c:pt idx="55">
                  <c:v>1930</c:v>
                </c:pt>
                <c:pt idx="56">
                  <c:v>1931</c:v>
                </c:pt>
                <c:pt idx="57">
                  <c:v>1932</c:v>
                </c:pt>
                <c:pt idx="58">
                  <c:v>1933</c:v>
                </c:pt>
                <c:pt idx="59">
                  <c:v>1934</c:v>
                </c:pt>
                <c:pt idx="60">
                  <c:v>1935</c:v>
                </c:pt>
                <c:pt idx="61">
                  <c:v>1936</c:v>
                </c:pt>
                <c:pt idx="62">
                  <c:v>1937</c:v>
                </c:pt>
                <c:pt idx="63">
                  <c:v>1938</c:v>
                </c:pt>
                <c:pt idx="64">
                  <c:v>1939</c:v>
                </c:pt>
                <c:pt idx="65">
                  <c:v>1940</c:v>
                </c:pt>
                <c:pt idx="66">
                  <c:v>1941</c:v>
                </c:pt>
                <c:pt idx="67">
                  <c:v>1942</c:v>
                </c:pt>
                <c:pt idx="68">
                  <c:v>1943</c:v>
                </c:pt>
                <c:pt idx="69">
                  <c:v>1944</c:v>
                </c:pt>
                <c:pt idx="70">
                  <c:v>1945</c:v>
                </c:pt>
                <c:pt idx="71">
                  <c:v>1946</c:v>
                </c:pt>
                <c:pt idx="72">
                  <c:v>1947</c:v>
                </c:pt>
                <c:pt idx="73">
                  <c:v>1948</c:v>
                </c:pt>
                <c:pt idx="74">
                  <c:v>1949</c:v>
                </c:pt>
                <c:pt idx="75">
                  <c:v>1950</c:v>
                </c:pt>
                <c:pt idx="76">
                  <c:v>1951</c:v>
                </c:pt>
                <c:pt idx="77">
                  <c:v>1952</c:v>
                </c:pt>
                <c:pt idx="78">
                  <c:v>1953</c:v>
                </c:pt>
                <c:pt idx="79">
                  <c:v>1954</c:v>
                </c:pt>
                <c:pt idx="80">
                  <c:v>1955</c:v>
                </c:pt>
                <c:pt idx="81">
                  <c:v>1956</c:v>
                </c:pt>
                <c:pt idx="82">
                  <c:v>1957</c:v>
                </c:pt>
                <c:pt idx="83">
                  <c:v>1958</c:v>
                </c:pt>
                <c:pt idx="84">
                  <c:v>1959</c:v>
                </c:pt>
                <c:pt idx="85">
                  <c:v>1960</c:v>
                </c:pt>
                <c:pt idx="86">
                  <c:v>1961</c:v>
                </c:pt>
                <c:pt idx="87">
                  <c:v>1962</c:v>
                </c:pt>
                <c:pt idx="88">
                  <c:v>1963</c:v>
                </c:pt>
                <c:pt idx="89">
                  <c:v>1964</c:v>
                </c:pt>
                <c:pt idx="90">
                  <c:v>1965</c:v>
                </c:pt>
                <c:pt idx="91">
                  <c:v>1966</c:v>
                </c:pt>
                <c:pt idx="92">
                  <c:v>1967</c:v>
                </c:pt>
                <c:pt idx="93">
                  <c:v>1968</c:v>
                </c:pt>
                <c:pt idx="94">
                  <c:v>1969</c:v>
                </c:pt>
                <c:pt idx="95">
                  <c:v>1970</c:v>
                </c:pt>
                <c:pt idx="96">
                  <c:v>1971</c:v>
                </c:pt>
                <c:pt idx="97">
                  <c:v>1972</c:v>
                </c:pt>
                <c:pt idx="98">
                  <c:v>1973</c:v>
                </c:pt>
                <c:pt idx="99">
                  <c:v>1974</c:v>
                </c:pt>
                <c:pt idx="100">
                  <c:v>1975</c:v>
                </c:pt>
                <c:pt idx="101">
                  <c:v>1976</c:v>
                </c:pt>
                <c:pt idx="102">
                  <c:v>1977</c:v>
                </c:pt>
                <c:pt idx="103">
                  <c:v>1978</c:v>
                </c:pt>
                <c:pt idx="104">
                  <c:v>1979</c:v>
                </c:pt>
                <c:pt idx="105">
                  <c:v>1980</c:v>
                </c:pt>
                <c:pt idx="106">
                  <c:v>1981</c:v>
                </c:pt>
                <c:pt idx="107">
                  <c:v>1982</c:v>
                </c:pt>
                <c:pt idx="108">
                  <c:v>1983</c:v>
                </c:pt>
                <c:pt idx="109">
                  <c:v>1984</c:v>
                </c:pt>
                <c:pt idx="110">
                  <c:v>1985</c:v>
                </c:pt>
                <c:pt idx="111">
                  <c:v>1986</c:v>
                </c:pt>
                <c:pt idx="112">
                  <c:v>1987</c:v>
                </c:pt>
                <c:pt idx="113">
                  <c:v>1988</c:v>
                </c:pt>
                <c:pt idx="114">
                  <c:v>1989</c:v>
                </c:pt>
                <c:pt idx="115">
                  <c:v>1990</c:v>
                </c:pt>
                <c:pt idx="116">
                  <c:v>1991</c:v>
                </c:pt>
                <c:pt idx="117">
                  <c:v>1992</c:v>
                </c:pt>
                <c:pt idx="118">
                  <c:v>1993</c:v>
                </c:pt>
                <c:pt idx="119">
                  <c:v>1994</c:v>
                </c:pt>
                <c:pt idx="120">
                  <c:v>1995</c:v>
                </c:pt>
                <c:pt idx="121">
                  <c:v>1996</c:v>
                </c:pt>
                <c:pt idx="122">
                  <c:v>1997</c:v>
                </c:pt>
                <c:pt idx="123">
                  <c:v>1998</c:v>
                </c:pt>
                <c:pt idx="124">
                  <c:v>1999</c:v>
                </c:pt>
                <c:pt idx="125">
                  <c:v>2000</c:v>
                </c:pt>
                <c:pt idx="126">
                  <c:v>2001</c:v>
                </c:pt>
                <c:pt idx="127">
                  <c:v>2002</c:v>
                </c:pt>
                <c:pt idx="128">
                  <c:v>2003</c:v>
                </c:pt>
                <c:pt idx="129">
                  <c:v>2004</c:v>
                </c:pt>
                <c:pt idx="130">
                  <c:v>2005</c:v>
                </c:pt>
                <c:pt idx="131">
                  <c:v>2006</c:v>
                </c:pt>
                <c:pt idx="132">
                  <c:v>2007</c:v>
                </c:pt>
                <c:pt idx="133">
                  <c:v>2008</c:v>
                </c:pt>
                <c:pt idx="134">
                  <c:v>2009</c:v>
                </c:pt>
                <c:pt idx="135">
                  <c:v>2010</c:v>
                </c:pt>
                <c:pt idx="136">
                  <c:v>2011</c:v>
                </c:pt>
                <c:pt idx="137">
                  <c:v>2012</c:v>
                </c:pt>
                <c:pt idx="138">
                  <c:v>2013</c:v>
                </c:pt>
                <c:pt idx="139">
                  <c:v>2014</c:v>
                </c:pt>
              </c:numCache>
            </c:numRef>
          </c:cat>
          <c:val>
            <c:numRef>
              <c:f>'D - Fig 4 - UK GDP'!$J$191:$J$330</c:f>
              <c:numCache>
                <c:formatCode>_-* #,##0.0_-;\-* #,##0.0_-;_-* "-"??_-;_-@_-</c:formatCode>
                <c:ptCount val="140"/>
                <c:pt idx="0">
                  <c:v>0.90909090909090595</c:v>
                </c:pt>
                <c:pt idx="1">
                  <c:v>0.63063063063061997</c:v>
                </c:pt>
                <c:pt idx="2">
                  <c:v>0.53715308863026201</c:v>
                </c:pt>
                <c:pt idx="3">
                  <c:v>0.80142475512022304</c:v>
                </c:pt>
                <c:pt idx="4">
                  <c:v>-2.20848056537102</c:v>
                </c:pt>
                <c:pt idx="5">
                  <c:v>7.8590785907858987</c:v>
                </c:pt>
                <c:pt idx="6">
                  <c:v>2.0100502512562879</c:v>
                </c:pt>
                <c:pt idx="7">
                  <c:v>1.7241379310344911</c:v>
                </c:pt>
                <c:pt idx="8">
                  <c:v>3.2284100080710232</c:v>
                </c:pt>
                <c:pt idx="9">
                  <c:v>-0.86004691164973202</c:v>
                </c:pt>
                <c:pt idx="10">
                  <c:v>-0.86750788643533405</c:v>
                </c:pt>
                <c:pt idx="11">
                  <c:v>0.71599045346063395</c:v>
                </c:pt>
                <c:pt idx="12">
                  <c:v>4.1074249605055186</c:v>
                </c:pt>
                <c:pt idx="13">
                  <c:v>3.1866464339908962</c:v>
                </c:pt>
                <c:pt idx="14">
                  <c:v>3.2352941176470722</c:v>
                </c:pt>
                <c:pt idx="15">
                  <c:v>0.854700854700852</c:v>
                </c:pt>
                <c:pt idx="16">
                  <c:v>2.259887005649702</c:v>
                </c:pt>
                <c:pt idx="17">
                  <c:v>-2.071823204419883</c:v>
                </c:pt>
                <c:pt idx="18">
                  <c:v>-0.70521861777150696</c:v>
                </c:pt>
                <c:pt idx="19">
                  <c:v>4.9715909090909074</c:v>
                </c:pt>
                <c:pt idx="20">
                  <c:v>3.247631935047353</c:v>
                </c:pt>
                <c:pt idx="21">
                  <c:v>4.3905635648755066</c:v>
                </c:pt>
                <c:pt idx="22">
                  <c:v>0.87884494664155</c:v>
                </c:pt>
                <c:pt idx="23">
                  <c:v>4.791537025513378</c:v>
                </c:pt>
                <c:pt idx="24">
                  <c:v>3.741092636579566</c:v>
                </c:pt>
                <c:pt idx="25">
                  <c:v>-0.62965082999427602</c:v>
                </c:pt>
                <c:pt idx="26">
                  <c:v>2.476958525345617</c:v>
                </c:pt>
                <c:pt idx="27">
                  <c:v>1.4052838673411969</c:v>
                </c:pt>
                <c:pt idx="28">
                  <c:v>-0.94235033259424505</c:v>
                </c:pt>
                <c:pt idx="29">
                  <c:v>1.2870733072188041</c:v>
                </c:pt>
                <c:pt idx="30">
                  <c:v>3.0386740331491771</c:v>
                </c:pt>
                <c:pt idx="31">
                  <c:v>2.466487935656827</c:v>
                </c:pt>
                <c:pt idx="32">
                  <c:v>1.8315018315018401</c:v>
                </c:pt>
                <c:pt idx="33">
                  <c:v>-3.7512846865364939</c:v>
                </c:pt>
                <c:pt idx="34">
                  <c:v>2.722904431393502</c:v>
                </c:pt>
                <c:pt idx="35">
                  <c:v>2.65072765072766</c:v>
                </c:pt>
                <c:pt idx="36">
                  <c:v>3.3417721518987382</c:v>
                </c:pt>
                <c:pt idx="37">
                  <c:v>1.371876531112207</c:v>
                </c:pt>
                <c:pt idx="38">
                  <c:v>4.3015949734171066</c:v>
                </c:pt>
                <c:pt idx="39">
                  <c:v>2.2999999999999972</c:v>
                </c:pt>
                <c:pt idx="40">
                  <c:v>6.3538611925708803</c:v>
                </c:pt>
                <c:pt idx="41">
                  <c:v>1.9301470588235361</c:v>
                </c:pt>
                <c:pt idx="42">
                  <c:v>0.72137060414787901</c:v>
                </c:pt>
                <c:pt idx="43">
                  <c:v>2.1486123545210352</c:v>
                </c:pt>
                <c:pt idx="44">
                  <c:v>-9.9035933391761546</c:v>
                </c:pt>
                <c:pt idx="45">
                  <c:v>-7.7821011673151856</c:v>
                </c:pt>
                <c:pt idx="46">
                  <c:v>-10.143298679404319</c:v>
                </c:pt>
                <c:pt idx="47">
                  <c:v>6.2539086929330949</c:v>
                </c:pt>
                <c:pt idx="48">
                  <c:v>3.1194820482636771</c:v>
                </c:pt>
                <c:pt idx="49">
                  <c:v>4.9086757990867804</c:v>
                </c:pt>
                <c:pt idx="50">
                  <c:v>3.6724700761697431</c:v>
                </c:pt>
                <c:pt idx="51">
                  <c:v>-3.253739176069288</c:v>
                </c:pt>
                <c:pt idx="52">
                  <c:v>8.1638188228912281</c:v>
                </c:pt>
                <c:pt idx="53">
                  <c:v>0.82748244734202103</c:v>
                </c:pt>
                <c:pt idx="54">
                  <c:v>2.959462820193977</c:v>
                </c:pt>
                <c:pt idx="55">
                  <c:v>-0.893719806763286</c:v>
                </c:pt>
                <c:pt idx="56">
                  <c:v>-4.9719717280038971</c:v>
                </c:pt>
                <c:pt idx="57">
                  <c:v>0.43600923313668699</c:v>
                </c:pt>
                <c:pt idx="58">
                  <c:v>3.2941777323799641</c:v>
                </c:pt>
                <c:pt idx="59">
                  <c:v>6.2051915945612004</c:v>
                </c:pt>
                <c:pt idx="60">
                  <c:v>3.6778398510242032</c:v>
                </c:pt>
                <c:pt idx="61">
                  <c:v>4.9169286035024564</c:v>
                </c:pt>
                <c:pt idx="62">
                  <c:v>3.4667237320778952</c:v>
                </c:pt>
                <c:pt idx="63">
                  <c:v>0.66184074457083897</c:v>
                </c:pt>
                <c:pt idx="64">
                  <c:v>4.6435175672898916</c:v>
                </c:pt>
                <c:pt idx="65">
                  <c:v>11.29000589043787</c:v>
                </c:pt>
                <c:pt idx="66">
                  <c:v>9.2448835568101568</c:v>
                </c:pt>
                <c:pt idx="67">
                  <c:v>2.0348837209302388</c:v>
                </c:pt>
                <c:pt idx="68">
                  <c:v>1.788540677429552</c:v>
                </c:pt>
                <c:pt idx="69">
                  <c:v>-4.8515005442388457</c:v>
                </c:pt>
                <c:pt idx="70">
                  <c:v>-5.3113253799640461</c:v>
                </c:pt>
                <c:pt idx="71">
                  <c:v>-2.9340697273041201</c:v>
                </c:pt>
                <c:pt idx="72">
                  <c:v>-1.3157894736842051</c:v>
                </c:pt>
                <c:pt idx="73">
                  <c:v>3.6576576576576652</c:v>
                </c:pt>
                <c:pt idx="74">
                  <c:v>3.5458274633297431</c:v>
                </c:pt>
                <c:pt idx="75">
                  <c:v>3.3797190181307708</c:v>
                </c:pt>
                <c:pt idx="76">
                  <c:v>3.6856637807568688</c:v>
                </c:pt>
                <c:pt idx="77">
                  <c:v>2.0766057528979198</c:v>
                </c:pt>
                <c:pt idx="78">
                  <c:v>5.7376574533773379</c:v>
                </c:pt>
                <c:pt idx="79">
                  <c:v>4.2263913829232296</c:v>
                </c:pt>
                <c:pt idx="80">
                  <c:v>3.8412398161514578</c:v>
                </c:pt>
                <c:pt idx="81">
                  <c:v>2.025076433053167</c:v>
                </c:pt>
                <c:pt idx="82">
                  <c:v>1.9446822728506701</c:v>
                </c:pt>
                <c:pt idx="83">
                  <c:v>0.93484506306555204</c:v>
                </c:pt>
                <c:pt idx="84">
                  <c:v>3.6743049794899472</c:v>
                </c:pt>
                <c:pt idx="85">
                  <c:v>6.5040948808483847</c:v>
                </c:pt>
                <c:pt idx="86">
                  <c:v>2.845642394695596</c:v>
                </c:pt>
                <c:pt idx="87">
                  <c:v>1.2536635928229301</c:v>
                </c:pt>
                <c:pt idx="88">
                  <c:v>1.739178396505324</c:v>
                </c:pt>
                <c:pt idx="89">
                  <c:v>5.7012683701151303</c:v>
                </c:pt>
                <c:pt idx="90">
                  <c:v>2.6358440322176881</c:v>
                </c:pt>
                <c:pt idx="91">
                  <c:v>1.42319731671337</c:v>
                </c:pt>
                <c:pt idx="92">
                  <c:v>2.1696800564443919</c:v>
                </c:pt>
                <c:pt idx="93">
                  <c:v>5.8019602207514804</c:v>
                </c:pt>
                <c:pt idx="94">
                  <c:v>2.131492153899158</c:v>
                </c:pt>
                <c:pt idx="95">
                  <c:v>2.5725659609411191</c:v>
                </c:pt>
                <c:pt idx="96">
                  <c:v>3.8303767375402629</c:v>
                </c:pt>
                <c:pt idx="97">
                  <c:v>4.0693932282936629</c:v>
                </c:pt>
                <c:pt idx="98">
                  <c:v>6.8736531170374917</c:v>
                </c:pt>
                <c:pt idx="99">
                  <c:v>-2.3208324856266671</c:v>
                </c:pt>
                <c:pt idx="100">
                  <c:v>-1.5224753338321899</c:v>
                </c:pt>
                <c:pt idx="101">
                  <c:v>3.1330733666830071</c:v>
                </c:pt>
                <c:pt idx="102">
                  <c:v>2.64110529633821</c:v>
                </c:pt>
                <c:pt idx="103">
                  <c:v>3.505700259445788</c:v>
                </c:pt>
                <c:pt idx="104">
                  <c:v>3.3266224165591831</c:v>
                </c:pt>
                <c:pt idx="105">
                  <c:v>-2.1136886038778191</c:v>
                </c:pt>
                <c:pt idx="106">
                  <c:v>-0.80144313485988095</c:v>
                </c:pt>
                <c:pt idx="107">
                  <c:v>2.1911697639949779</c:v>
                </c:pt>
                <c:pt idx="108">
                  <c:v>4.0609158293296774</c:v>
                </c:pt>
                <c:pt idx="109">
                  <c:v>1.8789183219999619</c:v>
                </c:pt>
                <c:pt idx="110">
                  <c:v>3.766670086846247</c:v>
                </c:pt>
                <c:pt idx="111">
                  <c:v>2.7982018893852678</c:v>
                </c:pt>
                <c:pt idx="112">
                  <c:v>5.471074767450034</c:v>
                </c:pt>
                <c:pt idx="113">
                  <c:v>5.8552543886931119</c:v>
                </c:pt>
                <c:pt idx="114">
                  <c:v>2.576700127244449</c:v>
                </c:pt>
                <c:pt idx="115">
                  <c:v>0.66148220254298495</c:v>
                </c:pt>
                <c:pt idx="116">
                  <c:v>-0.77961949690580901</c:v>
                </c:pt>
                <c:pt idx="117">
                  <c:v>0.62219213025605302</c:v>
                </c:pt>
                <c:pt idx="118">
                  <c:v>2.8013560513362279</c:v>
                </c:pt>
                <c:pt idx="119">
                  <c:v>3.7144468196651541</c:v>
                </c:pt>
                <c:pt idx="120">
                  <c:v>2.1710795402585319</c:v>
                </c:pt>
                <c:pt idx="121">
                  <c:v>2.4718570648725939</c:v>
                </c:pt>
                <c:pt idx="122">
                  <c:v>2.268346809801344</c:v>
                </c:pt>
                <c:pt idx="123">
                  <c:v>3.6827700647990298</c:v>
                </c:pt>
                <c:pt idx="124">
                  <c:v>3.2618318689654751</c:v>
                </c:pt>
                <c:pt idx="125">
                  <c:v>3.8111051012563171</c:v>
                </c:pt>
                <c:pt idx="126">
                  <c:v>2.3588215772260099</c:v>
                </c:pt>
                <c:pt idx="127">
                  <c:v>2.1408665435771468</c:v>
                </c:pt>
                <c:pt idx="128">
                  <c:v>4.4818734875726598</c:v>
                </c:pt>
                <c:pt idx="129">
                  <c:v>2.2242407609977022</c:v>
                </c:pt>
                <c:pt idx="130">
                  <c:v>3.0840852218458679</c:v>
                </c:pt>
                <c:pt idx="131">
                  <c:v>3.0444884122369298</c:v>
                </c:pt>
                <c:pt idx="132">
                  <c:v>2.4818117938031601</c:v>
                </c:pt>
                <c:pt idx="133">
                  <c:v>-0.124072667958345</c:v>
                </c:pt>
                <c:pt idx="134">
                  <c:v>-4.6271352785330189</c:v>
                </c:pt>
                <c:pt idx="135">
                  <c:v>2.0215597056234458</c:v>
                </c:pt>
                <c:pt idx="136">
                  <c:v>1.62357529695015</c:v>
                </c:pt>
                <c:pt idx="137">
                  <c:v>0.71686831738885803</c:v>
                </c:pt>
                <c:pt idx="138">
                  <c:v>1.581166525002601</c:v>
                </c:pt>
                <c:pt idx="139">
                  <c:v>2.957928535577508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1340088"/>
        <c:axId val="111340480"/>
      </c:lineChart>
      <c:catAx>
        <c:axId val="111340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111340480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11340480"/>
        <c:scaling>
          <c:orientation val="minMax"/>
          <c:max val="12"/>
          <c:min val="-12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GDP growth (%)</a:t>
                </a:r>
              </a:p>
            </c:rich>
          </c:tx>
          <c:layout>
            <c:manualLayout>
              <c:xMode val="edge"/>
              <c:yMode val="edge"/>
              <c:x val="9.0192458771219295E-4"/>
              <c:y val="0.42232214937130202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11340088"/>
        <c:crosses val="autoZero"/>
        <c:crossBetween val="midCat"/>
        <c:majorUnit val="2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68331880854599"/>
          <c:y val="0.15478405236852799"/>
          <c:w val="0.87826105200040405"/>
          <c:h val="0.68370732323232297"/>
        </c:manualLayout>
      </c:layout>
      <c:lineChart>
        <c:grouping val="standard"/>
        <c:varyColors val="0"/>
        <c:ser>
          <c:idx val="1"/>
          <c:order val="0"/>
          <c:tx>
            <c:v>Unemployment rate</c:v>
          </c:tx>
          <c:spPr>
            <a:ln w="25400">
              <a:solidFill>
                <a:schemeClr val="accent4"/>
              </a:solidFill>
            </a:ln>
          </c:spPr>
          <c:marker>
            <c:symbol val="none"/>
          </c:marker>
          <c:cat>
            <c:numRef>
              <c:f>'D - Fig 4 - UK GDP'!$A$17:$A$156</c:f>
              <c:numCache>
                <c:formatCode>General</c:formatCode>
                <c:ptCount val="140"/>
                <c:pt idx="0">
                  <c:v>1875</c:v>
                </c:pt>
                <c:pt idx="1">
                  <c:v>1876</c:v>
                </c:pt>
                <c:pt idx="2">
                  <c:v>1877</c:v>
                </c:pt>
                <c:pt idx="3">
                  <c:v>1878</c:v>
                </c:pt>
                <c:pt idx="4">
                  <c:v>1879</c:v>
                </c:pt>
                <c:pt idx="5">
                  <c:v>1880</c:v>
                </c:pt>
                <c:pt idx="6">
                  <c:v>1881</c:v>
                </c:pt>
                <c:pt idx="7">
                  <c:v>1882</c:v>
                </c:pt>
                <c:pt idx="8">
                  <c:v>1883</c:v>
                </c:pt>
                <c:pt idx="9">
                  <c:v>1884</c:v>
                </c:pt>
                <c:pt idx="10">
                  <c:v>1885</c:v>
                </c:pt>
                <c:pt idx="11">
                  <c:v>1886</c:v>
                </c:pt>
                <c:pt idx="12">
                  <c:v>1887</c:v>
                </c:pt>
                <c:pt idx="13">
                  <c:v>1888</c:v>
                </c:pt>
                <c:pt idx="14">
                  <c:v>1889</c:v>
                </c:pt>
                <c:pt idx="15">
                  <c:v>1890</c:v>
                </c:pt>
                <c:pt idx="16">
                  <c:v>1891</c:v>
                </c:pt>
                <c:pt idx="17">
                  <c:v>1892</c:v>
                </c:pt>
                <c:pt idx="18">
                  <c:v>1893</c:v>
                </c:pt>
                <c:pt idx="19">
                  <c:v>1894</c:v>
                </c:pt>
                <c:pt idx="20">
                  <c:v>1895</c:v>
                </c:pt>
                <c:pt idx="21">
                  <c:v>1896</c:v>
                </c:pt>
                <c:pt idx="22">
                  <c:v>1897</c:v>
                </c:pt>
                <c:pt idx="23">
                  <c:v>1898</c:v>
                </c:pt>
                <c:pt idx="24">
                  <c:v>1899</c:v>
                </c:pt>
                <c:pt idx="25">
                  <c:v>1900</c:v>
                </c:pt>
                <c:pt idx="26">
                  <c:v>1901</c:v>
                </c:pt>
                <c:pt idx="27">
                  <c:v>1902</c:v>
                </c:pt>
                <c:pt idx="28">
                  <c:v>1903</c:v>
                </c:pt>
                <c:pt idx="29">
                  <c:v>1904</c:v>
                </c:pt>
                <c:pt idx="30">
                  <c:v>1905</c:v>
                </c:pt>
                <c:pt idx="31">
                  <c:v>1906</c:v>
                </c:pt>
                <c:pt idx="32">
                  <c:v>1907</c:v>
                </c:pt>
                <c:pt idx="33">
                  <c:v>1908</c:v>
                </c:pt>
                <c:pt idx="34">
                  <c:v>1909</c:v>
                </c:pt>
                <c:pt idx="35">
                  <c:v>1910</c:v>
                </c:pt>
                <c:pt idx="36">
                  <c:v>1911</c:v>
                </c:pt>
                <c:pt idx="37">
                  <c:v>1912</c:v>
                </c:pt>
                <c:pt idx="38">
                  <c:v>1913</c:v>
                </c:pt>
                <c:pt idx="39">
                  <c:v>1914</c:v>
                </c:pt>
                <c:pt idx="40">
                  <c:v>1915</c:v>
                </c:pt>
                <c:pt idx="41">
                  <c:v>1916</c:v>
                </c:pt>
                <c:pt idx="42">
                  <c:v>1917</c:v>
                </c:pt>
                <c:pt idx="43">
                  <c:v>1918</c:v>
                </c:pt>
                <c:pt idx="44">
                  <c:v>1919</c:v>
                </c:pt>
                <c:pt idx="45">
                  <c:v>1920</c:v>
                </c:pt>
                <c:pt idx="46">
                  <c:v>1921</c:v>
                </c:pt>
                <c:pt idx="47">
                  <c:v>1922</c:v>
                </c:pt>
                <c:pt idx="48">
                  <c:v>1923</c:v>
                </c:pt>
                <c:pt idx="49">
                  <c:v>1924</c:v>
                </c:pt>
                <c:pt idx="50">
                  <c:v>1925</c:v>
                </c:pt>
                <c:pt idx="51">
                  <c:v>1926</c:v>
                </c:pt>
                <c:pt idx="52">
                  <c:v>1927</c:v>
                </c:pt>
                <c:pt idx="53">
                  <c:v>1928</c:v>
                </c:pt>
                <c:pt idx="54">
                  <c:v>1929</c:v>
                </c:pt>
                <c:pt idx="55">
                  <c:v>1930</c:v>
                </c:pt>
                <c:pt idx="56">
                  <c:v>1931</c:v>
                </c:pt>
                <c:pt idx="57">
                  <c:v>1932</c:v>
                </c:pt>
                <c:pt idx="58">
                  <c:v>1933</c:v>
                </c:pt>
                <c:pt idx="59">
                  <c:v>1934</c:v>
                </c:pt>
                <c:pt idx="60">
                  <c:v>1935</c:v>
                </c:pt>
                <c:pt idx="61">
                  <c:v>1936</c:v>
                </c:pt>
                <c:pt idx="62">
                  <c:v>1937</c:v>
                </c:pt>
                <c:pt idx="63">
                  <c:v>1938</c:v>
                </c:pt>
                <c:pt idx="64">
                  <c:v>1939</c:v>
                </c:pt>
                <c:pt idx="65">
                  <c:v>1940</c:v>
                </c:pt>
                <c:pt idx="66">
                  <c:v>1941</c:v>
                </c:pt>
                <c:pt idx="67">
                  <c:v>1942</c:v>
                </c:pt>
                <c:pt idx="68">
                  <c:v>1943</c:v>
                </c:pt>
                <c:pt idx="69">
                  <c:v>1944</c:v>
                </c:pt>
                <c:pt idx="70">
                  <c:v>1945</c:v>
                </c:pt>
                <c:pt idx="71">
                  <c:v>1946</c:v>
                </c:pt>
                <c:pt idx="72">
                  <c:v>1947</c:v>
                </c:pt>
                <c:pt idx="73">
                  <c:v>1948</c:v>
                </c:pt>
                <c:pt idx="74">
                  <c:v>1949</c:v>
                </c:pt>
                <c:pt idx="75">
                  <c:v>1950</c:v>
                </c:pt>
                <c:pt idx="76">
                  <c:v>1951</c:v>
                </c:pt>
                <c:pt idx="77">
                  <c:v>1952</c:v>
                </c:pt>
                <c:pt idx="78">
                  <c:v>1953</c:v>
                </c:pt>
                <c:pt idx="79">
                  <c:v>1954</c:v>
                </c:pt>
                <c:pt idx="80">
                  <c:v>1955</c:v>
                </c:pt>
                <c:pt idx="81">
                  <c:v>1956</c:v>
                </c:pt>
                <c:pt idx="82">
                  <c:v>1957</c:v>
                </c:pt>
                <c:pt idx="83">
                  <c:v>1958</c:v>
                </c:pt>
                <c:pt idx="84">
                  <c:v>1959</c:v>
                </c:pt>
                <c:pt idx="85">
                  <c:v>1960</c:v>
                </c:pt>
                <c:pt idx="86">
                  <c:v>1961</c:v>
                </c:pt>
                <c:pt idx="87">
                  <c:v>1962</c:v>
                </c:pt>
                <c:pt idx="88">
                  <c:v>1963</c:v>
                </c:pt>
                <c:pt idx="89">
                  <c:v>1964</c:v>
                </c:pt>
                <c:pt idx="90">
                  <c:v>1965</c:v>
                </c:pt>
                <c:pt idx="91">
                  <c:v>1966</c:v>
                </c:pt>
                <c:pt idx="92">
                  <c:v>1967</c:v>
                </c:pt>
                <c:pt idx="93">
                  <c:v>1968</c:v>
                </c:pt>
                <c:pt idx="94">
                  <c:v>1969</c:v>
                </c:pt>
                <c:pt idx="95">
                  <c:v>1970</c:v>
                </c:pt>
                <c:pt idx="96">
                  <c:v>1971</c:v>
                </c:pt>
                <c:pt idx="97">
                  <c:v>1972</c:v>
                </c:pt>
                <c:pt idx="98">
                  <c:v>1973</c:v>
                </c:pt>
                <c:pt idx="99">
                  <c:v>1974</c:v>
                </c:pt>
                <c:pt idx="100">
                  <c:v>1975</c:v>
                </c:pt>
                <c:pt idx="101">
                  <c:v>1976</c:v>
                </c:pt>
                <c:pt idx="102">
                  <c:v>1977</c:v>
                </c:pt>
                <c:pt idx="103">
                  <c:v>1978</c:v>
                </c:pt>
                <c:pt idx="104">
                  <c:v>1979</c:v>
                </c:pt>
                <c:pt idx="105">
                  <c:v>1980</c:v>
                </c:pt>
                <c:pt idx="106">
                  <c:v>1981</c:v>
                </c:pt>
                <c:pt idx="107">
                  <c:v>1982</c:v>
                </c:pt>
                <c:pt idx="108">
                  <c:v>1983</c:v>
                </c:pt>
                <c:pt idx="109">
                  <c:v>1984</c:v>
                </c:pt>
                <c:pt idx="110">
                  <c:v>1985</c:v>
                </c:pt>
                <c:pt idx="111">
                  <c:v>1986</c:v>
                </c:pt>
                <c:pt idx="112">
                  <c:v>1987</c:v>
                </c:pt>
                <c:pt idx="113">
                  <c:v>1988</c:v>
                </c:pt>
                <c:pt idx="114">
                  <c:v>1989</c:v>
                </c:pt>
                <c:pt idx="115">
                  <c:v>1990</c:v>
                </c:pt>
                <c:pt idx="116">
                  <c:v>1991</c:v>
                </c:pt>
                <c:pt idx="117">
                  <c:v>1992</c:v>
                </c:pt>
                <c:pt idx="118">
                  <c:v>1993</c:v>
                </c:pt>
                <c:pt idx="119">
                  <c:v>1994</c:v>
                </c:pt>
                <c:pt idx="120">
                  <c:v>1995</c:v>
                </c:pt>
                <c:pt idx="121">
                  <c:v>1996</c:v>
                </c:pt>
                <c:pt idx="122">
                  <c:v>1997</c:v>
                </c:pt>
                <c:pt idx="123">
                  <c:v>1998</c:v>
                </c:pt>
                <c:pt idx="124">
                  <c:v>1999</c:v>
                </c:pt>
                <c:pt idx="125">
                  <c:v>2000</c:v>
                </c:pt>
                <c:pt idx="126">
                  <c:v>2001</c:v>
                </c:pt>
                <c:pt idx="127">
                  <c:v>2002</c:v>
                </c:pt>
                <c:pt idx="128">
                  <c:v>2003</c:v>
                </c:pt>
                <c:pt idx="129">
                  <c:v>2004</c:v>
                </c:pt>
                <c:pt idx="130">
                  <c:v>2005</c:v>
                </c:pt>
                <c:pt idx="131">
                  <c:v>2006</c:v>
                </c:pt>
                <c:pt idx="132">
                  <c:v>2007</c:v>
                </c:pt>
                <c:pt idx="133">
                  <c:v>2008</c:v>
                </c:pt>
                <c:pt idx="134">
                  <c:v>2009</c:v>
                </c:pt>
                <c:pt idx="135">
                  <c:v>2010</c:v>
                </c:pt>
                <c:pt idx="136">
                  <c:v>2011</c:v>
                </c:pt>
                <c:pt idx="137">
                  <c:v>2012</c:v>
                </c:pt>
                <c:pt idx="138">
                  <c:v>2013</c:v>
                </c:pt>
                <c:pt idx="139">
                  <c:v>2014</c:v>
                </c:pt>
              </c:numCache>
            </c:numRef>
          </c:cat>
          <c:val>
            <c:numRef>
              <c:f>'D - Fig 4 - UK GDP'!$D$17:$D$156</c:f>
              <c:numCache>
                <c:formatCode>_-* #,##0.0_-;\-* #,##0.0_-;_-* "-"??_-;_-@_-</c:formatCode>
                <c:ptCount val="140"/>
                <c:pt idx="0">
                  <c:v>2.0689604428622839</c:v>
                </c:pt>
                <c:pt idx="1">
                  <c:v>3.2478160498545039</c:v>
                </c:pt>
                <c:pt idx="2">
                  <c:v>4.1472600408202158</c:v>
                </c:pt>
                <c:pt idx="3">
                  <c:v>5.8844900210911719</c:v>
                </c:pt>
                <c:pt idx="4">
                  <c:v>10.13109729158835</c:v>
                </c:pt>
                <c:pt idx="5">
                  <c:v>4.963836536547908</c:v>
                </c:pt>
                <c:pt idx="6">
                  <c:v>3.3299423614804331</c:v>
                </c:pt>
                <c:pt idx="7">
                  <c:v>2.1557978786041221</c:v>
                </c:pt>
                <c:pt idx="8">
                  <c:v>2.4470851466807839</c:v>
                </c:pt>
                <c:pt idx="9">
                  <c:v>7.7052779345488878</c:v>
                </c:pt>
                <c:pt idx="10">
                  <c:v>8.7952526500518911</c:v>
                </c:pt>
                <c:pt idx="11">
                  <c:v>9.6805556898126444</c:v>
                </c:pt>
                <c:pt idx="12">
                  <c:v>7.2330189631646302</c:v>
                </c:pt>
                <c:pt idx="13">
                  <c:v>4.7145915975319816</c:v>
                </c:pt>
                <c:pt idx="14">
                  <c:v>2.0079415637526998</c:v>
                </c:pt>
                <c:pt idx="15">
                  <c:v>1.9884588084605841</c:v>
                </c:pt>
                <c:pt idx="16">
                  <c:v>3.3115026417836169</c:v>
                </c:pt>
                <c:pt idx="17">
                  <c:v>5.9523954206552316</c:v>
                </c:pt>
                <c:pt idx="18">
                  <c:v>7.1269630022295329</c:v>
                </c:pt>
                <c:pt idx="19">
                  <c:v>6.5449591711352646</c:v>
                </c:pt>
                <c:pt idx="20">
                  <c:v>5.4745327384381159</c:v>
                </c:pt>
                <c:pt idx="21">
                  <c:v>3.1162666578020062</c:v>
                </c:pt>
                <c:pt idx="22">
                  <c:v>3.135389385869964</c:v>
                </c:pt>
                <c:pt idx="23">
                  <c:v>2.6714751428429921</c:v>
                </c:pt>
                <c:pt idx="24">
                  <c:v>1.901341256762185</c:v>
                </c:pt>
                <c:pt idx="25">
                  <c:v>2.349654217621381</c:v>
                </c:pt>
                <c:pt idx="26">
                  <c:v>3.0976526897466901</c:v>
                </c:pt>
                <c:pt idx="27">
                  <c:v>3.736803844080558</c:v>
                </c:pt>
                <c:pt idx="28">
                  <c:v>4.4136254859929203</c:v>
                </c:pt>
                <c:pt idx="29">
                  <c:v>5.6818292985515697</c:v>
                </c:pt>
                <c:pt idx="30">
                  <c:v>4.7347928070045429</c:v>
                </c:pt>
                <c:pt idx="31">
                  <c:v>3.4090048297750841</c:v>
                </c:pt>
                <c:pt idx="32">
                  <c:v>3.4775307208567199</c:v>
                </c:pt>
                <c:pt idx="33">
                  <c:v>7.3811271224401382</c:v>
                </c:pt>
                <c:pt idx="34">
                  <c:v>7.2667056803390171</c:v>
                </c:pt>
                <c:pt idx="35">
                  <c:v>4.43787408229786</c:v>
                </c:pt>
                <c:pt idx="36">
                  <c:v>2.8378691639504172</c:v>
                </c:pt>
                <c:pt idx="37">
                  <c:v>3.1427514474235241</c:v>
                </c:pt>
                <c:pt idx="38">
                  <c:v>1.999484515460521</c:v>
                </c:pt>
                <c:pt idx="39">
                  <c:v>3.0440251997053451</c:v>
                </c:pt>
                <c:pt idx="40">
                  <c:v>0.91455906840637402</c:v>
                </c:pt>
                <c:pt idx="41">
                  <c:v>0.31738681227027099</c:v>
                </c:pt>
                <c:pt idx="42">
                  <c:v>0.44960488778178498</c:v>
                </c:pt>
                <c:pt idx="43">
                  <c:v>0.62420873747310901</c:v>
                </c:pt>
                <c:pt idx="44">
                  <c:v>2.9170745621535552</c:v>
                </c:pt>
                <c:pt idx="45">
                  <c:v>1.8849685838569361</c:v>
                </c:pt>
                <c:pt idx="46">
                  <c:v>10.984095427435401</c:v>
                </c:pt>
                <c:pt idx="47">
                  <c:v>9.6562184024266937</c:v>
                </c:pt>
                <c:pt idx="48">
                  <c:v>7.9816980172852059</c:v>
                </c:pt>
                <c:pt idx="49">
                  <c:v>7.0778564206268966</c:v>
                </c:pt>
                <c:pt idx="50">
                  <c:v>7.741935483870968</c:v>
                </c:pt>
                <c:pt idx="51">
                  <c:v>8.6486486486486491</c:v>
                </c:pt>
                <c:pt idx="52">
                  <c:v>6.6796684544124831</c:v>
                </c:pt>
                <c:pt idx="53">
                  <c:v>7.425265188042431</c:v>
                </c:pt>
                <c:pt idx="54">
                  <c:v>7.1496663489037173</c:v>
                </c:pt>
                <c:pt idx="55">
                  <c:v>11.07491856677524</c:v>
                </c:pt>
                <c:pt idx="56">
                  <c:v>14.826642335766429</c:v>
                </c:pt>
                <c:pt idx="57">
                  <c:v>15.34988713318284</c:v>
                </c:pt>
                <c:pt idx="58">
                  <c:v>13.906390639063909</c:v>
                </c:pt>
                <c:pt idx="59">
                  <c:v>11.7092866756393</c:v>
                </c:pt>
                <c:pt idx="60">
                  <c:v>10.85892300845572</c:v>
                </c:pt>
                <c:pt idx="61">
                  <c:v>9.2226613965744306</c:v>
                </c:pt>
                <c:pt idx="62">
                  <c:v>7.6923076923076916</c:v>
                </c:pt>
                <c:pt idx="63">
                  <c:v>9.1603053435114479</c:v>
                </c:pt>
                <c:pt idx="64">
                  <c:v>5.6779661016949152</c:v>
                </c:pt>
                <c:pt idx="65">
                  <c:v>2.9831932773109249</c:v>
                </c:pt>
                <c:pt idx="66">
                  <c:v>1.03305785123967</c:v>
                </c:pt>
                <c:pt idx="67">
                  <c:v>0.44176706827309198</c:v>
                </c:pt>
                <c:pt idx="68">
                  <c:v>0.31872509960159401</c:v>
                </c:pt>
                <c:pt idx="69">
                  <c:v>0.282258064516129</c:v>
                </c:pt>
                <c:pt idx="70">
                  <c:v>0.41152263374485598</c:v>
                </c:pt>
                <c:pt idx="71">
                  <c:v>1.70940170940171</c:v>
                </c:pt>
                <c:pt idx="72">
                  <c:v>1.2820512820512819</c:v>
                </c:pt>
                <c:pt idx="73">
                  <c:v>1.2842465753424659</c:v>
                </c:pt>
                <c:pt idx="74">
                  <c:v>1.155821917808219</c:v>
                </c:pt>
                <c:pt idx="75">
                  <c:v>1.398305084745763</c:v>
                </c:pt>
                <c:pt idx="76">
                  <c:v>1.0906040268456381</c:v>
                </c:pt>
                <c:pt idx="77">
                  <c:v>1.546176347680736</c:v>
                </c:pt>
                <c:pt idx="78">
                  <c:v>1.496881496881497</c:v>
                </c:pt>
                <c:pt idx="79">
                  <c:v>1.2731006160164271</c:v>
                </c:pt>
                <c:pt idx="80">
                  <c:v>0.97640358014646</c:v>
                </c:pt>
                <c:pt idx="81">
                  <c:v>1.049656842955188</c:v>
                </c:pt>
                <c:pt idx="82">
                  <c:v>1.331181928196854</c:v>
                </c:pt>
                <c:pt idx="83">
                  <c:v>1.8233387358184761</c:v>
                </c:pt>
                <c:pt idx="84">
                  <c:v>1.9656019656019661</c:v>
                </c:pt>
                <c:pt idx="85">
                  <c:v>1.545343635624238</c:v>
                </c:pt>
                <c:pt idx="86">
                  <c:v>1.410153102336825</c:v>
                </c:pt>
                <c:pt idx="87">
                  <c:v>1.875498802873105</c:v>
                </c:pt>
                <c:pt idx="88">
                  <c:v>2.2231044065105201</c:v>
                </c:pt>
                <c:pt idx="89">
                  <c:v>1.576665352778873</c:v>
                </c:pt>
                <c:pt idx="90">
                  <c:v>1.3693270735524261</c:v>
                </c:pt>
                <c:pt idx="91">
                  <c:v>1.402961808261886</c:v>
                </c:pt>
                <c:pt idx="92">
                  <c:v>2.1943573667711598</c:v>
                </c:pt>
                <c:pt idx="93">
                  <c:v>2.3210070810385521</c:v>
                </c:pt>
                <c:pt idx="94">
                  <c:v>2.2825659189295551</c:v>
                </c:pt>
                <c:pt idx="95">
                  <c:v>2.4438312968072529</c:v>
                </c:pt>
                <c:pt idx="96">
                  <c:v>2.975009916699717</c:v>
                </c:pt>
                <c:pt idx="97">
                  <c:v>3.32409972299169</c:v>
                </c:pt>
                <c:pt idx="98">
                  <c:v>2.3428348301444748</c:v>
                </c:pt>
                <c:pt idx="99">
                  <c:v>2.3382696804364769</c:v>
                </c:pt>
                <c:pt idx="100">
                  <c:v>3.6321483771251928</c:v>
                </c:pt>
                <c:pt idx="101">
                  <c:v>4.9827520122652373</c:v>
                </c:pt>
                <c:pt idx="102">
                  <c:v>5.3414727203357497</c:v>
                </c:pt>
                <c:pt idx="103">
                  <c:v>5.239179954441914</c:v>
                </c:pt>
                <c:pt idx="104">
                  <c:v>4.8822623652683381</c:v>
                </c:pt>
                <c:pt idx="105">
                  <c:v>6.1666480924254241</c:v>
                </c:pt>
                <c:pt idx="106">
                  <c:v>9.3202159923071211</c:v>
                </c:pt>
                <c:pt idx="107">
                  <c:v>10.884962349959</c:v>
                </c:pt>
                <c:pt idx="108">
                  <c:v>11.543044384867439</c:v>
                </c:pt>
                <c:pt idx="109">
                  <c:v>11.48005522051878</c:v>
                </c:pt>
                <c:pt idx="110">
                  <c:v>11.786332179930801</c:v>
                </c:pt>
                <c:pt idx="111">
                  <c:v>11.78957930194224</c:v>
                </c:pt>
                <c:pt idx="112">
                  <c:v>10.50427623407502</c:v>
                </c:pt>
                <c:pt idx="113">
                  <c:v>8.57443450815361</c:v>
                </c:pt>
                <c:pt idx="114">
                  <c:v>7.2213936387915796</c:v>
                </c:pt>
                <c:pt idx="115">
                  <c:v>7.0979117687733346</c:v>
                </c:pt>
                <c:pt idx="116">
                  <c:v>8.8177889307123927</c:v>
                </c:pt>
                <c:pt idx="117">
                  <c:v>9.9499330089556448</c:v>
                </c:pt>
                <c:pt idx="118">
                  <c:v>10.374752054406351</c:v>
                </c:pt>
                <c:pt idx="119">
                  <c:v>9.4960965223562894</c:v>
                </c:pt>
                <c:pt idx="120">
                  <c:v>8.6217880654066672</c:v>
                </c:pt>
                <c:pt idx="121">
                  <c:v>8.0970517703484184</c:v>
                </c:pt>
                <c:pt idx="122">
                  <c:v>6.9722582681583836</c:v>
                </c:pt>
                <c:pt idx="123">
                  <c:v>6.2554665360528956</c:v>
                </c:pt>
                <c:pt idx="124">
                  <c:v>5.9768125973351802</c:v>
                </c:pt>
                <c:pt idx="125">
                  <c:v>5.4592363261093908</c:v>
                </c:pt>
                <c:pt idx="126">
                  <c:v>5.0993150684931496</c:v>
                </c:pt>
                <c:pt idx="127">
                  <c:v>5.192203205650638</c:v>
                </c:pt>
                <c:pt idx="128">
                  <c:v>5.021569156106767</c:v>
                </c:pt>
                <c:pt idx="129">
                  <c:v>4.7681144882468933</c:v>
                </c:pt>
                <c:pt idx="130">
                  <c:v>4.8516717928365907</c:v>
                </c:pt>
                <c:pt idx="131">
                  <c:v>5.453123982018373</c:v>
                </c:pt>
                <c:pt idx="132">
                  <c:v>5.3558707337607672</c:v>
                </c:pt>
                <c:pt idx="133">
                  <c:v>5.7107168022548214</c:v>
                </c:pt>
                <c:pt idx="134">
                  <c:v>7.6351459097432617</c:v>
                </c:pt>
                <c:pt idx="135">
                  <c:v>7.8665947386792689</c:v>
                </c:pt>
                <c:pt idx="136">
                  <c:v>8.06654902949332</c:v>
                </c:pt>
                <c:pt idx="137">
                  <c:v>8</c:v>
                </c:pt>
                <c:pt idx="138">
                  <c:v>7.6</c:v>
                </c:pt>
                <c:pt idx="139">
                  <c:v>6.2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221896"/>
        <c:axId val="191221504"/>
      </c:lineChart>
      <c:catAx>
        <c:axId val="191221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191221504"/>
        <c:crosses val="autoZero"/>
        <c:auto val="1"/>
        <c:lblAlgn val="ctr"/>
        <c:lblOffset val="100"/>
        <c:tickLblSkip val="5"/>
        <c:tickMarkSkip val="5"/>
        <c:noMultiLvlLbl val="0"/>
      </c:catAx>
      <c:valAx>
        <c:axId val="191221504"/>
        <c:scaling>
          <c:orientation val="minMax"/>
          <c:max val="16"/>
          <c:min val="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Unemployment rate (%)</a:t>
                </a:r>
              </a:p>
            </c:rich>
          </c:tx>
          <c:layout>
            <c:manualLayout>
              <c:xMode val="edge"/>
              <c:yMode val="edge"/>
              <c:x val="9.0192458771219295E-4"/>
              <c:y val="0.35214498456084498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91221896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392568867115"/>
          <c:y val="0.16083654728011701"/>
          <c:w val="0.87564796023553204"/>
          <c:h val="0.72887639088419498"/>
        </c:manualLayout>
      </c:layout>
      <c:lineChart>
        <c:grouping val="standard"/>
        <c:varyColors val="0"/>
        <c:ser>
          <c:idx val="1"/>
          <c:order val="0"/>
          <c:spPr>
            <a:ln>
              <a:solidFill>
                <a:schemeClr val="accent6"/>
              </a:solidFill>
            </a:ln>
          </c:spPr>
          <c:marker>
            <c:symbol val="none"/>
          </c:marker>
          <c:cat>
            <c:numRef>
              <c:f>'D - Fig 4 - UK GDP'!$K$229:$K$368</c:f>
              <c:numCache>
                <c:formatCode>General</c:formatCode>
                <c:ptCount val="140"/>
                <c:pt idx="0">
                  <c:v>1875</c:v>
                </c:pt>
                <c:pt idx="1">
                  <c:v>1876</c:v>
                </c:pt>
                <c:pt idx="2">
                  <c:v>1877</c:v>
                </c:pt>
                <c:pt idx="3">
                  <c:v>1878</c:v>
                </c:pt>
                <c:pt idx="4">
                  <c:v>1879</c:v>
                </c:pt>
                <c:pt idx="5">
                  <c:v>1880</c:v>
                </c:pt>
                <c:pt idx="6">
                  <c:v>1881</c:v>
                </c:pt>
                <c:pt idx="7">
                  <c:v>1882</c:v>
                </c:pt>
                <c:pt idx="8">
                  <c:v>1883</c:v>
                </c:pt>
                <c:pt idx="9">
                  <c:v>1884</c:v>
                </c:pt>
                <c:pt idx="10">
                  <c:v>1885</c:v>
                </c:pt>
                <c:pt idx="11">
                  <c:v>1886</c:v>
                </c:pt>
                <c:pt idx="12">
                  <c:v>1887</c:v>
                </c:pt>
                <c:pt idx="13">
                  <c:v>1888</c:v>
                </c:pt>
                <c:pt idx="14">
                  <c:v>1889</c:v>
                </c:pt>
                <c:pt idx="15">
                  <c:v>1890</c:v>
                </c:pt>
                <c:pt idx="16">
                  <c:v>1891</c:v>
                </c:pt>
                <c:pt idx="17">
                  <c:v>1892</c:v>
                </c:pt>
                <c:pt idx="18">
                  <c:v>1893</c:v>
                </c:pt>
                <c:pt idx="19">
                  <c:v>1894</c:v>
                </c:pt>
                <c:pt idx="20">
                  <c:v>1895</c:v>
                </c:pt>
                <c:pt idx="21">
                  <c:v>1896</c:v>
                </c:pt>
                <c:pt idx="22">
                  <c:v>1897</c:v>
                </c:pt>
                <c:pt idx="23">
                  <c:v>1898</c:v>
                </c:pt>
                <c:pt idx="24">
                  <c:v>1899</c:v>
                </c:pt>
                <c:pt idx="25">
                  <c:v>1900</c:v>
                </c:pt>
                <c:pt idx="26">
                  <c:v>1901</c:v>
                </c:pt>
                <c:pt idx="27">
                  <c:v>1902</c:v>
                </c:pt>
                <c:pt idx="28">
                  <c:v>1903</c:v>
                </c:pt>
                <c:pt idx="29">
                  <c:v>1904</c:v>
                </c:pt>
                <c:pt idx="30">
                  <c:v>1905</c:v>
                </c:pt>
                <c:pt idx="31">
                  <c:v>1906</c:v>
                </c:pt>
                <c:pt idx="32">
                  <c:v>1907</c:v>
                </c:pt>
                <c:pt idx="33">
                  <c:v>1908</c:v>
                </c:pt>
                <c:pt idx="34">
                  <c:v>1909</c:v>
                </c:pt>
                <c:pt idx="35">
                  <c:v>1910</c:v>
                </c:pt>
                <c:pt idx="36">
                  <c:v>1911</c:v>
                </c:pt>
                <c:pt idx="37">
                  <c:v>1912</c:v>
                </c:pt>
                <c:pt idx="38">
                  <c:v>1913</c:v>
                </c:pt>
                <c:pt idx="39">
                  <c:v>1914</c:v>
                </c:pt>
                <c:pt idx="40">
                  <c:v>1915</c:v>
                </c:pt>
                <c:pt idx="41">
                  <c:v>1916</c:v>
                </c:pt>
                <c:pt idx="42">
                  <c:v>1917</c:v>
                </c:pt>
                <c:pt idx="43">
                  <c:v>1918</c:v>
                </c:pt>
                <c:pt idx="44">
                  <c:v>1919</c:v>
                </c:pt>
                <c:pt idx="45">
                  <c:v>1920</c:v>
                </c:pt>
                <c:pt idx="46">
                  <c:v>1921</c:v>
                </c:pt>
                <c:pt idx="47">
                  <c:v>1922</c:v>
                </c:pt>
                <c:pt idx="48">
                  <c:v>1923</c:v>
                </c:pt>
                <c:pt idx="49">
                  <c:v>1924</c:v>
                </c:pt>
                <c:pt idx="50">
                  <c:v>1925</c:v>
                </c:pt>
                <c:pt idx="51">
                  <c:v>1926</c:v>
                </c:pt>
                <c:pt idx="52">
                  <c:v>1927</c:v>
                </c:pt>
                <c:pt idx="53">
                  <c:v>1928</c:v>
                </c:pt>
                <c:pt idx="54">
                  <c:v>1929</c:v>
                </c:pt>
                <c:pt idx="55">
                  <c:v>1930</c:v>
                </c:pt>
                <c:pt idx="56">
                  <c:v>1931</c:v>
                </c:pt>
                <c:pt idx="57">
                  <c:v>1932</c:v>
                </c:pt>
                <c:pt idx="58">
                  <c:v>1933</c:v>
                </c:pt>
                <c:pt idx="59">
                  <c:v>1934</c:v>
                </c:pt>
                <c:pt idx="60">
                  <c:v>1935</c:v>
                </c:pt>
                <c:pt idx="61">
                  <c:v>1936</c:v>
                </c:pt>
                <c:pt idx="62">
                  <c:v>1937</c:v>
                </c:pt>
                <c:pt idx="63">
                  <c:v>1938</c:v>
                </c:pt>
                <c:pt idx="64">
                  <c:v>1939</c:v>
                </c:pt>
                <c:pt idx="65">
                  <c:v>1940</c:v>
                </c:pt>
                <c:pt idx="66">
                  <c:v>1941</c:v>
                </c:pt>
                <c:pt idx="67">
                  <c:v>1942</c:v>
                </c:pt>
                <c:pt idx="68">
                  <c:v>1943</c:v>
                </c:pt>
                <c:pt idx="69">
                  <c:v>1944</c:v>
                </c:pt>
                <c:pt idx="70">
                  <c:v>1945</c:v>
                </c:pt>
                <c:pt idx="71">
                  <c:v>1946</c:v>
                </c:pt>
                <c:pt idx="72">
                  <c:v>1947</c:v>
                </c:pt>
                <c:pt idx="73">
                  <c:v>1948</c:v>
                </c:pt>
                <c:pt idx="74">
                  <c:v>1949</c:v>
                </c:pt>
                <c:pt idx="75">
                  <c:v>1950</c:v>
                </c:pt>
                <c:pt idx="76">
                  <c:v>1951</c:v>
                </c:pt>
                <c:pt idx="77">
                  <c:v>1952</c:v>
                </c:pt>
                <c:pt idx="78">
                  <c:v>1953</c:v>
                </c:pt>
                <c:pt idx="79">
                  <c:v>1954</c:v>
                </c:pt>
                <c:pt idx="80">
                  <c:v>1955</c:v>
                </c:pt>
                <c:pt idx="81">
                  <c:v>1956</c:v>
                </c:pt>
                <c:pt idx="82">
                  <c:v>1957</c:v>
                </c:pt>
                <c:pt idx="83">
                  <c:v>1958</c:v>
                </c:pt>
                <c:pt idx="84">
                  <c:v>1959</c:v>
                </c:pt>
                <c:pt idx="85">
                  <c:v>1960</c:v>
                </c:pt>
                <c:pt idx="86">
                  <c:v>1961</c:v>
                </c:pt>
                <c:pt idx="87">
                  <c:v>1962</c:v>
                </c:pt>
                <c:pt idx="88">
                  <c:v>1963</c:v>
                </c:pt>
                <c:pt idx="89">
                  <c:v>1964</c:v>
                </c:pt>
                <c:pt idx="90">
                  <c:v>1965</c:v>
                </c:pt>
                <c:pt idx="91">
                  <c:v>1966</c:v>
                </c:pt>
                <c:pt idx="92">
                  <c:v>1967</c:v>
                </c:pt>
                <c:pt idx="93">
                  <c:v>1968</c:v>
                </c:pt>
                <c:pt idx="94">
                  <c:v>1969</c:v>
                </c:pt>
                <c:pt idx="95">
                  <c:v>1970</c:v>
                </c:pt>
                <c:pt idx="96">
                  <c:v>1971</c:v>
                </c:pt>
                <c:pt idx="97">
                  <c:v>1972</c:v>
                </c:pt>
                <c:pt idx="98">
                  <c:v>1973</c:v>
                </c:pt>
                <c:pt idx="99">
                  <c:v>1974</c:v>
                </c:pt>
                <c:pt idx="100">
                  <c:v>1975</c:v>
                </c:pt>
                <c:pt idx="101">
                  <c:v>1976</c:v>
                </c:pt>
                <c:pt idx="102">
                  <c:v>1977</c:v>
                </c:pt>
                <c:pt idx="103">
                  <c:v>1978</c:v>
                </c:pt>
                <c:pt idx="104">
                  <c:v>1979</c:v>
                </c:pt>
                <c:pt idx="105">
                  <c:v>1980</c:v>
                </c:pt>
                <c:pt idx="106">
                  <c:v>1981</c:v>
                </c:pt>
                <c:pt idx="107">
                  <c:v>1982</c:v>
                </c:pt>
                <c:pt idx="108">
                  <c:v>1983</c:v>
                </c:pt>
                <c:pt idx="109">
                  <c:v>1984</c:v>
                </c:pt>
                <c:pt idx="110">
                  <c:v>1985</c:v>
                </c:pt>
                <c:pt idx="111">
                  <c:v>1986</c:v>
                </c:pt>
                <c:pt idx="112">
                  <c:v>1987</c:v>
                </c:pt>
                <c:pt idx="113">
                  <c:v>1988</c:v>
                </c:pt>
                <c:pt idx="114">
                  <c:v>1989</c:v>
                </c:pt>
                <c:pt idx="115">
                  <c:v>1990</c:v>
                </c:pt>
                <c:pt idx="116">
                  <c:v>1991</c:v>
                </c:pt>
                <c:pt idx="117">
                  <c:v>1992</c:v>
                </c:pt>
                <c:pt idx="118">
                  <c:v>1993</c:v>
                </c:pt>
                <c:pt idx="119">
                  <c:v>1994</c:v>
                </c:pt>
                <c:pt idx="120">
                  <c:v>1995</c:v>
                </c:pt>
                <c:pt idx="121">
                  <c:v>1996</c:v>
                </c:pt>
                <c:pt idx="122">
                  <c:v>1997</c:v>
                </c:pt>
                <c:pt idx="123">
                  <c:v>1998</c:v>
                </c:pt>
                <c:pt idx="124">
                  <c:v>1999</c:v>
                </c:pt>
                <c:pt idx="125">
                  <c:v>2000</c:v>
                </c:pt>
                <c:pt idx="126">
                  <c:v>2001</c:v>
                </c:pt>
                <c:pt idx="127">
                  <c:v>2002</c:v>
                </c:pt>
                <c:pt idx="128">
                  <c:v>2003</c:v>
                </c:pt>
                <c:pt idx="129">
                  <c:v>2004</c:v>
                </c:pt>
                <c:pt idx="130">
                  <c:v>2005</c:v>
                </c:pt>
                <c:pt idx="131">
                  <c:v>2006</c:v>
                </c:pt>
                <c:pt idx="132">
                  <c:v>2007</c:v>
                </c:pt>
                <c:pt idx="133">
                  <c:v>2008</c:v>
                </c:pt>
                <c:pt idx="134">
                  <c:v>2009</c:v>
                </c:pt>
                <c:pt idx="135">
                  <c:v>2010</c:v>
                </c:pt>
                <c:pt idx="136">
                  <c:v>2011</c:v>
                </c:pt>
                <c:pt idx="137">
                  <c:v>2012</c:v>
                </c:pt>
                <c:pt idx="138">
                  <c:v>2013</c:v>
                </c:pt>
                <c:pt idx="139">
                  <c:v>2014</c:v>
                </c:pt>
              </c:numCache>
            </c:numRef>
          </c:cat>
          <c:val>
            <c:numRef>
              <c:f>'D - Fig 4 - UK GDP'!$L$229:$L$368</c:f>
              <c:numCache>
                <c:formatCode>_-* #,##0.0_-;\-* #,##0.0_-;_-* "-"??_-;_-@_-</c:formatCode>
                <c:ptCount val="140"/>
                <c:pt idx="0">
                  <c:v>-1.5437392795883511</c:v>
                </c:pt>
                <c:pt idx="1">
                  <c:v>0.261324041811832</c:v>
                </c:pt>
                <c:pt idx="2">
                  <c:v>-8.6880973066897099E-2</c:v>
                </c:pt>
                <c:pt idx="3">
                  <c:v>-3.0434782608695632</c:v>
                </c:pt>
                <c:pt idx="4">
                  <c:v>-4.4843049327354256</c:v>
                </c:pt>
                <c:pt idx="5">
                  <c:v>2.0657276995305272</c:v>
                </c:pt>
                <c:pt idx="6">
                  <c:v>-1.287948482060727</c:v>
                </c:pt>
                <c:pt idx="7">
                  <c:v>0.18639328984156101</c:v>
                </c:pt>
                <c:pt idx="8">
                  <c:v>0</c:v>
                </c:pt>
                <c:pt idx="9">
                  <c:v>-3.441860465116263</c:v>
                </c:pt>
                <c:pt idx="10">
                  <c:v>-3.4682080924855399</c:v>
                </c:pt>
                <c:pt idx="11">
                  <c:v>-0.89820359281436901</c:v>
                </c:pt>
                <c:pt idx="12">
                  <c:v>-2.01409869083585</c:v>
                </c:pt>
                <c:pt idx="13">
                  <c:v>-0.205549845837638</c:v>
                </c:pt>
                <c:pt idx="14">
                  <c:v>0.82389289392379805</c:v>
                </c:pt>
                <c:pt idx="15">
                  <c:v>0.40858018386109102</c:v>
                </c:pt>
                <c:pt idx="16">
                  <c:v>0.81383519837233098</c:v>
                </c:pt>
                <c:pt idx="17">
                  <c:v>0.40363269424823001</c:v>
                </c:pt>
                <c:pt idx="18">
                  <c:v>-1.9095477386934621</c:v>
                </c:pt>
                <c:pt idx="19">
                  <c:v>-2.663934426229503</c:v>
                </c:pt>
                <c:pt idx="20">
                  <c:v>-1.368421052631575</c:v>
                </c:pt>
                <c:pt idx="21">
                  <c:v>-0.21344717182498099</c:v>
                </c:pt>
                <c:pt idx="22">
                  <c:v>2.032085561497325</c:v>
                </c:pt>
                <c:pt idx="23">
                  <c:v>1.781970649895172</c:v>
                </c:pt>
                <c:pt idx="24">
                  <c:v>-1.029866117404737</c:v>
                </c:pt>
                <c:pt idx="25">
                  <c:v>4.0582726326742904</c:v>
                </c:pt>
                <c:pt idx="26">
                  <c:v>-0.29999999999999699</c:v>
                </c:pt>
                <c:pt idx="27">
                  <c:v>0</c:v>
                </c:pt>
                <c:pt idx="28">
                  <c:v>1.1033099297893469</c:v>
                </c:pt>
                <c:pt idx="29">
                  <c:v>-0.39682539682537799</c:v>
                </c:pt>
                <c:pt idx="30">
                  <c:v>0.39840637450198801</c:v>
                </c:pt>
                <c:pt idx="31">
                  <c:v>-9.9206349206340805E-2</c:v>
                </c:pt>
                <c:pt idx="32">
                  <c:v>1.5888778550148861</c:v>
                </c:pt>
                <c:pt idx="33">
                  <c:v>1.2707722385141831</c:v>
                </c:pt>
                <c:pt idx="34">
                  <c:v>0.19305019305019799</c:v>
                </c:pt>
                <c:pt idx="35">
                  <c:v>2.1194605009633989</c:v>
                </c:pt>
                <c:pt idx="36">
                  <c:v>0.28301886792451098</c:v>
                </c:pt>
                <c:pt idx="37">
                  <c:v>2.8222013170272788</c:v>
                </c:pt>
                <c:pt idx="38">
                  <c:v>0.640439158279975</c:v>
                </c:pt>
                <c:pt idx="39">
                  <c:v>2.545454545454533</c:v>
                </c:pt>
                <c:pt idx="40">
                  <c:v>12.5</c:v>
                </c:pt>
                <c:pt idx="41">
                  <c:v>18.100000000000009</c:v>
                </c:pt>
                <c:pt idx="42">
                  <c:v>25.199999999999989</c:v>
                </c:pt>
                <c:pt idx="43">
                  <c:v>22</c:v>
                </c:pt>
                <c:pt idx="44">
                  <c:v>10.10000000000001</c:v>
                </c:pt>
                <c:pt idx="45">
                  <c:v>15.4</c:v>
                </c:pt>
                <c:pt idx="46">
                  <c:v>-8.5999999999999801</c:v>
                </c:pt>
                <c:pt idx="47">
                  <c:v>-14</c:v>
                </c:pt>
                <c:pt idx="48">
                  <c:v>-6</c:v>
                </c:pt>
                <c:pt idx="49">
                  <c:v>-0.69999999999998896</c:v>
                </c:pt>
                <c:pt idx="50">
                  <c:v>0.29999999999999699</c:v>
                </c:pt>
                <c:pt idx="51">
                  <c:v>-0.80000000000001104</c:v>
                </c:pt>
                <c:pt idx="52">
                  <c:v>-2.4000000000000199</c:v>
                </c:pt>
                <c:pt idx="53">
                  <c:v>-0.299999999999983</c:v>
                </c:pt>
                <c:pt idx="54">
                  <c:v>-0.90000000000002001</c:v>
                </c:pt>
                <c:pt idx="55">
                  <c:v>-2.7999999999999829</c:v>
                </c:pt>
                <c:pt idx="56">
                  <c:v>-4.2999999999999972</c:v>
                </c:pt>
                <c:pt idx="57">
                  <c:v>-2.5999999999999939</c:v>
                </c:pt>
                <c:pt idx="58">
                  <c:v>-2.0999999999999939</c:v>
                </c:pt>
                <c:pt idx="59">
                  <c:v>0</c:v>
                </c:pt>
                <c:pt idx="60">
                  <c:v>0.69999999999998896</c:v>
                </c:pt>
                <c:pt idx="61">
                  <c:v>0.70000000000000295</c:v>
                </c:pt>
                <c:pt idx="62">
                  <c:v>3.4000000000000199</c:v>
                </c:pt>
                <c:pt idx="63">
                  <c:v>1.6000000000000081</c:v>
                </c:pt>
                <c:pt idx="64">
                  <c:v>2.8000000000000109</c:v>
                </c:pt>
                <c:pt idx="65">
                  <c:v>16.800000000000011</c:v>
                </c:pt>
                <c:pt idx="66">
                  <c:v>10.80000000000001</c:v>
                </c:pt>
                <c:pt idx="67">
                  <c:v>7.0999999999999943</c:v>
                </c:pt>
                <c:pt idx="68">
                  <c:v>3.4000000000000061</c:v>
                </c:pt>
                <c:pt idx="69">
                  <c:v>2.6999999999999882</c:v>
                </c:pt>
                <c:pt idx="70">
                  <c:v>2.7999999999999972</c:v>
                </c:pt>
                <c:pt idx="71">
                  <c:v>3.0999999999999801</c:v>
                </c:pt>
                <c:pt idx="72">
                  <c:v>6.9999999999999858</c:v>
                </c:pt>
                <c:pt idx="73">
                  <c:v>7.7000000000000028</c:v>
                </c:pt>
                <c:pt idx="74">
                  <c:v>2.7999999999999829</c:v>
                </c:pt>
                <c:pt idx="75">
                  <c:v>3.9184952978056482</c:v>
                </c:pt>
                <c:pt idx="76">
                  <c:v>9.0497737556561084</c:v>
                </c:pt>
                <c:pt idx="77">
                  <c:v>10.65006915629324</c:v>
                </c:pt>
                <c:pt idx="78">
                  <c:v>3.625</c:v>
                </c:pt>
                <c:pt idx="79">
                  <c:v>2.2919179734620059</c:v>
                </c:pt>
                <c:pt idx="80">
                  <c:v>5.0707547169811278</c:v>
                </c:pt>
                <c:pt idx="81">
                  <c:v>5.1627384960718388</c:v>
                </c:pt>
                <c:pt idx="82">
                  <c:v>3.842049092849507</c:v>
                </c:pt>
                <c:pt idx="83">
                  <c:v>2.8776978417266301</c:v>
                </c:pt>
                <c:pt idx="84">
                  <c:v>0.59940059940060997</c:v>
                </c:pt>
                <c:pt idx="85">
                  <c:v>0.79443892750744305</c:v>
                </c:pt>
                <c:pt idx="86">
                  <c:v>3.2512315270935801</c:v>
                </c:pt>
                <c:pt idx="87">
                  <c:v>4.1984732824427624</c:v>
                </c:pt>
                <c:pt idx="88">
                  <c:v>2.106227106227109</c:v>
                </c:pt>
                <c:pt idx="89">
                  <c:v>3.2286995515695058</c:v>
                </c:pt>
                <c:pt idx="90">
                  <c:v>4.2571676802779876</c:v>
                </c:pt>
                <c:pt idx="91">
                  <c:v>4</c:v>
                </c:pt>
                <c:pt idx="92">
                  <c:v>2.2435897435897521</c:v>
                </c:pt>
                <c:pt idx="93">
                  <c:v>3.996865203761756</c:v>
                </c:pt>
                <c:pt idx="94">
                  <c:v>5.199698568198948</c:v>
                </c:pt>
                <c:pt idx="95">
                  <c:v>6.5186246418338261</c:v>
                </c:pt>
                <c:pt idx="96">
                  <c:v>9.4149293880295684</c:v>
                </c:pt>
                <c:pt idx="97">
                  <c:v>7.1911493546404444</c:v>
                </c:pt>
                <c:pt idx="98">
                  <c:v>9.34633027522937</c:v>
                </c:pt>
                <c:pt idx="99">
                  <c:v>15.73151546932352</c:v>
                </c:pt>
                <c:pt idx="100">
                  <c:v>22.700498414136831</c:v>
                </c:pt>
                <c:pt idx="101">
                  <c:v>15.6573116691285</c:v>
                </c:pt>
                <c:pt idx="102">
                  <c:v>14.942528735632189</c:v>
                </c:pt>
                <c:pt idx="103">
                  <c:v>7.4722222222222161</c:v>
                </c:pt>
                <c:pt idx="104">
                  <c:v>11.372447660894309</c:v>
                </c:pt>
                <c:pt idx="105">
                  <c:v>15.154328150382909</c:v>
                </c:pt>
                <c:pt idx="106">
                  <c:v>11.80975413139862</c:v>
                </c:pt>
                <c:pt idx="107">
                  <c:v>8.1110310021629708</c:v>
                </c:pt>
                <c:pt idx="108">
                  <c:v>4.9349783261087046</c:v>
                </c:pt>
                <c:pt idx="109">
                  <c:v>4.2580235144582304</c:v>
                </c:pt>
                <c:pt idx="110">
                  <c:v>4.9222797927460959</c:v>
                </c:pt>
                <c:pt idx="111">
                  <c:v>3.3260711692084182</c:v>
                </c:pt>
                <c:pt idx="112">
                  <c:v>3.20494798987913</c:v>
                </c:pt>
                <c:pt idx="113">
                  <c:v>3.7591936801961339</c:v>
                </c:pt>
                <c:pt idx="114">
                  <c:v>5.2375951693357718</c:v>
                </c:pt>
                <c:pt idx="115">
                  <c:v>6.9726830485218869</c:v>
                </c:pt>
                <c:pt idx="116">
                  <c:v>7.5326492537313268</c:v>
                </c:pt>
                <c:pt idx="117">
                  <c:v>4.2615484710475036</c:v>
                </c:pt>
                <c:pt idx="118">
                  <c:v>2.5065002600103838</c:v>
                </c:pt>
                <c:pt idx="119">
                  <c:v>1.9784902597402829</c:v>
                </c:pt>
                <c:pt idx="120">
                  <c:v>2.6564520943189729</c:v>
                </c:pt>
                <c:pt idx="121">
                  <c:v>2.4648187633262211</c:v>
                </c:pt>
                <c:pt idx="122">
                  <c:v>1.824859633457933</c:v>
                </c:pt>
                <c:pt idx="123">
                  <c:v>1.5571398713453131</c:v>
                </c:pt>
                <c:pt idx="124">
                  <c:v>1.3287441186585911</c:v>
                </c:pt>
                <c:pt idx="125">
                  <c:v>0.79652288513875602</c:v>
                </c:pt>
                <c:pt idx="126">
                  <c:v>1.2332544358561679</c:v>
                </c:pt>
                <c:pt idx="127">
                  <c:v>1.2592776072398519</c:v>
                </c:pt>
                <c:pt idx="128">
                  <c:v>1.3615575134648741</c:v>
                </c:pt>
                <c:pt idx="129">
                  <c:v>1.343526714530739</c:v>
                </c:pt>
                <c:pt idx="130">
                  <c:v>2.0566108020118881</c:v>
                </c:pt>
                <c:pt idx="131">
                  <c:v>2.3290000000000082</c:v>
                </c:pt>
                <c:pt idx="132">
                  <c:v>2.32298110343433</c:v>
                </c:pt>
                <c:pt idx="133">
                  <c:v>3.6019078802329858</c:v>
                </c:pt>
                <c:pt idx="134">
                  <c:v>2.1654260100020939</c:v>
                </c:pt>
                <c:pt idx="135">
                  <c:v>3.2979476930156579</c:v>
                </c:pt>
                <c:pt idx="136">
                  <c:v>4.4637488735443203</c:v>
                </c:pt>
                <c:pt idx="137">
                  <c:v>2.8280956030938791</c:v>
                </c:pt>
                <c:pt idx="138">
                  <c:v>2.565112090241414</c:v>
                </c:pt>
                <c:pt idx="139">
                  <c:v>1.4608146866384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1219544"/>
        <c:axId val="191220328"/>
      </c:lineChart>
      <c:catAx>
        <c:axId val="1912195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191220328"/>
        <c:crosses val="autoZero"/>
        <c:auto val="1"/>
        <c:lblAlgn val="ctr"/>
        <c:lblOffset val="100"/>
        <c:tickLblSkip val="5"/>
        <c:tickMarkSkip val="5"/>
        <c:noMultiLvlLbl val="1"/>
      </c:catAx>
      <c:valAx>
        <c:axId val="191220328"/>
        <c:scaling>
          <c:orientation val="minMax"/>
          <c:max val="30"/>
          <c:min val="-2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Inflation</a:t>
                </a:r>
                <a:r>
                  <a:rPr lang="en-US" b="0" baseline="0"/>
                  <a:t> rate </a:t>
                </a:r>
                <a:r>
                  <a:rPr lang="en-US" b="0"/>
                  <a:t>(%)</a:t>
                </a:r>
              </a:p>
            </c:rich>
          </c:tx>
          <c:layout>
            <c:manualLayout>
              <c:xMode val="edge"/>
              <c:yMode val="edge"/>
              <c:x val="9.0941820917944205E-4"/>
              <c:y val="0.40505980170638001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91219544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885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19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70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3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6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124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4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9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70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2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E0119-F0CB-4C61-8227-4C7BE79017FB}" type="datetimeFigureOut">
              <a:rPr lang="en-GB" smtClean="0"/>
              <a:t>11/08/2017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599A6-334E-41BE-ABBC-9BC4325DFB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83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947" y="2481513"/>
            <a:ext cx="6858000" cy="687367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latin typeface="+mn-lt"/>
                <a:cs typeface="Calibri"/>
              </a:rPr>
              <a:t>Unit 13</a:t>
            </a:r>
            <a:endParaRPr lang="en-GB" dirty="0">
              <a:latin typeface="+mn-lt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947" y="3318147"/>
            <a:ext cx="6858000" cy="1241822"/>
          </a:xfrm>
        </p:spPr>
        <p:txBody>
          <a:bodyPr>
            <a:normAutofit/>
          </a:bodyPr>
          <a:lstStyle/>
          <a:p>
            <a:r>
              <a:rPr lang="en-GB" sz="2400" dirty="0"/>
              <a:t>ECONOMIC FLUCTUATIONS AND UNEMPLOYMENT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866" y="6400253"/>
            <a:ext cx="1861134" cy="3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2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H="1">
            <a:off x="1454449" y="4581128"/>
            <a:ext cx="6825264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2970247" y="1628799"/>
            <a:ext cx="2088347" cy="756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Saving</a:t>
            </a:r>
            <a:endParaRPr lang="en-GB" sz="1600" dirty="0">
              <a:solidFill>
                <a:srgbClr val="00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H="1">
            <a:off x="1471832" y="5657074"/>
            <a:ext cx="6807881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454856" y="1577400"/>
            <a:ext cx="6825264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44730" y="4082548"/>
            <a:ext cx="0" cy="2159999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8567" y="3969342"/>
            <a:ext cx="4356393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Households with ‘weakness of will’</a:t>
            </a:r>
            <a:endParaRPr lang="en-GB" sz="2000" b="1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38231" y="1057928"/>
            <a:ext cx="0" cy="216000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436713" y="3213865"/>
            <a:ext cx="6843407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77688" y="945006"/>
            <a:ext cx="6601127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Consumption-smoothing households</a:t>
            </a:r>
            <a:endParaRPr lang="en-GB" sz="20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971495" y="3210539"/>
            <a:ext cx="0" cy="108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077262" y="3219836"/>
            <a:ext cx="0" cy="108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436306" y="6245010"/>
            <a:ext cx="6843407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71088" y="6241684"/>
            <a:ext cx="0" cy="108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076855" y="6237312"/>
            <a:ext cx="0" cy="108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79512" y="-64798"/>
            <a:ext cx="89644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13.13. </a:t>
            </a:r>
            <a:r>
              <a:rPr lang="en-US" sz="2000" dirty="0"/>
              <a:t>Consumption when </a:t>
            </a:r>
            <a:r>
              <a:rPr lang="en-US" sz="2000" dirty="0" smtClean="0"/>
              <a:t>households are weak-willed: An </a:t>
            </a:r>
            <a:r>
              <a:rPr lang="en-US" sz="2000" dirty="0"/>
              <a:t>anticipated fall in </a:t>
            </a:r>
            <a:r>
              <a:rPr lang="en-US" sz="2000" dirty="0" smtClean="0"/>
              <a:t>income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-360266" y="94879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Income, consumption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-360830" y="397425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Income, consumption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09823" y="323055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News about fall in future income received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3798055" y="324869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income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falls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709823" y="6275339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News about fall in future income received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798055" y="6288671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income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falls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0449" y="3176690"/>
            <a:ext cx="9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578757" y="6214835"/>
            <a:ext cx="9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475656" y="2655055"/>
            <a:ext cx="6807881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440436" y="440668"/>
            <a:ext cx="6821595" cy="5253163"/>
            <a:chOff x="1440436" y="440668"/>
            <a:chExt cx="6821595" cy="5253163"/>
          </a:xfrm>
        </p:grpSpPr>
        <p:grpSp>
          <p:nvGrpSpPr>
            <p:cNvPr id="2" name="Group 1"/>
            <p:cNvGrpSpPr/>
            <p:nvPr/>
          </p:nvGrpSpPr>
          <p:grpSpPr>
            <a:xfrm>
              <a:off x="1440436" y="1574870"/>
              <a:ext cx="6821595" cy="1097764"/>
              <a:chOff x="1440436" y="1574870"/>
              <a:chExt cx="6821595" cy="1097764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1440436" y="1574935"/>
                <a:ext cx="3635977" cy="1128"/>
                <a:chOff x="1440201" y="2636912"/>
                <a:chExt cx="3635977" cy="1128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1440201" y="2638040"/>
                  <a:ext cx="3635977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 flipV="1">
                  <a:off x="1475656" y="2636912"/>
                  <a:ext cx="3167996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5075821" y="1574870"/>
                <a:ext cx="773" cy="1097764"/>
                <a:chOff x="5075586" y="2636847"/>
                <a:chExt cx="773" cy="1097764"/>
              </a:xfrm>
            </p:grpSpPr>
            <p:cxnSp>
              <p:nvCxnSpPr>
                <p:cNvPr id="84" name="Straight Connector 83"/>
                <p:cNvCxnSpPr/>
                <p:nvPr/>
              </p:nvCxnSpPr>
              <p:spPr>
                <a:xfrm flipV="1">
                  <a:off x="5075821" y="2654491"/>
                  <a:ext cx="538" cy="108012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5075586" y="2636847"/>
                  <a:ext cx="235" cy="629994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/>
              <p:cNvGrpSpPr/>
              <p:nvPr/>
            </p:nvGrpSpPr>
            <p:grpSpPr>
              <a:xfrm>
                <a:off x="5058326" y="2654491"/>
                <a:ext cx="3203705" cy="564"/>
                <a:chOff x="5076468" y="3554873"/>
                <a:chExt cx="3203705" cy="564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6156175" y="3554873"/>
                  <a:ext cx="2123998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5076468" y="3555437"/>
                  <a:ext cx="1727996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/>
            <p:cNvGrpSpPr/>
            <p:nvPr/>
          </p:nvGrpSpPr>
          <p:grpSpPr>
            <a:xfrm>
              <a:off x="1440436" y="4595007"/>
              <a:ext cx="6821543" cy="1098824"/>
              <a:chOff x="1440436" y="4595007"/>
              <a:chExt cx="6821543" cy="1098824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440436" y="4595007"/>
                <a:ext cx="3635977" cy="3700"/>
                <a:chOff x="1440436" y="4595007"/>
                <a:chExt cx="3635977" cy="3700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flipH="1" flipV="1">
                  <a:off x="1440436" y="4598707"/>
                  <a:ext cx="3635977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flipH="1" flipV="1">
                  <a:off x="1475893" y="4595007"/>
                  <a:ext cx="2627993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2"/>
              <p:cNvGrpSpPr/>
              <p:nvPr/>
            </p:nvGrpSpPr>
            <p:grpSpPr>
              <a:xfrm>
                <a:off x="5040334" y="4613711"/>
                <a:ext cx="538" cy="1080120"/>
                <a:chOff x="5040334" y="4613711"/>
                <a:chExt cx="538" cy="1080120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V="1">
                  <a:off x="5040334" y="4613711"/>
                  <a:ext cx="538" cy="108012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 flipV="1">
                  <a:off x="5040334" y="4653136"/>
                  <a:ext cx="0" cy="686655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/>
              <p:cNvGrpSpPr/>
              <p:nvPr/>
            </p:nvGrpSpPr>
            <p:grpSpPr>
              <a:xfrm>
                <a:off x="5039768" y="5661248"/>
                <a:ext cx="3222211" cy="0"/>
                <a:chOff x="5039768" y="5661248"/>
                <a:chExt cx="3222211" cy="0"/>
              </a:xfrm>
            </p:grpSpPr>
            <p:cxnSp>
              <p:nvCxnSpPr>
                <p:cNvPr id="110" name="Straight Connector 109"/>
                <p:cNvCxnSpPr/>
                <p:nvPr/>
              </p:nvCxnSpPr>
              <p:spPr>
                <a:xfrm flipH="1" flipV="1">
                  <a:off x="6101981" y="5661248"/>
                  <a:ext cx="2159998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 flipH="1" flipV="1">
                  <a:off x="5039768" y="5661248"/>
                  <a:ext cx="1871995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5" name="Group 114"/>
            <p:cNvGrpSpPr/>
            <p:nvPr/>
          </p:nvGrpSpPr>
          <p:grpSpPr>
            <a:xfrm>
              <a:off x="1907704" y="440668"/>
              <a:ext cx="2705836" cy="369332"/>
              <a:chOff x="3666364" y="980728"/>
              <a:chExt cx="2705836" cy="369332"/>
            </a:xfrm>
          </p:grpSpPr>
          <p:cxnSp>
            <p:nvCxnSpPr>
              <p:cNvPr id="116" name="Straight Connector 115"/>
              <p:cNvCxnSpPr/>
              <p:nvPr/>
            </p:nvCxnSpPr>
            <p:spPr>
              <a:xfrm flipH="1">
                <a:off x="3666373" y="1199280"/>
                <a:ext cx="809991" cy="0"/>
              </a:xfrm>
              <a:prstGeom prst="line">
                <a:avLst/>
              </a:prstGeom>
              <a:ln w="44450" cmpd="sng">
                <a:solidFill>
                  <a:schemeClr val="tx2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>
              <a:xfrm flipH="1" flipV="1">
                <a:off x="3666364" y="1198133"/>
                <a:ext cx="504420" cy="1147"/>
              </a:xfrm>
              <a:prstGeom prst="line">
                <a:avLst/>
              </a:prstGeom>
              <a:ln w="44450" cmpd="sng">
                <a:solidFill>
                  <a:schemeClr val="tx2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4476363" y="980728"/>
                <a:ext cx="1895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Path of income</a:t>
                </a:r>
                <a:endParaRPr lang="en-US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1440537" y="440668"/>
            <a:ext cx="6839871" cy="1979942"/>
            <a:chOff x="1440537" y="440668"/>
            <a:chExt cx="6839871" cy="1979942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1462021" y="2403762"/>
              <a:ext cx="6807881" cy="0"/>
            </a:xfrm>
            <a:prstGeom prst="line">
              <a:avLst/>
            </a:prstGeom>
            <a:ln w="9525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9" name="Group 88"/>
            <p:cNvGrpSpPr/>
            <p:nvPr/>
          </p:nvGrpSpPr>
          <p:grpSpPr>
            <a:xfrm>
              <a:off x="1440537" y="1628490"/>
              <a:ext cx="6839871" cy="792120"/>
              <a:chOff x="1439934" y="2582737"/>
              <a:chExt cx="6839871" cy="792120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2914994" y="3356428"/>
                <a:ext cx="5364811" cy="0"/>
                <a:chOff x="2914994" y="3356428"/>
                <a:chExt cx="5364811" cy="0"/>
              </a:xfrm>
            </p:grpSpPr>
            <p:cxnSp>
              <p:nvCxnSpPr>
                <p:cNvPr id="98" name="Straight Connector 97"/>
                <p:cNvCxnSpPr/>
                <p:nvPr/>
              </p:nvCxnSpPr>
              <p:spPr>
                <a:xfrm flipH="1" flipV="1">
                  <a:off x="2915816" y="3356428"/>
                  <a:ext cx="5363989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 flipV="1">
                  <a:off x="2914994" y="3356428"/>
                  <a:ext cx="1727990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2933356" y="2582737"/>
                <a:ext cx="1141" cy="792120"/>
                <a:chOff x="2933356" y="2582737"/>
                <a:chExt cx="1141" cy="792120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933959" y="2582737"/>
                  <a:ext cx="538" cy="79212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2933356" y="2582990"/>
                  <a:ext cx="603" cy="539835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3" name="Group 92"/>
              <p:cNvGrpSpPr/>
              <p:nvPr/>
            </p:nvGrpSpPr>
            <p:grpSpPr>
              <a:xfrm>
                <a:off x="1439934" y="2583047"/>
                <a:ext cx="1511998" cy="0"/>
                <a:chOff x="1439934" y="2583047"/>
                <a:chExt cx="1511998" cy="0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 flipV="1">
                  <a:off x="1439934" y="2583047"/>
                  <a:ext cx="1511998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H="1" flipV="1">
                  <a:off x="1458079" y="2583047"/>
                  <a:ext cx="827999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9" name="Group 118"/>
            <p:cNvGrpSpPr/>
            <p:nvPr/>
          </p:nvGrpSpPr>
          <p:grpSpPr>
            <a:xfrm>
              <a:off x="4932040" y="440668"/>
              <a:ext cx="3312368" cy="369332"/>
              <a:chOff x="3635896" y="1297024"/>
              <a:chExt cx="3312368" cy="369332"/>
            </a:xfrm>
          </p:grpSpPr>
          <p:cxnSp>
            <p:nvCxnSpPr>
              <p:cNvPr id="120" name="Straight Connector 119"/>
              <p:cNvCxnSpPr/>
              <p:nvPr/>
            </p:nvCxnSpPr>
            <p:spPr>
              <a:xfrm flipH="1" flipV="1">
                <a:off x="3635896" y="1500315"/>
                <a:ext cx="827983" cy="0"/>
              </a:xfrm>
              <a:prstGeom prst="line">
                <a:avLst/>
              </a:prstGeom>
              <a:ln w="44450" cmpd="sng">
                <a:solidFill>
                  <a:schemeClr val="accent2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 flipH="1" flipV="1">
                <a:off x="3666374" y="1500318"/>
                <a:ext cx="503994" cy="0"/>
              </a:xfrm>
              <a:prstGeom prst="line">
                <a:avLst/>
              </a:prstGeom>
              <a:ln w="44450" cmpd="sng">
                <a:solidFill>
                  <a:schemeClr val="accent2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TextBox 121"/>
              <p:cNvSpPr txBox="1"/>
              <p:nvPr/>
            </p:nvSpPr>
            <p:spPr>
              <a:xfrm>
                <a:off x="4464883" y="1297024"/>
                <a:ext cx="2483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Path of consumption</a:t>
                </a:r>
                <a:endParaRPr lang="en-US" dirty="0"/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5111778" y="2421451"/>
            <a:ext cx="3168351" cy="180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Running down savings or borrowing</a:t>
            </a:r>
            <a:endParaRPr lang="en-GB" sz="1600" dirty="0">
              <a:solidFill>
                <a:srgbClr val="0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422357" y="4562985"/>
            <a:ext cx="6839622" cy="1080120"/>
            <a:chOff x="1422357" y="4562985"/>
            <a:chExt cx="6839622" cy="1080120"/>
          </a:xfrm>
        </p:grpSpPr>
        <p:grpSp>
          <p:nvGrpSpPr>
            <p:cNvPr id="10" name="Group 9"/>
            <p:cNvGrpSpPr/>
            <p:nvPr/>
          </p:nvGrpSpPr>
          <p:grpSpPr>
            <a:xfrm>
              <a:off x="1422357" y="4562985"/>
              <a:ext cx="3654056" cy="4267"/>
              <a:chOff x="1422357" y="4562985"/>
              <a:chExt cx="3654056" cy="4267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1440436" y="4567252"/>
                <a:ext cx="3635977" cy="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1422357" y="4562985"/>
                <a:ext cx="2519993" cy="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5076054" y="4562985"/>
              <a:ext cx="3185925" cy="1080120"/>
              <a:chOff x="5076054" y="4562985"/>
              <a:chExt cx="3185925" cy="1080120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H="1" flipV="1">
                <a:off x="6101981" y="5625526"/>
                <a:ext cx="2159998" cy="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V="1">
                <a:off x="5076056" y="4562985"/>
                <a:ext cx="538" cy="108012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V="1">
                <a:off x="5076056" y="4584774"/>
                <a:ext cx="0" cy="571854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H="1" flipV="1">
                <a:off x="5076054" y="5630921"/>
                <a:ext cx="1655993" cy="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533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1" animBg="1"/>
      <p:bldP spid="7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13.15. Investment decisions as a coordination game.</a:t>
            </a:r>
            <a:endParaRPr lang="en-US" sz="2000" dirty="0"/>
          </a:p>
        </p:txBody>
      </p:sp>
      <p:pic>
        <p:nvPicPr>
          <p:cNvPr id="3" name="Picture 2" descr="Screen Shot 2015-01-05 at 10.53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052736"/>
            <a:ext cx="5245975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4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Grafic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329808"/>
              </p:ext>
            </p:extLst>
          </p:nvPr>
        </p:nvGraphicFramePr>
        <p:xfrm>
          <a:off x="107634" y="1455053"/>
          <a:ext cx="900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60981" y="91229"/>
            <a:ext cx="8964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13.18a. UK GDP growth (1875-2014).</a:t>
            </a:r>
            <a:endParaRPr lang="en-US" sz="2000" dirty="0"/>
          </a:p>
        </p:txBody>
      </p:sp>
      <p:grpSp>
        <p:nvGrpSpPr>
          <p:cNvPr id="18" name="Group 17"/>
          <p:cNvGrpSpPr/>
          <p:nvPr/>
        </p:nvGrpSpPr>
        <p:grpSpPr>
          <a:xfrm>
            <a:off x="3097734" y="903999"/>
            <a:ext cx="5952446" cy="2946734"/>
            <a:chOff x="3149031" y="954798"/>
            <a:chExt cx="6108135" cy="2946734"/>
          </a:xfrm>
        </p:grpSpPr>
        <p:grpSp>
          <p:nvGrpSpPr>
            <p:cNvPr id="4" name="Group 3"/>
            <p:cNvGrpSpPr/>
            <p:nvPr/>
          </p:nvGrpSpPr>
          <p:grpSpPr>
            <a:xfrm>
              <a:off x="3149031" y="954798"/>
              <a:ext cx="6108135" cy="2946734"/>
              <a:chOff x="3413510" y="1907191"/>
              <a:chExt cx="6108135" cy="2946734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9120899" y="3064200"/>
                <a:ext cx="0" cy="1368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Group 5"/>
              <p:cNvGrpSpPr/>
              <p:nvPr/>
            </p:nvGrpSpPr>
            <p:grpSpPr>
              <a:xfrm>
                <a:off x="3787641" y="3017775"/>
                <a:ext cx="1620422" cy="1836150"/>
                <a:chOff x="3787641" y="3017775"/>
                <a:chExt cx="1620422" cy="1836150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>
                  <a:off x="5408063" y="3017941"/>
                  <a:ext cx="0" cy="1835984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481706" y="3021011"/>
                  <a:ext cx="0" cy="1115989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787641" y="3017775"/>
                  <a:ext cx="0" cy="1188297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/>
              <p:cNvGrpSpPr/>
              <p:nvPr/>
            </p:nvGrpSpPr>
            <p:grpSpPr>
              <a:xfrm>
                <a:off x="3413510" y="1907191"/>
                <a:ext cx="6108135" cy="1091530"/>
                <a:chOff x="3413510" y="1603746"/>
                <a:chExt cx="6108135" cy="1091530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5084027" y="2048945"/>
                  <a:ext cx="648072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End of WWII: 1945</a:t>
                  </a:r>
                  <a:endParaRPr lang="en-US" sz="1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4039639" y="1824531"/>
                  <a:ext cx="925832" cy="8617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400"/>
                  </a:lvl1pPr>
                </a:lstStyle>
                <a:p>
                  <a:r>
                    <a:rPr lang="en-US" dirty="0"/>
                    <a:t>Start of Great</a:t>
                  </a:r>
                </a:p>
                <a:p>
                  <a:r>
                    <a:rPr lang="en-US" dirty="0"/>
                    <a:t>Depression: </a:t>
                  </a:r>
                  <a:r>
                    <a:rPr lang="en-US" dirty="0" smtClean="0"/>
                    <a:t>1929 </a:t>
                  </a:r>
                  <a:endParaRPr 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8720154" y="1603746"/>
                  <a:ext cx="801491" cy="10772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Start of global financial crisis: </a:t>
                  </a:r>
                </a:p>
                <a:p>
                  <a:pPr algn="ctr"/>
                  <a:r>
                    <a:rPr lang="en-US" sz="1400" dirty="0" smtClean="0"/>
                    <a:t>2008</a:t>
                  </a:r>
                  <a:endParaRPr lang="en-US" sz="1400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413510" y="2034633"/>
                  <a:ext cx="648072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End of WWI: 1918</a:t>
                  </a:r>
                  <a:endParaRPr lang="en-US" sz="1400" dirty="0"/>
                </a:p>
              </p:txBody>
            </p:sp>
          </p:grpSp>
        </p:grpSp>
        <p:cxnSp>
          <p:nvCxnSpPr>
            <p:cNvPr id="15" name="Straight Connector 14"/>
            <p:cNvCxnSpPr/>
            <p:nvPr/>
          </p:nvCxnSpPr>
          <p:spPr>
            <a:xfrm>
              <a:off x="6656925" y="1817939"/>
              <a:ext cx="0" cy="1223981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74165" y="1823775"/>
              <a:ext cx="0" cy="1476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6571409" y="1817939"/>
              <a:ext cx="6480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/>
                <a:t>1970s</a:t>
              </a:r>
              <a:endParaRPr lang="en-US" sz="1400" dirty="0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>
            <a:off x="6501075" y="2116667"/>
            <a:ext cx="50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ic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10265"/>
              </p:ext>
            </p:extLst>
          </p:nvPr>
        </p:nvGraphicFramePr>
        <p:xfrm>
          <a:off x="107634" y="1455053"/>
          <a:ext cx="900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60981" y="91229"/>
            <a:ext cx="8964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13.18b. UK unemployment rate (1875-2014).</a:t>
            </a:r>
            <a:endParaRPr lang="en-US" sz="2000" dirty="0"/>
          </a:p>
        </p:txBody>
      </p:sp>
      <p:grpSp>
        <p:nvGrpSpPr>
          <p:cNvPr id="40" name="Group 39"/>
          <p:cNvGrpSpPr/>
          <p:nvPr/>
        </p:nvGrpSpPr>
        <p:grpSpPr>
          <a:xfrm>
            <a:off x="3131840" y="764704"/>
            <a:ext cx="5976664" cy="3888432"/>
            <a:chOff x="3149031" y="967243"/>
            <a:chExt cx="5976664" cy="3888432"/>
          </a:xfrm>
        </p:grpSpPr>
        <p:grpSp>
          <p:nvGrpSpPr>
            <p:cNvPr id="41" name="Group 40"/>
            <p:cNvGrpSpPr/>
            <p:nvPr/>
          </p:nvGrpSpPr>
          <p:grpSpPr>
            <a:xfrm>
              <a:off x="3149031" y="967243"/>
              <a:ext cx="5976664" cy="3888432"/>
              <a:chOff x="3413510" y="1919636"/>
              <a:chExt cx="5976664" cy="3888432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>
                <a:off x="8933347" y="3004730"/>
                <a:ext cx="0" cy="1872278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>
              <a:xfrm>
                <a:off x="3770707" y="3017774"/>
                <a:ext cx="1587019" cy="2790294"/>
                <a:chOff x="3770707" y="3017774"/>
                <a:chExt cx="1587019" cy="2790294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>
                  <a:off x="5357726" y="3108068"/>
                  <a:ext cx="0" cy="2700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4420615" y="3021010"/>
                  <a:ext cx="0" cy="1583986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770707" y="3017774"/>
                  <a:ext cx="0" cy="2772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/>
              <p:cNvGrpSpPr/>
              <p:nvPr/>
            </p:nvGrpSpPr>
            <p:grpSpPr>
              <a:xfrm>
                <a:off x="3413510" y="1919636"/>
                <a:ext cx="5976664" cy="1079085"/>
                <a:chOff x="3413510" y="1616191"/>
                <a:chExt cx="5976664" cy="1079085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5084027" y="2048945"/>
                  <a:ext cx="648072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End of WWII: 1945</a:t>
                  </a:r>
                  <a:endParaRPr lang="en-US" sz="14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4003950" y="1824531"/>
                  <a:ext cx="925832" cy="8617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400"/>
                  </a:lvl1pPr>
                </a:lstStyle>
                <a:p>
                  <a:r>
                    <a:rPr lang="en-US" dirty="0"/>
                    <a:t>Start of Great</a:t>
                  </a:r>
                </a:p>
                <a:p>
                  <a:r>
                    <a:rPr lang="en-US" dirty="0"/>
                    <a:t>Depression: </a:t>
                  </a:r>
                  <a:r>
                    <a:rPr lang="en-US" dirty="0" smtClean="0"/>
                    <a:t>1929 </a:t>
                  </a:r>
                  <a:endParaRPr lang="en-US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8454070" y="1616191"/>
                  <a:ext cx="936104" cy="10772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Start of global financial crisis: </a:t>
                  </a:r>
                </a:p>
                <a:p>
                  <a:pPr algn="ctr"/>
                  <a:r>
                    <a:rPr lang="en-US" sz="1400" dirty="0" smtClean="0"/>
                    <a:t>2008</a:t>
                  </a:r>
                  <a:endParaRPr lang="en-US" sz="1400" dirty="0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3413510" y="2034633"/>
                  <a:ext cx="648072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End of WWI: 1918</a:t>
                  </a:r>
                  <a:endParaRPr lang="en-US" sz="1400" dirty="0"/>
                </a:p>
              </p:txBody>
            </p:sp>
          </p:grpSp>
        </p:grpSp>
        <p:cxnSp>
          <p:nvCxnSpPr>
            <p:cNvPr id="42" name="Straight Connector 41"/>
            <p:cNvCxnSpPr/>
            <p:nvPr/>
          </p:nvCxnSpPr>
          <p:spPr>
            <a:xfrm>
              <a:off x="6504155" y="2065381"/>
              <a:ext cx="0" cy="2448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037463" y="2044461"/>
              <a:ext cx="0" cy="2015975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6472803" y="2025304"/>
              <a:ext cx="6480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/>
                <a:t>1970s</a:t>
              </a:r>
              <a:endParaRPr lang="en-US" sz="1400" dirty="0"/>
            </a:p>
          </p:txBody>
        </p:sp>
      </p:grpSp>
      <p:cxnSp>
        <p:nvCxnSpPr>
          <p:cNvPr id="57" name="Straight Arrow Connector 56"/>
          <p:cNvCxnSpPr/>
          <p:nvPr/>
        </p:nvCxnSpPr>
        <p:spPr>
          <a:xfrm>
            <a:off x="6486964" y="2116667"/>
            <a:ext cx="504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6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Chart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7600"/>
              </p:ext>
            </p:extLst>
          </p:nvPr>
        </p:nvGraphicFramePr>
        <p:xfrm>
          <a:off x="25469" y="1412776"/>
          <a:ext cx="900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60981" y="91229"/>
            <a:ext cx="8964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13.18c. UK inflation rate (1875-2014).</a:t>
            </a:r>
            <a:endParaRPr lang="en-US" sz="20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3131574" y="773460"/>
            <a:ext cx="5990559" cy="2907562"/>
            <a:chOff x="3234196" y="928909"/>
            <a:chExt cx="5990559" cy="2907562"/>
          </a:xfrm>
        </p:grpSpPr>
        <p:grpSp>
          <p:nvGrpSpPr>
            <p:cNvPr id="21" name="Group 20"/>
            <p:cNvGrpSpPr/>
            <p:nvPr/>
          </p:nvGrpSpPr>
          <p:grpSpPr>
            <a:xfrm>
              <a:off x="3234196" y="928909"/>
              <a:ext cx="5990559" cy="2907562"/>
              <a:chOff x="3498675" y="1881302"/>
              <a:chExt cx="5990559" cy="2907562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8899541" y="2952666"/>
                <a:ext cx="0" cy="1584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5"/>
              <p:cNvGrpSpPr/>
              <p:nvPr/>
            </p:nvGrpSpPr>
            <p:grpSpPr>
              <a:xfrm>
                <a:off x="3858981" y="2964761"/>
                <a:ext cx="1512168" cy="1824103"/>
                <a:chOff x="3858981" y="2964761"/>
                <a:chExt cx="1512168" cy="1824103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>
                  <a:off x="5371149" y="2964761"/>
                  <a:ext cx="0" cy="1620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4435045" y="2988864"/>
                  <a:ext cx="0" cy="1800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3858981" y="2996606"/>
                  <a:ext cx="0" cy="684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3498675" y="1881302"/>
                <a:ext cx="5990559" cy="1087282"/>
                <a:chOff x="3498675" y="1577857"/>
                <a:chExt cx="5990559" cy="1087282"/>
              </a:xfrm>
            </p:grpSpPr>
            <p:sp>
              <p:nvSpPr>
                <p:cNvPr id="28" name="TextBox 27"/>
                <p:cNvSpPr txBox="1"/>
                <p:nvPr/>
              </p:nvSpPr>
              <p:spPr>
                <a:xfrm>
                  <a:off x="5083117" y="2015684"/>
                  <a:ext cx="648072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End of WWII: 1945</a:t>
                  </a:r>
                  <a:endParaRPr lang="en-US" sz="1400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4075005" y="1803365"/>
                  <a:ext cx="925832" cy="86177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400"/>
                  </a:lvl1pPr>
                </a:lstStyle>
                <a:p>
                  <a:r>
                    <a:rPr lang="en-US" dirty="0"/>
                    <a:t>Start of Great</a:t>
                  </a:r>
                </a:p>
                <a:p>
                  <a:r>
                    <a:rPr lang="en-US" dirty="0"/>
                    <a:t>Depression: </a:t>
                  </a:r>
                  <a:r>
                    <a:rPr lang="en-US" dirty="0" smtClean="0"/>
                    <a:t>1929 </a:t>
                  </a:r>
                  <a:endParaRPr lang="en-US" dirty="0"/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8877235" y="1577857"/>
                  <a:ext cx="611999" cy="107721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Start of global financial crisis: </a:t>
                  </a:r>
                </a:p>
                <a:p>
                  <a:pPr algn="ctr"/>
                  <a:r>
                    <a:rPr lang="en-US" sz="1400" dirty="0" smtClean="0"/>
                    <a:t>2008</a:t>
                  </a:r>
                  <a:endParaRPr lang="en-US" sz="14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498675" y="2013467"/>
                  <a:ext cx="648072" cy="6463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End of WWI: 1918</a:t>
                  </a:r>
                  <a:endParaRPr lang="en-US" sz="1400" dirty="0"/>
                </a:p>
              </p:txBody>
            </p:sp>
          </p:grpSp>
        </p:grpSp>
        <p:cxnSp>
          <p:nvCxnSpPr>
            <p:cNvPr id="22" name="Straight Connector 21"/>
            <p:cNvCxnSpPr/>
            <p:nvPr/>
          </p:nvCxnSpPr>
          <p:spPr>
            <a:xfrm>
              <a:off x="6474822" y="2000272"/>
              <a:ext cx="0" cy="1440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7050886" y="2010850"/>
              <a:ext cx="0" cy="936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434456" y="1899000"/>
              <a:ext cx="64807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 smtClean="0"/>
                <a:t>1970s</a:t>
              </a:r>
              <a:endParaRPr lang="en-US" sz="14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6372199" y="2060848"/>
            <a:ext cx="540000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1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07"/>
          <a:stretch/>
        </p:blipFill>
        <p:spPr bwMode="auto">
          <a:xfrm>
            <a:off x="683568" y="1052736"/>
            <a:ext cx="7560840" cy="4752528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0981" y="91229"/>
            <a:ext cx="89644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13.19. </a:t>
            </a:r>
            <a:r>
              <a:rPr lang="en-GB" sz="2000" dirty="0"/>
              <a:t>Inflation levels and volatility in high- and low-income economies.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003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98240"/>
              </p:ext>
            </p:extLst>
          </p:nvPr>
        </p:nvGraphicFramePr>
        <p:xfrm>
          <a:off x="4649439" y="980728"/>
          <a:ext cx="4494561" cy="5665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179512" y="116632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13.2. UK GDP per capita (1875-2014).</a:t>
            </a:r>
            <a:endParaRPr lang="en-US" sz="2000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660232" y="2204864"/>
            <a:ext cx="2304256" cy="3384377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5652120" y="5157192"/>
            <a:ext cx="828600" cy="653618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094117"/>
              </p:ext>
            </p:extLst>
          </p:nvPr>
        </p:nvGraphicFramePr>
        <p:xfrm>
          <a:off x="29727" y="404664"/>
          <a:ext cx="4584975" cy="6353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861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hart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38829"/>
              </p:ext>
            </p:extLst>
          </p:nvPr>
        </p:nvGraphicFramePr>
        <p:xfrm>
          <a:off x="0" y="3492503"/>
          <a:ext cx="8901563" cy="3327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Chart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43902"/>
              </p:ext>
            </p:extLst>
          </p:nvPr>
        </p:nvGraphicFramePr>
        <p:xfrm>
          <a:off x="0" y="487029"/>
          <a:ext cx="8973571" cy="2968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Rectangle 1"/>
          <p:cNvSpPr/>
          <p:nvPr/>
        </p:nvSpPr>
        <p:spPr>
          <a:xfrm>
            <a:off x="179512" y="116632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13.3. UK GDP growth and unemployment rate (1875-2014). </a:t>
            </a:r>
            <a:endParaRPr lang="en-US" sz="20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987824" y="1893739"/>
            <a:ext cx="5944978" cy="4263714"/>
            <a:chOff x="2987824" y="1893739"/>
            <a:chExt cx="5944978" cy="426371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8460432" y="2132923"/>
              <a:ext cx="0" cy="31682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/>
          </p:nvGrpSpPr>
          <p:grpSpPr>
            <a:xfrm>
              <a:off x="3347864" y="1893739"/>
              <a:ext cx="1512168" cy="4263714"/>
              <a:chOff x="3347864" y="1893739"/>
              <a:chExt cx="1512168" cy="4263714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860032" y="2564995"/>
                <a:ext cx="0" cy="3528301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995936" y="1893739"/>
                <a:ext cx="0" cy="3060000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347864" y="1981143"/>
                <a:ext cx="0" cy="4176310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2987824" y="3071282"/>
              <a:ext cx="5944978" cy="1316353"/>
              <a:chOff x="2987824" y="2767837"/>
              <a:chExt cx="5944978" cy="13163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72000" y="2840813"/>
                <a:ext cx="648072" cy="646331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End of WWII:</a:t>
                </a:r>
              </a:p>
              <a:p>
                <a:pPr algn="ctr"/>
                <a:r>
                  <a:rPr lang="en-US" sz="1400" dirty="0" smtClean="0"/>
                  <a:t>1945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563888" y="2767837"/>
                <a:ext cx="928378" cy="86177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Start of Great</a:t>
                </a:r>
              </a:p>
              <a:p>
                <a:pPr algn="ctr"/>
                <a:r>
                  <a:rPr lang="en-US" sz="1400" dirty="0" smtClean="0"/>
                  <a:t>Depression:1929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032690" y="2834892"/>
                <a:ext cx="900112" cy="10772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Start of global financial crisis:</a:t>
                </a:r>
              </a:p>
              <a:p>
                <a:pPr algn="ctr"/>
                <a:r>
                  <a:rPr lang="en-US" sz="1400" dirty="0" smtClean="0"/>
                  <a:t>2008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987824" y="3437859"/>
                <a:ext cx="648072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dirty="0" smtClean="0"/>
                  <a:t>End of</a:t>
                </a:r>
              </a:p>
              <a:p>
                <a:pPr algn="ctr"/>
                <a:r>
                  <a:rPr lang="en-US" sz="1400" dirty="0" smtClean="0"/>
                  <a:t>WWI: 1918</a:t>
                </a:r>
                <a:endParaRPr lang="en-US" sz="1400" dirty="0"/>
              </a:p>
            </p:txBody>
          </p:sp>
        </p:grpSp>
      </p:grpSp>
      <p:cxnSp>
        <p:nvCxnSpPr>
          <p:cNvPr id="25" name="Straight Connector 24"/>
          <p:cNvCxnSpPr/>
          <p:nvPr/>
        </p:nvCxnSpPr>
        <p:spPr>
          <a:xfrm>
            <a:off x="7524328" y="2852936"/>
            <a:ext cx="0" cy="1836291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6803577" y="692696"/>
            <a:ext cx="1224807" cy="2143118"/>
            <a:chOff x="6876256" y="854855"/>
            <a:chExt cx="1224807" cy="2143118"/>
          </a:xfrm>
        </p:grpSpPr>
        <p:sp>
          <p:nvSpPr>
            <p:cNvPr id="16" name="TextBox 15"/>
            <p:cNvSpPr txBox="1"/>
            <p:nvPr/>
          </p:nvSpPr>
          <p:spPr>
            <a:xfrm>
              <a:off x="6948935" y="2474753"/>
              <a:ext cx="11521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Business cycle trough</a:t>
              </a:r>
              <a:endParaRPr lang="en-US" sz="1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876256" y="854855"/>
              <a:ext cx="115212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Business cycle peak</a:t>
              </a:r>
              <a:endParaRPr lang="en-US" sz="1400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7597007" y="2342817"/>
              <a:ext cx="0" cy="21601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 flipH="1">
              <a:off x="7434740" y="1378075"/>
              <a:ext cx="0" cy="21476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051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9512" y="116632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13.6.</a:t>
            </a:r>
            <a:r>
              <a:rPr lang="en-GB" sz="2000" dirty="0" smtClean="0"/>
              <a:t> </a:t>
            </a:r>
            <a:r>
              <a:rPr lang="en-GB" sz="2000" dirty="0"/>
              <a:t>The circular flow model: T</a:t>
            </a:r>
            <a:r>
              <a:rPr lang="en-GB" sz="2000" dirty="0" smtClean="0"/>
              <a:t>hree </a:t>
            </a:r>
            <a:r>
              <a:rPr lang="en-GB" sz="2000" dirty="0"/>
              <a:t>ways to measure </a:t>
            </a:r>
            <a:r>
              <a:rPr lang="en-GB" sz="2000" dirty="0" smtClean="0"/>
              <a:t>GDP.</a:t>
            </a:r>
            <a:endParaRPr lang="en-US" sz="2000" dirty="0"/>
          </a:p>
        </p:txBody>
      </p:sp>
      <p:pic>
        <p:nvPicPr>
          <p:cNvPr id="18" name="Picture 1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1628800"/>
            <a:ext cx="613634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595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3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13.7. Decomposition of GDP in 2013 for the US, the Eurozone, and China. </a:t>
            </a:r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23854"/>
              </p:ext>
            </p:extLst>
          </p:nvPr>
        </p:nvGraphicFramePr>
        <p:xfrm>
          <a:off x="1115616" y="1124745"/>
          <a:ext cx="6912768" cy="5184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794"/>
                <a:gridCol w="1556590"/>
                <a:gridCol w="1728192"/>
                <a:gridCol w="1728192"/>
              </a:tblGrid>
              <a:tr h="90353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Euro</a:t>
                      </a:r>
                      <a:r>
                        <a:rPr lang="en-GB" baseline="0" dirty="0" smtClean="0"/>
                        <a:t>zone (19 countries)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China</a:t>
                      </a:r>
                      <a:endParaRPr lang="en-GB" dirty="0"/>
                    </a:p>
                  </a:txBody>
                  <a:tcPr/>
                </a:tc>
              </a:tr>
              <a:tr h="903536">
                <a:tc>
                  <a:txBody>
                    <a:bodyPr/>
                    <a:lstStyle/>
                    <a:p>
                      <a:r>
                        <a:rPr lang="en-GB" dirty="0" smtClean="0"/>
                        <a:t>Consumption (C)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55.9%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37.3%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03536">
                <a:tc>
                  <a:txBody>
                    <a:bodyPr/>
                    <a:lstStyle/>
                    <a:p>
                      <a:r>
                        <a:rPr lang="en-GB" dirty="0" smtClean="0"/>
                        <a:t>Government spending (G)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15.1%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14.1%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23477">
                <a:tc>
                  <a:txBody>
                    <a:bodyPr/>
                    <a:lstStyle/>
                    <a:p>
                      <a:r>
                        <a:rPr lang="en-GB" dirty="0" smtClean="0"/>
                        <a:t>Investment</a:t>
                      </a:r>
                      <a:r>
                        <a:rPr lang="en-GB" baseline="0" dirty="0" smtClean="0"/>
                        <a:t> (I)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19.1%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19.5%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47.3%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903536">
                <a:tc>
                  <a:txBody>
                    <a:bodyPr/>
                    <a:lstStyle/>
                    <a:p>
                      <a:r>
                        <a:rPr lang="en-GB" dirty="0" smtClean="0"/>
                        <a:t>Change in inventories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23477">
                <a:tc>
                  <a:txBody>
                    <a:bodyPr/>
                    <a:lstStyle/>
                    <a:p>
                      <a:r>
                        <a:rPr lang="en-GB" dirty="0" smtClean="0"/>
                        <a:t>Exports (X)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13.6%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43.9%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26.2%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  <a:tr h="523477">
                <a:tc>
                  <a:txBody>
                    <a:bodyPr/>
                    <a:lstStyle/>
                    <a:p>
                      <a:r>
                        <a:rPr lang="en-GB" dirty="0" smtClean="0"/>
                        <a:t>Imports (M)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16.6%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40.5%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23.8%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1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13.8. Contributions to percentage change in real GDP in the US in 2009.</a:t>
            </a:r>
            <a:endParaRPr lang="en-US" sz="2000" dirty="0"/>
          </a:p>
        </p:txBody>
      </p:sp>
      <p:pic>
        <p:nvPicPr>
          <p:cNvPr id="4" name="Picture 3" descr="Screen Shot 2015-01-05 at 10.55.0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6" y="3933056"/>
            <a:ext cx="8928100" cy="18923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35696" y="980728"/>
            <a:ext cx="5270500" cy="277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2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/>
          <p:cNvCxnSpPr/>
          <p:nvPr/>
        </p:nvCxnSpPr>
        <p:spPr>
          <a:xfrm>
            <a:off x="1774836" y="4384449"/>
            <a:ext cx="6695999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779535" y="1836292"/>
            <a:ext cx="0" cy="3798902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779535" y="5635194"/>
            <a:ext cx="6765471" cy="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330243" y="5645091"/>
            <a:ext cx="0" cy="180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154449" y="5645091"/>
            <a:ext cx="0" cy="180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970978" y="5645091"/>
            <a:ext cx="0" cy="180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-36512" y="177281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Income, consumption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2429903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Start work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65825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Promotion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6084168" y="580526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Retirement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824755" y="5651956"/>
            <a:ext cx="9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79512" y="148570"/>
            <a:ext cx="87129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13.10. Consumption </a:t>
            </a:r>
            <a:r>
              <a:rPr lang="en-US" sz="2000" dirty="0"/>
              <a:t>smoothing </a:t>
            </a:r>
            <a:r>
              <a:rPr lang="en-US" sz="2000" dirty="0" smtClean="0"/>
              <a:t>through our lifetime. 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60689" y="2566101"/>
            <a:ext cx="5157328" cy="2413883"/>
            <a:chOff x="3360689" y="2566101"/>
            <a:chExt cx="5157328" cy="2413883"/>
          </a:xfrm>
        </p:grpSpPr>
        <p:grpSp>
          <p:nvGrpSpPr>
            <p:cNvPr id="15" name="Group 14"/>
            <p:cNvGrpSpPr/>
            <p:nvPr/>
          </p:nvGrpSpPr>
          <p:grpSpPr>
            <a:xfrm>
              <a:off x="3360689" y="3576519"/>
              <a:ext cx="1727998" cy="1403465"/>
              <a:chOff x="3360689" y="3576519"/>
              <a:chExt cx="1727998" cy="1403465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360689" y="3576519"/>
                <a:ext cx="1727998" cy="14034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32260" y="4082216"/>
                <a:ext cx="1212786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Borrowing</a:t>
                </a:r>
                <a:endParaRPr lang="en-GB" dirty="0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978354" y="3574705"/>
              <a:ext cx="1539663" cy="791999"/>
              <a:chOff x="6978354" y="3574705"/>
              <a:chExt cx="1539663" cy="791999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978354" y="3574705"/>
                <a:ext cx="1512796" cy="791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984550" y="3609302"/>
                <a:ext cx="1533467" cy="646331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Running down savings</a:t>
                </a:r>
                <a:endParaRPr lang="en-GB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085409" y="2566101"/>
              <a:ext cx="1891723" cy="930102"/>
              <a:chOff x="5085409" y="2566101"/>
              <a:chExt cx="1891723" cy="930102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176120" y="2629392"/>
                <a:ext cx="1729947" cy="86681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085409" y="2566101"/>
                <a:ext cx="1891723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/>
                  <a:t>Accumulating savings and repaying debt </a:t>
                </a:r>
                <a:endParaRPr lang="en-GB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1779535" y="980728"/>
            <a:ext cx="6779321" cy="4032448"/>
            <a:chOff x="1779535" y="980728"/>
            <a:chExt cx="6779321" cy="403244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1793385" y="5004004"/>
              <a:ext cx="6765471" cy="0"/>
            </a:xfrm>
            <a:prstGeom prst="line">
              <a:avLst/>
            </a:prstGeom>
            <a:ln w="9525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779535" y="2565781"/>
              <a:ext cx="6765471" cy="0"/>
            </a:xfrm>
            <a:prstGeom prst="line">
              <a:avLst/>
            </a:prstGeom>
            <a:ln w="9525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803085" y="980728"/>
              <a:ext cx="6693354" cy="4032448"/>
              <a:chOff x="1803085" y="980728"/>
              <a:chExt cx="6693354" cy="403244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1803085" y="2564904"/>
                <a:ext cx="6693354" cy="2448272"/>
                <a:chOff x="1802902" y="2564904"/>
                <a:chExt cx="6693354" cy="2448272"/>
              </a:xfrm>
            </p:grpSpPr>
            <p:grpSp>
              <p:nvGrpSpPr>
                <p:cNvPr id="51" name="Group 50"/>
                <p:cNvGrpSpPr/>
                <p:nvPr/>
              </p:nvGrpSpPr>
              <p:grpSpPr>
                <a:xfrm>
                  <a:off x="1802902" y="5005912"/>
                  <a:ext cx="3347991" cy="3"/>
                  <a:chOff x="2532007" y="5780794"/>
                  <a:chExt cx="3600000" cy="3"/>
                </a:xfrm>
              </p:grpSpPr>
              <p:cxnSp>
                <p:nvCxnSpPr>
                  <p:cNvPr id="52" name="Straight Connector 51"/>
                  <p:cNvCxnSpPr/>
                  <p:nvPr/>
                </p:nvCxnSpPr>
                <p:spPr>
                  <a:xfrm flipH="1" flipV="1">
                    <a:off x="2532007" y="5780794"/>
                    <a:ext cx="3600000" cy="0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H="1" flipV="1">
                    <a:off x="2546366" y="5780797"/>
                    <a:ext cx="2709681" cy="0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136387" y="2576519"/>
                  <a:ext cx="1835995" cy="1012"/>
                  <a:chOff x="5136387" y="2576519"/>
                  <a:chExt cx="1835995" cy="1012"/>
                </a:xfrm>
              </p:grpSpPr>
              <p:cxnSp>
                <p:nvCxnSpPr>
                  <p:cNvPr id="62" name="Straight Connector 61"/>
                  <p:cNvCxnSpPr/>
                  <p:nvPr/>
                </p:nvCxnSpPr>
                <p:spPr>
                  <a:xfrm flipH="1" flipV="1">
                    <a:off x="6012160" y="2577531"/>
                    <a:ext cx="57903" cy="0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/>
                  <p:cNvCxnSpPr/>
                  <p:nvPr/>
                </p:nvCxnSpPr>
                <p:spPr>
                  <a:xfrm flipH="1" flipV="1">
                    <a:off x="5136387" y="2576519"/>
                    <a:ext cx="1835995" cy="0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5129921" y="2564904"/>
                  <a:ext cx="572" cy="2448272"/>
                  <a:chOff x="5129921" y="2564904"/>
                  <a:chExt cx="572" cy="2448272"/>
                </a:xfrm>
              </p:grpSpPr>
              <p:cxnSp>
                <p:nvCxnSpPr>
                  <p:cNvPr id="61" name="Straight Connector 60"/>
                  <p:cNvCxnSpPr/>
                  <p:nvPr/>
                </p:nvCxnSpPr>
                <p:spPr>
                  <a:xfrm>
                    <a:off x="5129921" y="2924943"/>
                    <a:ext cx="0" cy="2087999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H="1" flipV="1">
                    <a:off x="5130486" y="2564904"/>
                    <a:ext cx="7" cy="2448272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" name="Group 29"/>
                <p:cNvGrpSpPr/>
                <p:nvPr/>
              </p:nvGrpSpPr>
              <p:grpSpPr>
                <a:xfrm>
                  <a:off x="6948266" y="4383247"/>
                  <a:ext cx="1547990" cy="0"/>
                  <a:chOff x="6948266" y="4383247"/>
                  <a:chExt cx="1547990" cy="0"/>
                </a:xfrm>
              </p:grpSpPr>
              <p:cxnSp>
                <p:nvCxnSpPr>
                  <p:cNvPr id="66" name="Straight Connector 65"/>
                  <p:cNvCxnSpPr/>
                  <p:nvPr/>
                </p:nvCxnSpPr>
                <p:spPr>
                  <a:xfrm flipH="1" flipV="1">
                    <a:off x="7790179" y="4383247"/>
                    <a:ext cx="57903" cy="0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H="1" flipV="1">
                    <a:off x="6948266" y="4383247"/>
                    <a:ext cx="1547990" cy="0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/>
                <p:cNvGrpSpPr/>
                <p:nvPr/>
              </p:nvGrpSpPr>
              <p:grpSpPr>
                <a:xfrm>
                  <a:off x="6948257" y="2564904"/>
                  <a:ext cx="7" cy="1836272"/>
                  <a:chOff x="6948257" y="2564904"/>
                  <a:chExt cx="7" cy="1836272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 flipV="1">
                    <a:off x="6948257" y="2564904"/>
                    <a:ext cx="7" cy="1836272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H="1" flipV="1">
                    <a:off x="6948264" y="3987485"/>
                    <a:ext cx="0" cy="72000"/>
                  </a:xfrm>
                  <a:prstGeom prst="line">
                    <a:avLst/>
                  </a:prstGeom>
                  <a:ln w="44450" cmpd="sng">
                    <a:solidFill>
                      <a:schemeClr val="tx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7" name="Group 76"/>
              <p:cNvGrpSpPr/>
              <p:nvPr/>
            </p:nvGrpSpPr>
            <p:grpSpPr>
              <a:xfrm>
                <a:off x="3666364" y="980728"/>
                <a:ext cx="2705836" cy="369332"/>
                <a:chOff x="3666364" y="980728"/>
                <a:chExt cx="2705836" cy="369332"/>
              </a:xfrm>
            </p:grpSpPr>
            <p:cxnSp>
              <p:nvCxnSpPr>
                <p:cNvPr id="80" name="Straight Connector 79"/>
                <p:cNvCxnSpPr/>
                <p:nvPr/>
              </p:nvCxnSpPr>
              <p:spPr>
                <a:xfrm flipH="1">
                  <a:off x="3666373" y="1199280"/>
                  <a:ext cx="809991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 flipH="1" flipV="1">
                  <a:off x="3666364" y="1198133"/>
                  <a:ext cx="504420" cy="1147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TextBox 83"/>
                <p:cNvSpPr txBox="1"/>
                <p:nvPr/>
              </p:nvSpPr>
              <p:spPr>
                <a:xfrm>
                  <a:off x="4476363" y="980728"/>
                  <a:ext cx="18958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Path of income</a:t>
                  </a:r>
                  <a:endParaRPr lang="en-US" dirty="0"/>
                </a:p>
              </p:txBody>
            </p:sp>
          </p:grpSp>
        </p:grpSp>
      </p:grpSp>
      <p:grpSp>
        <p:nvGrpSpPr>
          <p:cNvPr id="8" name="Group 7"/>
          <p:cNvGrpSpPr/>
          <p:nvPr/>
        </p:nvGrpSpPr>
        <p:grpSpPr>
          <a:xfrm>
            <a:off x="1779869" y="1297024"/>
            <a:ext cx="6732000" cy="3680143"/>
            <a:chOff x="1779869" y="1297024"/>
            <a:chExt cx="6732000" cy="3680143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779869" y="3542046"/>
              <a:ext cx="6732000" cy="0"/>
            </a:xfrm>
            <a:prstGeom prst="line">
              <a:avLst/>
            </a:prstGeom>
            <a:ln w="9525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781831" y="1297024"/>
              <a:ext cx="6714032" cy="3680143"/>
              <a:chOff x="1781831" y="1297024"/>
              <a:chExt cx="6714032" cy="3680143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1781831" y="3519151"/>
                <a:ext cx="6714032" cy="1458016"/>
                <a:chOff x="1781831" y="3519151"/>
                <a:chExt cx="6714032" cy="1458016"/>
              </a:xfrm>
            </p:grpSpPr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3347865" y="3537294"/>
                  <a:ext cx="5147998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781831" y="4959311"/>
                  <a:ext cx="936000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 flipV="1">
                  <a:off x="2627785" y="4959311"/>
                  <a:ext cx="719999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3347864" y="4149080"/>
                  <a:ext cx="0" cy="828087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3347864" y="3519151"/>
                  <a:ext cx="0" cy="890623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 flipV="1">
                  <a:off x="3347864" y="3536730"/>
                  <a:ext cx="2772000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3635896" y="1297024"/>
                <a:ext cx="3312368" cy="369332"/>
                <a:chOff x="3635896" y="1297024"/>
                <a:chExt cx="3312368" cy="369332"/>
              </a:xfrm>
            </p:grpSpPr>
            <p:cxnSp>
              <p:nvCxnSpPr>
                <p:cNvPr id="82" name="Straight Connector 81"/>
                <p:cNvCxnSpPr/>
                <p:nvPr/>
              </p:nvCxnSpPr>
              <p:spPr>
                <a:xfrm flipH="1" flipV="1">
                  <a:off x="3635896" y="1500315"/>
                  <a:ext cx="827983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 flipV="1">
                  <a:off x="3666374" y="1500318"/>
                  <a:ext cx="503994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Box 84"/>
                <p:cNvSpPr txBox="1"/>
                <p:nvPr/>
              </p:nvSpPr>
              <p:spPr>
                <a:xfrm>
                  <a:off x="4464883" y="1297024"/>
                  <a:ext cx="24833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Path of consumption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4530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/>
          <p:cNvSpPr/>
          <p:nvPr/>
        </p:nvSpPr>
        <p:spPr>
          <a:xfrm>
            <a:off x="2952103" y="1809104"/>
            <a:ext cx="3168358" cy="7920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srgbClr val="000000"/>
                </a:solidFill>
              </a:rPr>
              <a:t>Borrowing</a:t>
            </a:r>
            <a:endParaRPr lang="en-GB" sz="1600" dirty="0">
              <a:solidFill>
                <a:srgbClr val="000000"/>
              </a:solidFill>
            </a:endParaRPr>
          </a:p>
        </p:txBody>
      </p:sp>
      <p:cxnSp>
        <p:nvCxnSpPr>
          <p:cNvPr id="101" name="Straight Connector 100"/>
          <p:cNvCxnSpPr/>
          <p:nvPr/>
        </p:nvCxnSpPr>
        <p:spPr>
          <a:xfrm flipH="1">
            <a:off x="1472239" y="2625929"/>
            <a:ext cx="6807881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1454449" y="4592088"/>
            <a:ext cx="6825264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471832" y="5657074"/>
            <a:ext cx="6807881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444730" y="4082548"/>
            <a:ext cx="0" cy="2159999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88567" y="3969342"/>
            <a:ext cx="4356393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Credit-constrained households</a:t>
            </a:r>
            <a:endParaRPr lang="en-GB" sz="2000" b="1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438231" y="1057928"/>
            <a:ext cx="0" cy="216000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1436713" y="3213865"/>
            <a:ext cx="6843407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1454856" y="1579086"/>
            <a:ext cx="6825264" cy="0"/>
          </a:xfrm>
          <a:prstGeom prst="line">
            <a:avLst/>
          </a:prstGeom>
          <a:ln w="9525"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77688" y="945006"/>
            <a:ext cx="6601127" cy="400110"/>
          </a:xfrm>
          <a:prstGeom prst="rect">
            <a:avLst/>
          </a:prstGeom>
          <a:solidFill>
            <a:schemeClr val="bg1"/>
          </a:solidFill>
          <a:effectLst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Consumption-smoothing households</a:t>
            </a:r>
            <a:endParaRPr lang="en-GB" sz="2000" b="1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971495" y="3210539"/>
            <a:ext cx="0" cy="108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193668" y="3219836"/>
            <a:ext cx="0" cy="108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1436306" y="6245010"/>
            <a:ext cx="6843407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971088" y="6241684"/>
            <a:ext cx="0" cy="108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193261" y="6242123"/>
            <a:ext cx="0" cy="108000"/>
          </a:xfrm>
          <a:prstGeom prst="line">
            <a:avLst/>
          </a:prstGeom>
          <a:ln w="1905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79512" y="-64798"/>
            <a:ext cx="87129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Figure </a:t>
            </a:r>
            <a:r>
              <a:rPr lang="en-US" sz="2000" dirty="0" smtClean="0"/>
              <a:t>13.11. </a:t>
            </a:r>
            <a:r>
              <a:rPr lang="en-US" sz="2000" dirty="0"/>
              <a:t>Consumption when credit constraints bind: </a:t>
            </a:r>
            <a:r>
              <a:rPr lang="en-US" sz="2000" dirty="0" smtClean="0"/>
              <a:t>An </a:t>
            </a:r>
            <a:r>
              <a:rPr lang="en-US" sz="2000" dirty="0"/>
              <a:t>anticipated rise in </a:t>
            </a:r>
            <a:r>
              <a:rPr lang="en-US" sz="2000" dirty="0" smtClean="0"/>
              <a:t>income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-360266" y="94879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Income, consumption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-360830" y="397425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Income, consumption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1709823" y="3230555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News about rise in future income received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4914461" y="3248698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income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rises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1709823" y="6275339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News about rise in future income received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914461" y="6293482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Actual income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rises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580449" y="3176690"/>
            <a:ext cx="9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578757" y="6214835"/>
            <a:ext cx="9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ime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440195" y="440668"/>
            <a:ext cx="6804213" cy="5220583"/>
            <a:chOff x="1440195" y="440668"/>
            <a:chExt cx="6804213" cy="5220583"/>
          </a:xfrm>
        </p:grpSpPr>
        <p:grpSp>
          <p:nvGrpSpPr>
            <p:cNvPr id="25" name="Group 24"/>
            <p:cNvGrpSpPr/>
            <p:nvPr/>
          </p:nvGrpSpPr>
          <p:grpSpPr>
            <a:xfrm>
              <a:off x="1440195" y="1556792"/>
              <a:ext cx="6803978" cy="1080120"/>
              <a:chOff x="1440195" y="1556792"/>
              <a:chExt cx="6803978" cy="1080120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440195" y="2636912"/>
                <a:ext cx="4751989" cy="0"/>
                <a:chOff x="1440195" y="2636912"/>
                <a:chExt cx="4751989" cy="0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1440195" y="2636912"/>
                  <a:ext cx="4751989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H="1" flipV="1">
                  <a:off x="1475656" y="2636912"/>
                  <a:ext cx="3167996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/>
              <p:cNvGrpSpPr/>
              <p:nvPr/>
            </p:nvGrpSpPr>
            <p:grpSpPr>
              <a:xfrm>
                <a:off x="6155638" y="1556792"/>
                <a:ext cx="538" cy="1080120"/>
                <a:chOff x="6155638" y="1556792"/>
                <a:chExt cx="538" cy="1080120"/>
              </a:xfrm>
            </p:grpSpPr>
            <p:cxnSp>
              <p:nvCxnSpPr>
                <p:cNvPr id="85" name="Straight Connector 84"/>
                <p:cNvCxnSpPr/>
                <p:nvPr/>
              </p:nvCxnSpPr>
              <p:spPr>
                <a:xfrm flipV="1">
                  <a:off x="6155638" y="1556792"/>
                  <a:ext cx="538" cy="108012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/>
                <p:cNvCxnSpPr/>
                <p:nvPr/>
              </p:nvCxnSpPr>
              <p:spPr>
                <a:xfrm flipH="1">
                  <a:off x="6156176" y="2060848"/>
                  <a:ext cx="0" cy="575999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>
                <a:off x="6156175" y="1574935"/>
                <a:ext cx="2087998" cy="0"/>
                <a:chOff x="6156175" y="1574935"/>
                <a:chExt cx="2087998" cy="0"/>
              </a:xfrm>
            </p:grpSpPr>
            <p:cxnSp>
              <p:nvCxnSpPr>
                <p:cNvPr id="87" name="Straight Connector 86"/>
                <p:cNvCxnSpPr/>
                <p:nvPr/>
              </p:nvCxnSpPr>
              <p:spPr>
                <a:xfrm flipH="1" flipV="1">
                  <a:off x="6156175" y="1574935"/>
                  <a:ext cx="2087998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 flipV="1">
                  <a:off x="6174319" y="1574935"/>
                  <a:ext cx="1080000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6" name="Group 95"/>
            <p:cNvGrpSpPr/>
            <p:nvPr/>
          </p:nvGrpSpPr>
          <p:grpSpPr>
            <a:xfrm>
              <a:off x="1907704" y="440668"/>
              <a:ext cx="2705836" cy="369332"/>
              <a:chOff x="3666364" y="980728"/>
              <a:chExt cx="2705836" cy="369332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 flipH="1">
                <a:off x="3666373" y="1199280"/>
                <a:ext cx="809991" cy="0"/>
              </a:xfrm>
              <a:prstGeom prst="line">
                <a:avLst/>
              </a:prstGeom>
              <a:ln w="44450" cmpd="sng">
                <a:solidFill>
                  <a:schemeClr val="tx2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 flipV="1">
                <a:off x="3666364" y="1198133"/>
                <a:ext cx="504420" cy="1147"/>
              </a:xfrm>
              <a:prstGeom prst="line">
                <a:avLst/>
              </a:prstGeom>
              <a:ln w="44450" cmpd="sng">
                <a:solidFill>
                  <a:schemeClr val="tx2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4476363" y="980728"/>
                <a:ext cx="1895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= Path of income</a:t>
                </a:r>
                <a:endParaRPr lang="en-US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440430" y="4577425"/>
              <a:ext cx="6803978" cy="1083826"/>
              <a:chOff x="1440430" y="4577425"/>
              <a:chExt cx="6803978" cy="1083826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440430" y="5661248"/>
                <a:ext cx="4751989" cy="3"/>
                <a:chOff x="1440430" y="5657545"/>
                <a:chExt cx="4751989" cy="3"/>
              </a:xfrm>
            </p:grpSpPr>
            <p:cxnSp>
              <p:nvCxnSpPr>
                <p:cNvPr id="118" name="Straight Connector 117"/>
                <p:cNvCxnSpPr/>
                <p:nvPr/>
              </p:nvCxnSpPr>
              <p:spPr>
                <a:xfrm flipH="1" flipV="1">
                  <a:off x="1440430" y="5657545"/>
                  <a:ext cx="4751989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/>
                <p:nvPr/>
              </p:nvCxnSpPr>
              <p:spPr>
                <a:xfrm flipH="1" flipV="1">
                  <a:off x="1475893" y="5657548"/>
                  <a:ext cx="2627993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Group 2"/>
              <p:cNvGrpSpPr/>
              <p:nvPr/>
            </p:nvGrpSpPr>
            <p:grpSpPr>
              <a:xfrm>
                <a:off x="6155873" y="4577425"/>
                <a:ext cx="538" cy="1080120"/>
                <a:chOff x="6155873" y="4577425"/>
                <a:chExt cx="538" cy="1080120"/>
              </a:xfrm>
            </p:grpSpPr>
            <p:cxnSp>
              <p:nvCxnSpPr>
                <p:cNvPr id="115" name="Straight Connector 114"/>
                <p:cNvCxnSpPr/>
                <p:nvPr/>
              </p:nvCxnSpPr>
              <p:spPr>
                <a:xfrm flipV="1">
                  <a:off x="6155873" y="4577425"/>
                  <a:ext cx="538" cy="108012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/>
                <p:nvPr/>
              </p:nvCxnSpPr>
              <p:spPr>
                <a:xfrm flipH="1">
                  <a:off x="6156411" y="4922828"/>
                  <a:ext cx="0" cy="719999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" name="Group 3"/>
              <p:cNvGrpSpPr/>
              <p:nvPr/>
            </p:nvGrpSpPr>
            <p:grpSpPr>
              <a:xfrm>
                <a:off x="6156410" y="4595568"/>
                <a:ext cx="2087998" cy="0"/>
                <a:chOff x="6156410" y="4595568"/>
                <a:chExt cx="2087998" cy="0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 flipH="1" flipV="1">
                  <a:off x="6156410" y="4595568"/>
                  <a:ext cx="2087998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H="1" flipV="1">
                  <a:off x="6174554" y="4595568"/>
                  <a:ext cx="1187999" cy="0"/>
                </a:xfrm>
                <a:prstGeom prst="line">
                  <a:avLst/>
                </a:prstGeom>
                <a:ln w="44450" cmpd="sng">
                  <a:solidFill>
                    <a:schemeClr val="tx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/>
          <p:cNvGrpSpPr/>
          <p:nvPr/>
        </p:nvGrpSpPr>
        <p:grpSpPr>
          <a:xfrm>
            <a:off x="1440430" y="4547098"/>
            <a:ext cx="6821549" cy="1096007"/>
            <a:chOff x="1440430" y="4547098"/>
            <a:chExt cx="6821549" cy="1096007"/>
          </a:xfrm>
        </p:grpSpPr>
        <p:grpSp>
          <p:nvGrpSpPr>
            <p:cNvPr id="10" name="Group 9"/>
            <p:cNvGrpSpPr/>
            <p:nvPr/>
          </p:nvGrpSpPr>
          <p:grpSpPr>
            <a:xfrm>
              <a:off x="1440430" y="5607383"/>
              <a:ext cx="4679989" cy="4267"/>
              <a:chOff x="1440430" y="5607383"/>
              <a:chExt cx="4679989" cy="4267"/>
            </a:xfrm>
          </p:grpSpPr>
          <p:cxnSp>
            <p:nvCxnSpPr>
              <p:cNvPr id="129" name="Straight Connector 128"/>
              <p:cNvCxnSpPr/>
              <p:nvPr/>
            </p:nvCxnSpPr>
            <p:spPr>
              <a:xfrm flipH="1" flipV="1">
                <a:off x="1440430" y="5611650"/>
                <a:ext cx="4679989" cy="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 flipH="1" flipV="1">
                <a:off x="1440500" y="5607383"/>
                <a:ext cx="2519993" cy="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6103413" y="4562985"/>
              <a:ext cx="16477" cy="1080120"/>
              <a:chOff x="6103413" y="4562985"/>
              <a:chExt cx="16477" cy="1080120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 flipV="1">
                <a:off x="6119352" y="4562985"/>
                <a:ext cx="538" cy="108012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6103413" y="5089451"/>
                <a:ext cx="0" cy="503999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101981" y="4547098"/>
              <a:ext cx="2159998" cy="0"/>
              <a:chOff x="6101981" y="4547098"/>
              <a:chExt cx="2159998" cy="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 flipH="1" flipV="1">
                <a:off x="6101981" y="4547098"/>
                <a:ext cx="2159998" cy="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H="1" flipV="1">
                <a:off x="6138268" y="4547098"/>
                <a:ext cx="1079999" cy="0"/>
              </a:xfrm>
              <a:prstGeom prst="line">
                <a:avLst/>
              </a:prstGeom>
              <a:ln w="44450" cmpd="sng">
                <a:solidFill>
                  <a:srgbClr val="C0504D"/>
                </a:solidFill>
                <a:prstDash val="solid"/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/>
          <p:cNvGrpSpPr/>
          <p:nvPr/>
        </p:nvGrpSpPr>
        <p:grpSpPr>
          <a:xfrm>
            <a:off x="1439934" y="440668"/>
            <a:ext cx="6829968" cy="2160465"/>
            <a:chOff x="1439934" y="440668"/>
            <a:chExt cx="6829968" cy="2160465"/>
          </a:xfrm>
        </p:grpSpPr>
        <p:cxnSp>
          <p:nvCxnSpPr>
            <p:cNvPr id="54" name="Straight Connector 53"/>
            <p:cNvCxnSpPr/>
            <p:nvPr/>
          </p:nvCxnSpPr>
          <p:spPr>
            <a:xfrm flipH="1">
              <a:off x="1462021" y="1778915"/>
              <a:ext cx="6807881" cy="0"/>
            </a:xfrm>
            <a:prstGeom prst="line">
              <a:avLst/>
            </a:prstGeom>
            <a:ln w="9525">
              <a:prstDash val="dash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1439934" y="440668"/>
              <a:ext cx="6804474" cy="2160465"/>
              <a:chOff x="1439934" y="440668"/>
              <a:chExt cx="6804474" cy="2160465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1439934" y="1772816"/>
                <a:ext cx="6803871" cy="828317"/>
                <a:chOff x="1439934" y="1772816"/>
                <a:chExt cx="6803871" cy="828317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2915816" y="1772816"/>
                  <a:ext cx="5327989" cy="3"/>
                  <a:chOff x="2915816" y="1772816"/>
                  <a:chExt cx="5327989" cy="3"/>
                </a:xfrm>
              </p:grpSpPr>
              <p:cxnSp>
                <p:nvCxnSpPr>
                  <p:cNvPr id="89" name="Straight Connector 88"/>
                  <p:cNvCxnSpPr/>
                  <p:nvPr/>
                </p:nvCxnSpPr>
                <p:spPr>
                  <a:xfrm flipH="1" flipV="1">
                    <a:off x="2915816" y="1772816"/>
                    <a:ext cx="5327989" cy="0"/>
                  </a:xfrm>
                  <a:prstGeom prst="line">
                    <a:avLst/>
                  </a:prstGeom>
                  <a:ln w="44450" cmpd="sng">
                    <a:solidFill>
                      <a:schemeClr val="accent2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/>
                  <p:cNvCxnSpPr/>
                  <p:nvPr/>
                </p:nvCxnSpPr>
                <p:spPr>
                  <a:xfrm flipH="1" flipV="1">
                    <a:off x="2951280" y="1772819"/>
                    <a:ext cx="1727990" cy="0"/>
                  </a:xfrm>
                  <a:prstGeom prst="line">
                    <a:avLst/>
                  </a:prstGeom>
                  <a:ln w="44450" cmpd="sng">
                    <a:solidFill>
                      <a:schemeClr val="accent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2915816" y="1772816"/>
                  <a:ext cx="538" cy="828317"/>
                  <a:chOff x="2915816" y="1772816"/>
                  <a:chExt cx="538" cy="828317"/>
                </a:xfrm>
              </p:grpSpPr>
              <p:cxnSp>
                <p:nvCxnSpPr>
                  <p:cNvPr id="92" name="Straight Connector 91"/>
                  <p:cNvCxnSpPr/>
                  <p:nvPr/>
                </p:nvCxnSpPr>
                <p:spPr>
                  <a:xfrm flipV="1">
                    <a:off x="2915816" y="1772816"/>
                    <a:ext cx="538" cy="828120"/>
                  </a:xfrm>
                  <a:prstGeom prst="line">
                    <a:avLst/>
                  </a:prstGeom>
                  <a:ln w="44450" cmpd="sng">
                    <a:solidFill>
                      <a:schemeClr val="accent2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 flipH="1">
                    <a:off x="2915816" y="2097134"/>
                    <a:ext cx="0" cy="503999"/>
                  </a:xfrm>
                  <a:prstGeom prst="line">
                    <a:avLst/>
                  </a:prstGeom>
                  <a:ln w="44450" cmpd="sng">
                    <a:solidFill>
                      <a:schemeClr val="accent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15"/>
                <p:cNvGrpSpPr/>
                <p:nvPr/>
              </p:nvGrpSpPr>
              <p:grpSpPr>
                <a:xfrm>
                  <a:off x="1439934" y="2583047"/>
                  <a:ext cx="1475998" cy="0"/>
                  <a:chOff x="1439934" y="2583047"/>
                  <a:chExt cx="1475998" cy="0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 flipV="1">
                    <a:off x="1439934" y="2583047"/>
                    <a:ext cx="1475998" cy="0"/>
                  </a:xfrm>
                  <a:prstGeom prst="line">
                    <a:avLst/>
                  </a:prstGeom>
                  <a:ln w="44450" cmpd="sng">
                    <a:solidFill>
                      <a:schemeClr val="accent2"/>
                    </a:solidFill>
                    <a:prstDash val="soli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 flipH="1" flipV="1">
                    <a:off x="1458079" y="2583047"/>
                    <a:ext cx="827999" cy="0"/>
                  </a:xfrm>
                  <a:prstGeom prst="line">
                    <a:avLst/>
                  </a:prstGeom>
                  <a:ln w="44450" cmpd="sng">
                    <a:solidFill>
                      <a:schemeClr val="accent2"/>
                    </a:solidFill>
                    <a:prstDash val="solid"/>
                    <a:headEnd type="arrow"/>
                    <a:tailEnd type="none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4932040" y="440668"/>
                <a:ext cx="3312368" cy="369332"/>
                <a:chOff x="3635896" y="1297024"/>
                <a:chExt cx="3312368" cy="369332"/>
              </a:xfrm>
            </p:grpSpPr>
            <p:cxnSp>
              <p:nvCxnSpPr>
                <p:cNvPr id="103" name="Straight Connector 102"/>
                <p:cNvCxnSpPr/>
                <p:nvPr/>
              </p:nvCxnSpPr>
              <p:spPr>
                <a:xfrm flipH="1" flipV="1">
                  <a:off x="3635896" y="1500315"/>
                  <a:ext cx="827983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H="1" flipV="1">
                  <a:off x="3666374" y="1500318"/>
                  <a:ext cx="503994" cy="0"/>
                </a:xfrm>
                <a:prstGeom prst="line">
                  <a:avLst/>
                </a:prstGeom>
                <a:ln w="44450" cmpd="sng">
                  <a:solidFill>
                    <a:schemeClr val="accent2"/>
                  </a:solidFill>
                  <a:prstDash val="solid"/>
                  <a:headEnd type="arrow"/>
                  <a:tailEnd type="non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/>
                <p:cNvSpPr txBox="1"/>
                <p:nvPr/>
              </p:nvSpPr>
              <p:spPr>
                <a:xfrm>
                  <a:off x="4464883" y="1297024"/>
                  <a:ext cx="24833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= Path of consumption</a:t>
                  </a:r>
                  <a:endParaRPr lang="en-US" dirty="0"/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6156176" y="1520508"/>
            <a:ext cx="2106375" cy="246221"/>
            <a:chOff x="6156176" y="1520508"/>
            <a:chExt cx="2106375" cy="246221"/>
          </a:xfrm>
        </p:grpSpPr>
        <p:sp>
          <p:nvSpPr>
            <p:cNvPr id="80" name="TextBox 79"/>
            <p:cNvSpPr txBox="1"/>
            <p:nvPr/>
          </p:nvSpPr>
          <p:spPr>
            <a:xfrm>
              <a:off x="6174319" y="1611225"/>
              <a:ext cx="2088232" cy="107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effectLst/>
          </p:spPr>
          <p:txBody>
            <a:bodyPr wrap="square" rtlCol="0">
              <a:sp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56176" y="1520508"/>
              <a:ext cx="2088232" cy="2462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600" dirty="0"/>
                <a:t>Repaying debt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39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/>
          <p:cNvCxnSpPr/>
          <p:nvPr/>
        </p:nvCxnSpPr>
        <p:spPr>
          <a:xfrm>
            <a:off x="1976856" y="1310533"/>
            <a:ext cx="4137375" cy="4535358"/>
          </a:xfrm>
          <a:prstGeom prst="line">
            <a:avLst/>
          </a:prstGeom>
          <a:ln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4"/>
          <p:cNvCxnSpPr>
            <a:cxnSpLocks noChangeAspect="1"/>
          </p:cNvCxnSpPr>
          <p:nvPr/>
        </p:nvCxnSpPr>
        <p:spPr>
          <a:xfrm>
            <a:off x="1964285" y="2636904"/>
            <a:ext cx="2916000" cy="3196502"/>
          </a:xfrm>
          <a:prstGeom prst="line">
            <a:avLst/>
          </a:prstGeom>
          <a:ln>
            <a:solidFill>
              <a:srgbClr val="C0504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964276" y="1170070"/>
            <a:ext cx="0" cy="46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5629" y="109021"/>
            <a:ext cx="905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13.12. Credit-constrained and unconstrained households: An unanticipated temporary fall in income.</a:t>
            </a:r>
            <a:endParaRPr lang="en-US" dirty="0"/>
          </a:p>
        </p:txBody>
      </p:sp>
      <p:cxnSp>
        <p:nvCxnSpPr>
          <p:cNvPr id="56" name="Straight Connector 55"/>
          <p:cNvCxnSpPr/>
          <p:nvPr/>
        </p:nvCxnSpPr>
        <p:spPr>
          <a:xfrm>
            <a:off x="1969472" y="5827835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817076" y="5957039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0</a:t>
            </a:r>
            <a:endParaRPr lang="en-US" sz="16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1794945" y="5841954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66018" y="5654201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971669" y="6352820"/>
            <a:ext cx="43126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Income, Consumption now, $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-963400" y="3505249"/>
            <a:ext cx="430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Income, Consumption later, $</a:t>
            </a:r>
          </a:p>
        </p:txBody>
      </p:sp>
      <p:grpSp>
        <p:nvGrpSpPr>
          <p:cNvPr id="25" name="Group 24"/>
          <p:cNvGrpSpPr>
            <a:grpSpLocks noChangeAspect="1"/>
          </p:cNvGrpSpPr>
          <p:nvPr/>
        </p:nvGrpSpPr>
        <p:grpSpPr>
          <a:xfrm>
            <a:off x="5769876" y="5512559"/>
            <a:ext cx="4134841" cy="338554"/>
            <a:chOff x="4999632" y="5624575"/>
            <a:chExt cx="3273990" cy="268069"/>
          </a:xfrm>
        </p:grpSpPr>
        <p:sp>
          <p:nvSpPr>
            <p:cNvPr id="95" name="TextBox 94"/>
            <p:cNvSpPr txBox="1"/>
            <p:nvPr/>
          </p:nvSpPr>
          <p:spPr>
            <a:xfrm>
              <a:off x="5803289" y="5624575"/>
              <a:ext cx="2470333" cy="26806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it-IT" sz="1600" dirty="0" err="1" smtClean="0"/>
                <a:t>S</a:t>
              </a:r>
              <a:r>
                <a:rPr lang="en-US" sz="1600" dirty="0" smtClean="0"/>
                <a:t>lope = </a:t>
              </a:r>
              <a:r>
                <a:rPr lang="en-US" sz="1600" i="1" dirty="0" smtClean="0"/>
                <a:t>-(1 +r)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4999632" y="5805568"/>
              <a:ext cx="814605" cy="38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104" y="3460168"/>
            <a:ext cx="1346755" cy="338554"/>
            <a:chOff x="1476165" y="3120463"/>
            <a:chExt cx="1565986" cy="522241"/>
          </a:xfrm>
        </p:grpSpPr>
        <p:cxnSp>
          <p:nvCxnSpPr>
            <p:cNvPr id="65" name="Straight Connector 64"/>
            <p:cNvCxnSpPr/>
            <p:nvPr/>
          </p:nvCxnSpPr>
          <p:spPr>
            <a:xfrm flipH="1" flipV="1">
              <a:off x="1962153" y="3436068"/>
              <a:ext cx="1079998" cy="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476165" y="3120463"/>
              <a:ext cx="323989" cy="5222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/>
                <a:t>y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794942" y="3433362"/>
              <a:ext cx="169334" cy="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540724" y="4123820"/>
            <a:ext cx="2349899" cy="2162974"/>
            <a:chOff x="1637279" y="4751572"/>
            <a:chExt cx="3571964" cy="2079264"/>
          </a:xfrm>
        </p:grpSpPr>
        <p:grpSp>
          <p:nvGrpSpPr>
            <p:cNvPr id="12" name="Group 11"/>
            <p:cNvGrpSpPr/>
            <p:nvPr/>
          </p:nvGrpSpPr>
          <p:grpSpPr>
            <a:xfrm>
              <a:off x="1637279" y="4751572"/>
              <a:ext cx="2965600" cy="325451"/>
              <a:chOff x="1637279" y="4751572"/>
              <a:chExt cx="2965600" cy="325451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2304563" y="4914297"/>
                <a:ext cx="2298316" cy="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637279" y="4751572"/>
                <a:ext cx="631589" cy="325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x-none" sz="1600" i="1" smtClean="0"/>
                  <a:t>cʹ</a:t>
                </a:r>
                <a:endParaRPr lang="en-US" sz="1600" i="1" dirty="0"/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>
                <a:off x="2123003" y="4914297"/>
                <a:ext cx="169334" cy="0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4400980" y="4879455"/>
              <a:ext cx="808263" cy="1951381"/>
              <a:chOff x="4400980" y="4879455"/>
              <a:chExt cx="808263" cy="1951381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400980" y="6505384"/>
                <a:ext cx="808263" cy="325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600" i="1" dirty="0" smtClean="0"/>
                  <a:t>cʹ </a:t>
                </a:r>
                <a:endParaRPr lang="en-US" sz="1600" i="1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4618378" y="6420776"/>
                <a:ext cx="0" cy="138427"/>
              </a:xfrm>
              <a:prstGeom prst="line">
                <a:avLst/>
              </a:prstGeom>
              <a:ln w="19050" cmpd="sng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4615110" y="4914296"/>
                <a:ext cx="0" cy="148809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4545888" y="4879455"/>
                <a:ext cx="117783" cy="72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3800274" y="5845533"/>
            <a:ext cx="647999" cy="415941"/>
            <a:chOff x="3701742" y="5825053"/>
            <a:chExt cx="647999" cy="415941"/>
          </a:xfrm>
        </p:grpSpPr>
        <p:sp>
          <p:nvSpPr>
            <p:cNvPr id="43" name="TextBox 42"/>
            <p:cNvSpPr txBox="1"/>
            <p:nvPr/>
          </p:nvSpPr>
          <p:spPr>
            <a:xfrm>
              <a:off x="3701742" y="5902440"/>
              <a:ext cx="6479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 smtClean="0"/>
                <a:t>y</a:t>
              </a:r>
              <a:endParaRPr lang="en-US" sz="1600" i="1" dirty="0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4018271" y="5825053"/>
              <a:ext cx="0" cy="144000"/>
            </a:xfrm>
            <a:prstGeom prst="line">
              <a:avLst/>
            </a:prstGeom>
            <a:ln w="1905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 flipH="1">
            <a:off x="1964275" y="5841983"/>
            <a:ext cx="468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9"/>
          <p:cNvSpPr txBox="1"/>
          <p:nvPr/>
        </p:nvSpPr>
        <p:spPr>
          <a:xfrm>
            <a:off x="4103995" y="3378478"/>
            <a:ext cx="3239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</a:t>
            </a:r>
          </a:p>
        </p:txBody>
      </p:sp>
      <p:cxnSp>
        <p:nvCxnSpPr>
          <p:cNvPr id="67" name="Straight Connector 64"/>
          <p:cNvCxnSpPr/>
          <p:nvPr/>
        </p:nvCxnSpPr>
        <p:spPr>
          <a:xfrm flipH="1" flipV="1">
            <a:off x="2887759" y="3670798"/>
            <a:ext cx="1224000" cy="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37"/>
          <p:cNvSpPr/>
          <p:nvPr/>
        </p:nvSpPr>
        <p:spPr>
          <a:xfrm>
            <a:off x="4093297" y="36347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67"/>
          <p:cNvCxnSpPr/>
          <p:nvPr/>
        </p:nvCxnSpPr>
        <p:spPr>
          <a:xfrm>
            <a:off x="4124274" y="3674526"/>
            <a:ext cx="0" cy="2160000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 rot="14766725">
            <a:off x="5698392" y="5487234"/>
            <a:ext cx="405788" cy="496795"/>
          </a:xfrm>
          <a:prstGeom prst="arc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69"/>
          <p:cNvSpPr txBox="1"/>
          <p:nvPr/>
        </p:nvSpPr>
        <p:spPr>
          <a:xfrm>
            <a:off x="2580765" y="3646981"/>
            <a:ext cx="42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</a:t>
            </a:r>
            <a:r>
              <a:rPr lang="en-US" sz="1600" dirty="0" smtClean="0"/>
              <a:t>ʹ</a:t>
            </a:r>
            <a:endParaRPr lang="en-US" sz="1600" dirty="0"/>
          </a:p>
        </p:txBody>
      </p:sp>
      <p:grpSp>
        <p:nvGrpSpPr>
          <p:cNvPr id="49" name="Group 48"/>
          <p:cNvGrpSpPr/>
          <p:nvPr/>
        </p:nvGrpSpPr>
        <p:grpSpPr>
          <a:xfrm rot="20989442">
            <a:off x="3084603" y="1397853"/>
            <a:ext cx="3575554" cy="3056934"/>
            <a:chOff x="3587020" y="1676401"/>
            <a:chExt cx="3575554" cy="3056934"/>
          </a:xfrm>
        </p:grpSpPr>
        <p:sp>
          <p:nvSpPr>
            <p:cNvPr id="50" name="TextBox 49"/>
            <p:cNvSpPr txBox="1"/>
            <p:nvPr/>
          </p:nvSpPr>
          <p:spPr>
            <a:xfrm rot="610558">
              <a:off x="3587020" y="1717092"/>
              <a:ext cx="35755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IC1</a:t>
              </a:r>
            </a:p>
          </p:txBody>
        </p:sp>
        <p:sp>
          <p:nvSpPr>
            <p:cNvPr id="51" name="Freeform 50"/>
            <p:cNvSpPr/>
            <p:nvPr/>
          </p:nvSpPr>
          <p:spPr>
            <a:xfrm>
              <a:off x="3807637" y="1676401"/>
              <a:ext cx="1938691" cy="3056934"/>
            </a:xfrm>
            <a:custGeom>
              <a:avLst/>
              <a:gdLst>
                <a:gd name="connsiteX0" fmla="*/ 1930400 w 1930400"/>
                <a:gd name="connsiteY0" fmla="*/ 2336800 h 2336800"/>
                <a:gd name="connsiteX1" fmla="*/ 1524000 w 1930400"/>
                <a:gd name="connsiteY1" fmla="*/ 2218267 h 2336800"/>
                <a:gd name="connsiteX2" fmla="*/ 1016000 w 1930400"/>
                <a:gd name="connsiteY2" fmla="*/ 1947334 h 2336800"/>
                <a:gd name="connsiteX3" fmla="*/ 541866 w 1930400"/>
                <a:gd name="connsiteY3" fmla="*/ 1422400 h 2336800"/>
                <a:gd name="connsiteX4" fmla="*/ 169333 w 1930400"/>
                <a:gd name="connsiteY4" fmla="*/ 626534 h 2336800"/>
                <a:gd name="connsiteX5" fmla="*/ 0 w 1930400"/>
                <a:gd name="connsiteY5" fmla="*/ 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0400" h="2336800">
                  <a:moveTo>
                    <a:pt x="1930400" y="2336800"/>
                  </a:moveTo>
                  <a:cubicBezTo>
                    <a:pt x="1803400" y="2309989"/>
                    <a:pt x="1676400" y="2283178"/>
                    <a:pt x="1524000" y="2218267"/>
                  </a:cubicBezTo>
                  <a:cubicBezTo>
                    <a:pt x="1371600" y="2153356"/>
                    <a:pt x="1179689" y="2079978"/>
                    <a:pt x="1016000" y="1947334"/>
                  </a:cubicBezTo>
                  <a:cubicBezTo>
                    <a:pt x="852311" y="1814690"/>
                    <a:pt x="682977" y="1642533"/>
                    <a:pt x="541866" y="1422400"/>
                  </a:cubicBezTo>
                  <a:cubicBezTo>
                    <a:pt x="400755" y="1202267"/>
                    <a:pt x="259644" y="863601"/>
                    <a:pt x="169333" y="626534"/>
                  </a:cubicBezTo>
                  <a:cubicBezTo>
                    <a:pt x="79022" y="389467"/>
                    <a:pt x="0" y="0"/>
                    <a:pt x="0" y="0"/>
                  </a:cubicBezTo>
                </a:path>
              </a:pathLst>
            </a:custGeom>
            <a:ln w="19050" cmpd="sng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 rot="20989442">
            <a:off x="2464806" y="2004442"/>
            <a:ext cx="3575554" cy="3205743"/>
            <a:chOff x="3628692" y="1676400"/>
            <a:chExt cx="3575554" cy="3205743"/>
          </a:xfrm>
        </p:grpSpPr>
        <p:sp>
          <p:nvSpPr>
            <p:cNvPr id="53" name="TextBox 52"/>
            <p:cNvSpPr txBox="1"/>
            <p:nvPr/>
          </p:nvSpPr>
          <p:spPr>
            <a:xfrm rot="610558">
              <a:off x="3628692" y="1685132"/>
              <a:ext cx="35755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IC2</a:t>
              </a: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807637" y="1676400"/>
              <a:ext cx="2169830" cy="3205743"/>
            </a:xfrm>
            <a:custGeom>
              <a:avLst/>
              <a:gdLst>
                <a:gd name="connsiteX0" fmla="*/ 1930400 w 1930400"/>
                <a:gd name="connsiteY0" fmla="*/ 2336800 h 2336800"/>
                <a:gd name="connsiteX1" fmla="*/ 1524000 w 1930400"/>
                <a:gd name="connsiteY1" fmla="*/ 2218267 h 2336800"/>
                <a:gd name="connsiteX2" fmla="*/ 1016000 w 1930400"/>
                <a:gd name="connsiteY2" fmla="*/ 1947334 h 2336800"/>
                <a:gd name="connsiteX3" fmla="*/ 541866 w 1930400"/>
                <a:gd name="connsiteY3" fmla="*/ 1422400 h 2336800"/>
                <a:gd name="connsiteX4" fmla="*/ 169333 w 1930400"/>
                <a:gd name="connsiteY4" fmla="*/ 626534 h 2336800"/>
                <a:gd name="connsiteX5" fmla="*/ 0 w 1930400"/>
                <a:gd name="connsiteY5" fmla="*/ 0 h 2336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0400" h="2336800">
                  <a:moveTo>
                    <a:pt x="1930400" y="2336800"/>
                  </a:moveTo>
                  <a:cubicBezTo>
                    <a:pt x="1803400" y="2309989"/>
                    <a:pt x="1676400" y="2283178"/>
                    <a:pt x="1524000" y="2218267"/>
                  </a:cubicBezTo>
                  <a:cubicBezTo>
                    <a:pt x="1371600" y="2153356"/>
                    <a:pt x="1179689" y="2079978"/>
                    <a:pt x="1016000" y="1947334"/>
                  </a:cubicBezTo>
                  <a:cubicBezTo>
                    <a:pt x="852311" y="1814690"/>
                    <a:pt x="682977" y="1642533"/>
                    <a:pt x="541866" y="1422400"/>
                  </a:cubicBezTo>
                  <a:cubicBezTo>
                    <a:pt x="400755" y="1202267"/>
                    <a:pt x="259644" y="863601"/>
                    <a:pt x="169333" y="626534"/>
                  </a:cubicBezTo>
                  <a:cubicBezTo>
                    <a:pt x="79022" y="389467"/>
                    <a:pt x="0" y="0"/>
                    <a:pt x="0" y="0"/>
                  </a:cubicBezTo>
                </a:path>
              </a:pathLst>
            </a:custGeom>
            <a:ln w="19050" cmpd="sng"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69"/>
          <p:cNvSpPr txBox="1"/>
          <p:nvPr/>
        </p:nvSpPr>
        <p:spPr>
          <a:xfrm>
            <a:off x="3500886" y="3933056"/>
            <a:ext cx="423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A</a:t>
            </a:r>
            <a:r>
              <a:rPr lang="en-US" sz="1600" dirty="0" smtClean="0"/>
              <a:t>ʹʹ</a:t>
            </a:r>
            <a:endParaRPr lang="en-US" sz="1600" dirty="0"/>
          </a:p>
        </p:txBody>
      </p:sp>
      <p:cxnSp>
        <p:nvCxnSpPr>
          <p:cNvPr id="76" name="Straight Connector 75"/>
          <p:cNvCxnSpPr/>
          <p:nvPr/>
        </p:nvCxnSpPr>
        <p:spPr>
          <a:xfrm flipH="1" flipV="1">
            <a:off x="2876209" y="3645024"/>
            <a:ext cx="0" cy="2159999"/>
          </a:xfrm>
          <a:prstGeom prst="line">
            <a:avLst/>
          </a:prstGeom>
          <a:ln w="12700" cmpd="sng"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731139" y="5916887"/>
            <a:ext cx="340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smtClean="0"/>
              <a:t>yʹ</a:t>
            </a:r>
            <a:endParaRPr lang="en-US" sz="1600" i="1" dirty="0"/>
          </a:p>
        </p:txBody>
      </p:sp>
      <p:cxnSp>
        <p:nvCxnSpPr>
          <p:cNvPr id="78" name="Straight Connector 77"/>
          <p:cNvCxnSpPr/>
          <p:nvPr/>
        </p:nvCxnSpPr>
        <p:spPr>
          <a:xfrm>
            <a:off x="2883047" y="5841096"/>
            <a:ext cx="0" cy="144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851661" y="36278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004048" y="3311632"/>
            <a:ext cx="3101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Household’s initial endowment and pattern of consumption</a:t>
            </a:r>
            <a:endParaRPr lang="en-GB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53797" y="3660479"/>
            <a:ext cx="5220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928452" y="2204864"/>
            <a:ext cx="31010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Household’s endowment following the temporary income shock; its pattern of consumption if it cannot borrow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2887759" y="2497251"/>
            <a:ext cx="2019928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83047" y="2497251"/>
            <a:ext cx="0" cy="1050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14231" y="4046874"/>
            <a:ext cx="3029769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Household’s pattern of consumption following the temporary income shock if it can borrow.</a:t>
            </a:r>
            <a:endParaRPr lang="en-GB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3629607" y="4279932"/>
            <a:ext cx="24846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23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8" grpId="0"/>
      <p:bldP spid="73" grpId="0"/>
      <p:bldP spid="77" grpId="0"/>
      <p:bldP spid="79" grpId="0" animBg="1"/>
      <p:bldP spid="55" grpId="0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5530</TotalTime>
  <Words>572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Unit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College London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Wendy Carlin</dc:creator>
  <cp:lastModifiedBy>Luka Crnjakovic</cp:lastModifiedBy>
  <cp:revision>181</cp:revision>
  <dcterms:created xsi:type="dcterms:W3CDTF">2013-12-10T09:26:45Z</dcterms:created>
  <dcterms:modified xsi:type="dcterms:W3CDTF">2017-08-11T16:16:26Z</dcterms:modified>
</cp:coreProperties>
</file>