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4" r:id="rId2"/>
    <p:sldId id="311" r:id="rId3"/>
    <p:sldId id="325" r:id="rId4"/>
    <p:sldId id="314" r:id="rId5"/>
    <p:sldId id="330" r:id="rId6"/>
    <p:sldId id="298" r:id="rId7"/>
    <p:sldId id="320" r:id="rId8"/>
    <p:sldId id="321" r:id="rId9"/>
    <p:sldId id="322" r:id="rId10"/>
    <p:sldId id="324" r:id="rId11"/>
    <p:sldId id="289" r:id="rId12"/>
    <p:sldId id="333" r:id="rId13"/>
    <p:sldId id="328" r:id="rId14"/>
    <p:sldId id="307" r:id="rId15"/>
    <p:sldId id="312" r:id="rId16"/>
    <p:sldId id="313" r:id="rId17"/>
    <p:sldId id="331" r:id="rId18"/>
    <p:sldId id="332" r:id="rId19"/>
    <p:sldId id="303" r:id="rId20"/>
    <p:sldId id="294" r:id="rId21"/>
  </p:sldIdLst>
  <p:sldSz cx="9144000" cy="6858000" type="screen4x3"/>
  <p:notesSz cx="7102475" cy="102330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9578" autoAdjust="0"/>
  </p:normalViewPr>
  <p:slideViewPr>
    <p:cSldViewPr snapToGrid="0">
      <p:cViewPr varScale="1">
        <p:scale>
          <a:sx n="132" d="100"/>
          <a:sy n="132" d="100"/>
        </p:scale>
        <p:origin x="882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:Dropbox:CORE17%20Master%20Copy:CORE17%20U16%20Tech%20progress,%20emp%20&amp;%20living%20standards:U16%20-%20data%20file%20-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hope86:Dropbox:INET%20offline%20folder:Unit%2015:Unit%2015%20-%20data%20file%20-%20new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hope86:Dropbox:INET%20offline%20folder:Unit%2015:Unit%2015%20-%20data%20file%20-%20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5%20-%20review\U15%20-%20data%20file%20-%20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hope86:Dropbox:INET%20offline%20folder:Unit%2015:U15%20-%20data%20file%20-%20FINAL%20-%20update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:Dropbox:CORE17%20Master%20Copy:CORE17%20U16%20Tech%20progress,%20emp%20&amp;%20living%20standards:U16%20-%20data%20file%20-%20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vide:Dropbox:CORE17%20Master%20Copy:CORE17%20U16%20Tech%20progress,%20emp%20&amp;%20living%20standards:U16%20-%20data%20file%20-%20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ownloads\U16%20-%20data%20file%20-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54840710039298E-2"/>
          <c:y val="0.10062973548971101"/>
          <c:w val="0.80745994529367704"/>
          <c:h val="0.76105743529797498"/>
        </c:manualLayout>
      </c:layout>
      <c:lineChart>
        <c:grouping val="standard"/>
        <c:varyColors val="0"/>
        <c:ser>
          <c:idx val="0"/>
          <c:order val="0"/>
          <c:tx>
            <c:strRef>
              <c:f>'D - Fig 1 - Unemployment'!$B$15</c:f>
              <c:strCache>
                <c:ptCount val="1"/>
                <c:pt idx="0">
                  <c:v>AUS</c:v>
                </c:pt>
              </c:strCache>
            </c:strRef>
          </c:tx>
          <c:spPr>
            <a:ln>
              <a:solidFill>
                <a:schemeClr val="accent6">
                  <a:lumMod val="50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Unemployment'!$B$19:$B$27,'D - Fig 1 - Unemployment'!$B$40:$B$41)</c:f>
              <c:numCache>
                <c:formatCode>0.0</c:formatCode>
                <c:ptCount val="11"/>
                <c:pt idx="0">
                  <c:v>2.5</c:v>
                </c:pt>
                <c:pt idx="1">
                  <c:v>1.718</c:v>
                </c:pt>
                <c:pt idx="2">
                  <c:v>2.2069999999999999</c:v>
                </c:pt>
                <c:pt idx="3">
                  <c:v>5.5259999999999936</c:v>
                </c:pt>
                <c:pt idx="4">
                  <c:v>7.6</c:v>
                </c:pt>
                <c:pt idx="5">
                  <c:v>7.4</c:v>
                </c:pt>
                <c:pt idx="6">
                  <c:v>9.3000000000000007</c:v>
                </c:pt>
                <c:pt idx="7">
                  <c:v>7.9</c:v>
                </c:pt>
                <c:pt idx="8">
                  <c:v>6.1462615704817853</c:v>
                </c:pt>
                <c:pt idx="9">
                  <c:v>4.7985974233333311</c:v>
                </c:pt>
                <c:pt idx="10">
                  <c:v>5.4489749083333336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368-4E2F-9BD3-4D60E39204C1}"/>
            </c:ext>
          </c:extLst>
        </c:ser>
        <c:ser>
          <c:idx val="1"/>
          <c:order val="1"/>
          <c:tx>
            <c:strRef>
              <c:f>'D - Fig 1 - Unemployment'!$C$15</c:f>
              <c:strCache>
                <c:ptCount val="1"/>
                <c:pt idx="0">
                  <c:v>AUT</c:v>
                </c:pt>
              </c:strCache>
            </c:strRef>
          </c:tx>
          <c:spPr>
            <a:ln>
              <a:solidFill>
                <a:srgbClr val="008000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Unemployment'!$C$19:$C$27,'D - Fig 1 - Unemployment'!$C$40:$C$41)</c:f>
              <c:numCache>
                <c:formatCode>0.0</c:formatCode>
                <c:ptCount val="11"/>
                <c:pt idx="0">
                  <c:v>1.6</c:v>
                </c:pt>
                <c:pt idx="1">
                  <c:v>1.6</c:v>
                </c:pt>
                <c:pt idx="2">
                  <c:v>1</c:v>
                </c:pt>
                <c:pt idx="3">
                  <c:v>1.6</c:v>
                </c:pt>
                <c:pt idx="4">
                  <c:v>2.9</c:v>
                </c:pt>
                <c:pt idx="5">
                  <c:v>3.1</c:v>
                </c:pt>
                <c:pt idx="6">
                  <c:v>3.4</c:v>
                </c:pt>
                <c:pt idx="7">
                  <c:v>4.2</c:v>
                </c:pt>
                <c:pt idx="8">
                  <c:v>4.1133333333333333</c:v>
                </c:pt>
                <c:pt idx="9">
                  <c:v>5.043333333333333</c:v>
                </c:pt>
                <c:pt idx="10">
                  <c:v>5.0599999999999996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368-4E2F-9BD3-4D60E39204C1}"/>
            </c:ext>
          </c:extLst>
        </c:ser>
        <c:ser>
          <c:idx val="3"/>
          <c:order val="2"/>
          <c:tx>
            <c:strRef>
              <c:f>'D - Fig 1 - Unemployment'!$E$15</c:f>
              <c:strCache>
                <c:ptCount val="1"/>
                <c:pt idx="0">
                  <c:v>CAN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Unemployment'!$E$19:$E$27,'D - Fig 1 - Unemployment'!$E$40:$E$41)</c:f>
              <c:numCache>
                <c:formatCode>0.0</c:formatCode>
                <c:ptCount val="11"/>
                <c:pt idx="0">
                  <c:v>5.5</c:v>
                </c:pt>
                <c:pt idx="1">
                  <c:v>3.9</c:v>
                </c:pt>
                <c:pt idx="2">
                  <c:v>5.7</c:v>
                </c:pt>
                <c:pt idx="3">
                  <c:v>7.5</c:v>
                </c:pt>
                <c:pt idx="4">
                  <c:v>9.9</c:v>
                </c:pt>
                <c:pt idx="5">
                  <c:v>8.9</c:v>
                </c:pt>
                <c:pt idx="6">
                  <c:v>10.288</c:v>
                </c:pt>
                <c:pt idx="7">
                  <c:v>8.8000000000000007</c:v>
                </c:pt>
                <c:pt idx="8">
                  <c:v>7.2965051696700671</c:v>
                </c:pt>
                <c:pt idx="9">
                  <c:v>6.7266666666666657</c:v>
                </c:pt>
                <c:pt idx="10">
                  <c:v>7.3733333333333331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368-4E2F-9BD3-4D60E39204C1}"/>
            </c:ext>
          </c:extLst>
        </c:ser>
        <c:ser>
          <c:idx val="7"/>
          <c:order val="3"/>
          <c:tx>
            <c:strRef>
              <c:f>'D - Fig 1 - Unemployment'!$I$15</c:f>
              <c:strCache>
                <c:ptCount val="1"/>
                <c:pt idx="0">
                  <c:v>GER</c:v>
                </c:pt>
              </c:strCache>
            </c:strRef>
          </c:tx>
          <c:spPr>
            <a:ln>
              <a:solidFill>
                <a:srgbClr val="1F497D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Unemployment'!$I$19:$I$27,'D - Fig 1 - Unemployment'!$I$40:$I$41)</c:f>
              <c:numCache>
                <c:formatCode>0.0</c:formatCode>
                <c:ptCount val="11"/>
                <c:pt idx="0">
                  <c:v>0.6</c:v>
                </c:pt>
                <c:pt idx="1">
                  <c:v>0.8</c:v>
                </c:pt>
                <c:pt idx="2">
                  <c:v>1</c:v>
                </c:pt>
                <c:pt idx="3">
                  <c:v>3.5</c:v>
                </c:pt>
                <c:pt idx="4">
                  <c:v>5.3</c:v>
                </c:pt>
                <c:pt idx="5">
                  <c:v>6.4</c:v>
                </c:pt>
                <c:pt idx="6">
                  <c:v>6.4</c:v>
                </c:pt>
                <c:pt idx="7">
                  <c:v>9</c:v>
                </c:pt>
                <c:pt idx="8">
                  <c:v>8.5166666666666693</c:v>
                </c:pt>
                <c:pt idx="9">
                  <c:v>9.0333333333333279</c:v>
                </c:pt>
                <c:pt idx="10">
                  <c:v>5.6833333333333371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368-4E2F-9BD3-4D60E39204C1}"/>
            </c:ext>
          </c:extLst>
        </c:ser>
        <c:ser>
          <c:idx val="15"/>
          <c:order val="4"/>
          <c:tx>
            <c:strRef>
              <c:f>'D - Fig 1 - Unemployment'!$Q$15</c:f>
              <c:strCache>
                <c:ptCount val="1"/>
                <c:pt idx="0">
                  <c:v>SPA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Unemployment'!$Q$19:$Q$27,'D - Fig 1 - Unemployment'!$Q$40:$Q$41)</c:f>
              <c:numCache>
                <c:formatCode>0.0</c:formatCode>
                <c:ptCount val="11"/>
                <c:pt idx="0">
                  <c:v>2.4</c:v>
                </c:pt>
                <c:pt idx="1">
                  <c:v>2.5</c:v>
                </c:pt>
                <c:pt idx="2">
                  <c:v>2.7</c:v>
                </c:pt>
                <c:pt idx="3">
                  <c:v>5.8</c:v>
                </c:pt>
                <c:pt idx="4">
                  <c:v>15.2</c:v>
                </c:pt>
                <c:pt idx="5">
                  <c:v>19.957000000000001</c:v>
                </c:pt>
                <c:pt idx="6">
                  <c:v>19.577000000000009</c:v>
                </c:pt>
                <c:pt idx="7">
                  <c:v>20.100000000000001</c:v>
                </c:pt>
                <c:pt idx="8">
                  <c:v>10.85333333333333</c:v>
                </c:pt>
                <c:pt idx="9">
                  <c:v>10.99666666666668</c:v>
                </c:pt>
                <c:pt idx="10">
                  <c:v>23.33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368-4E2F-9BD3-4D60E39204C1}"/>
            </c:ext>
          </c:extLst>
        </c:ser>
        <c:ser>
          <c:idx val="5"/>
          <c:order val="5"/>
          <c:tx>
            <c:strRef>
              <c:f>'D - Fig 1 - Unemployment'!$G$15</c:f>
              <c:strCache>
                <c:ptCount val="1"/>
                <c:pt idx="0">
                  <c:v>FIN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Unemployment'!$G$19:$G$27,'D - Fig 1 - Unemployment'!$G$40:$G$41)</c:f>
              <c:numCache>
                <c:formatCode>0.0</c:formatCode>
                <c:ptCount val="11"/>
                <c:pt idx="0">
                  <c:v>1.387</c:v>
                </c:pt>
                <c:pt idx="1">
                  <c:v>2.512999999999999</c:v>
                </c:pt>
                <c:pt idx="2">
                  <c:v>2.149</c:v>
                </c:pt>
                <c:pt idx="3">
                  <c:v>5.04</c:v>
                </c:pt>
                <c:pt idx="4">
                  <c:v>5.9</c:v>
                </c:pt>
                <c:pt idx="5">
                  <c:v>5</c:v>
                </c:pt>
                <c:pt idx="6">
                  <c:v>10.9</c:v>
                </c:pt>
                <c:pt idx="7">
                  <c:v>12.9</c:v>
                </c:pt>
                <c:pt idx="8">
                  <c:v>9.1533333333333324</c:v>
                </c:pt>
                <c:pt idx="9">
                  <c:v>7.5183333333333371</c:v>
                </c:pt>
                <c:pt idx="10">
                  <c:v>8.1383333333333194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368-4E2F-9BD3-4D60E39204C1}"/>
            </c:ext>
          </c:extLst>
        </c:ser>
        <c:ser>
          <c:idx val="6"/>
          <c:order val="6"/>
          <c:tx>
            <c:strRef>
              <c:f>'D - Fig 1 - Unemployment'!$H$15</c:f>
              <c:strCache>
                <c:ptCount val="1"/>
                <c:pt idx="0">
                  <c:v>FRA</c:v>
                </c:pt>
              </c:strCache>
            </c:strRef>
          </c:tx>
          <c:spPr>
            <a:ln>
              <a:solidFill>
                <a:schemeClr val="accent4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Unemployment'!$H$19:$H$27,'D - Fig 1 - Unemployment'!$H$40:$H$41)</c:f>
              <c:numCache>
                <c:formatCode>0.0</c:formatCode>
                <c:ptCount val="11"/>
                <c:pt idx="0">
                  <c:v>1.5</c:v>
                </c:pt>
                <c:pt idx="1">
                  <c:v>2.036</c:v>
                </c:pt>
                <c:pt idx="2">
                  <c:v>2.7069999999999999</c:v>
                </c:pt>
                <c:pt idx="3">
                  <c:v>4.8789999999999996</c:v>
                </c:pt>
                <c:pt idx="4">
                  <c:v>7.7</c:v>
                </c:pt>
                <c:pt idx="5">
                  <c:v>10</c:v>
                </c:pt>
                <c:pt idx="6">
                  <c:v>10.6</c:v>
                </c:pt>
                <c:pt idx="7">
                  <c:v>11.9</c:v>
                </c:pt>
                <c:pt idx="8">
                  <c:v>8.8350000000000026</c:v>
                </c:pt>
                <c:pt idx="9">
                  <c:v>8.4466666666666708</c:v>
                </c:pt>
                <c:pt idx="10">
                  <c:v>9.7649999999999952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D368-4E2F-9BD3-4D60E39204C1}"/>
            </c:ext>
          </c:extLst>
        </c:ser>
        <c:ser>
          <c:idx val="17"/>
          <c:order val="7"/>
          <c:tx>
            <c:strRef>
              <c:f>'D - Fig 1 - Unemployment'!$S$15</c:f>
              <c:strCache>
                <c:ptCount val="1"/>
                <c:pt idx="0">
                  <c:v>UK</c:v>
                </c:pt>
              </c:strCache>
            </c:strRef>
          </c:tx>
          <c:spPr>
            <a:ln>
              <a:solidFill>
                <a:srgbClr val="984807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Unemployment'!$S$19:$S$27,'D - Fig 1 - Unemployment'!$S$40:$S$41)</c:f>
              <c:numCache>
                <c:formatCode>0.0</c:formatCode>
                <c:ptCount val="11"/>
                <c:pt idx="0">
                  <c:v>2.6</c:v>
                </c:pt>
                <c:pt idx="1">
                  <c:v>2.7</c:v>
                </c:pt>
                <c:pt idx="2">
                  <c:v>3.4</c:v>
                </c:pt>
                <c:pt idx="3">
                  <c:v>5.4</c:v>
                </c:pt>
                <c:pt idx="4">
                  <c:v>9.5</c:v>
                </c:pt>
                <c:pt idx="5">
                  <c:v>9.9</c:v>
                </c:pt>
                <c:pt idx="6">
                  <c:v>9.2000000000000011</c:v>
                </c:pt>
                <c:pt idx="7">
                  <c:v>7.3</c:v>
                </c:pt>
                <c:pt idx="8">
                  <c:v>5.0350000000000001</c:v>
                </c:pt>
                <c:pt idx="9">
                  <c:v>5.7166666666666668</c:v>
                </c:pt>
                <c:pt idx="10">
                  <c:v>7.4966666666666661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D368-4E2F-9BD3-4D60E39204C1}"/>
            </c:ext>
          </c:extLst>
        </c:ser>
        <c:ser>
          <c:idx val="8"/>
          <c:order val="8"/>
          <c:tx>
            <c:strRef>
              <c:f>'D - Fig 1 - Unemployment'!$J$15</c:f>
              <c:strCache>
                <c:ptCount val="1"/>
                <c:pt idx="0">
                  <c:v>IRL</c:v>
                </c:pt>
              </c:strCache>
            </c:strRef>
          </c:tx>
          <c:spPr>
            <a:ln>
              <a:solidFill>
                <a:schemeClr val="accent5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Unemployment'!$J$19:$J$27,'D - Fig 1 - Unemployment'!$J$40:$J$41)</c:f>
              <c:numCache>
                <c:formatCode>0.0</c:formatCode>
                <c:ptCount val="11"/>
                <c:pt idx="0">
                  <c:v>5.0999999999999996</c:v>
                </c:pt>
                <c:pt idx="1">
                  <c:v>4.9000000000000004</c:v>
                </c:pt>
                <c:pt idx="2">
                  <c:v>5.7</c:v>
                </c:pt>
                <c:pt idx="3">
                  <c:v>8.1</c:v>
                </c:pt>
                <c:pt idx="4">
                  <c:v>11.7</c:v>
                </c:pt>
                <c:pt idx="5">
                  <c:v>16.2</c:v>
                </c:pt>
                <c:pt idx="6">
                  <c:v>14.7</c:v>
                </c:pt>
                <c:pt idx="7">
                  <c:v>9.4</c:v>
                </c:pt>
                <c:pt idx="8">
                  <c:v>4.3933333333333318</c:v>
                </c:pt>
                <c:pt idx="9">
                  <c:v>6.4049999999999896</c:v>
                </c:pt>
                <c:pt idx="10">
                  <c:v>13.535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D368-4E2F-9BD3-4D60E39204C1}"/>
            </c:ext>
          </c:extLst>
        </c:ser>
        <c:ser>
          <c:idx val="9"/>
          <c:order val="9"/>
          <c:tx>
            <c:strRef>
              <c:f>'D - Fig 1 - Unemployment'!$K$15</c:f>
              <c:strCache>
                <c:ptCount val="1"/>
                <c:pt idx="0">
                  <c:v>ITA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Unemployment'!$K$19:$K$27,'D - Fig 1 - Unemployment'!$K$40:$K$41)</c:f>
              <c:numCache>
                <c:formatCode>0.0</c:formatCode>
                <c:ptCount val="11"/>
                <c:pt idx="0">
                  <c:v>3.4559999999999991</c:v>
                </c:pt>
                <c:pt idx="1">
                  <c:v>4.2</c:v>
                </c:pt>
                <c:pt idx="2">
                  <c:v>4.0999999999999996</c:v>
                </c:pt>
                <c:pt idx="3">
                  <c:v>4.7</c:v>
                </c:pt>
                <c:pt idx="4">
                  <c:v>6.7</c:v>
                </c:pt>
                <c:pt idx="5">
                  <c:v>9.3000000000000007</c:v>
                </c:pt>
                <c:pt idx="6">
                  <c:v>9.6179999999999986</c:v>
                </c:pt>
                <c:pt idx="7">
                  <c:v>11.6</c:v>
                </c:pt>
                <c:pt idx="8">
                  <c:v>8.8800000000000026</c:v>
                </c:pt>
                <c:pt idx="9">
                  <c:v>7.006666666666665</c:v>
                </c:pt>
                <c:pt idx="10">
                  <c:v>10.425000000000001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D368-4E2F-9BD3-4D60E39204C1}"/>
            </c:ext>
          </c:extLst>
        </c:ser>
        <c:ser>
          <c:idx val="10"/>
          <c:order val="10"/>
          <c:tx>
            <c:strRef>
              <c:f>'D - Fig 1 - Unemployment'!$L$15</c:f>
              <c:strCache>
                <c:ptCount val="1"/>
                <c:pt idx="0">
                  <c:v>JPN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Unemployment'!$L$19:$L$27,'D - Fig 1 - Unemployment'!$L$40:$L$41)</c:f>
              <c:numCache>
                <c:formatCode>0.0</c:formatCode>
                <c:ptCount val="11"/>
                <c:pt idx="0">
                  <c:v>1.4</c:v>
                </c:pt>
                <c:pt idx="1">
                  <c:v>1.3</c:v>
                </c:pt>
                <c:pt idx="2">
                  <c:v>1.298</c:v>
                </c:pt>
                <c:pt idx="3">
                  <c:v>2.0430000000000001</c:v>
                </c:pt>
                <c:pt idx="4">
                  <c:v>2.3879999999999999</c:v>
                </c:pt>
                <c:pt idx="5">
                  <c:v>2.605</c:v>
                </c:pt>
                <c:pt idx="6">
                  <c:v>2.4</c:v>
                </c:pt>
                <c:pt idx="7">
                  <c:v>3.7</c:v>
                </c:pt>
                <c:pt idx="8">
                  <c:v>5.0189640956579407</c:v>
                </c:pt>
                <c:pt idx="9">
                  <c:v>4.2933333333333401</c:v>
                </c:pt>
                <c:pt idx="10">
                  <c:v>4.3199999999999976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D368-4E2F-9BD3-4D60E39204C1}"/>
            </c:ext>
          </c:extLst>
        </c:ser>
        <c:ser>
          <c:idx val="11"/>
          <c:order val="11"/>
          <c:tx>
            <c:strRef>
              <c:f>'D - Fig 1 - Unemployment'!$M$15</c:f>
              <c:strCache>
                <c:ptCount val="1"/>
                <c:pt idx="0">
                  <c:v>NLD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Unemployment'!$M$19:$M$27,'D - Fig 1 - Unemployment'!$M$40:$M$41)</c:f>
              <c:numCache>
                <c:formatCode>0.0</c:formatCode>
                <c:ptCount val="11"/>
                <c:pt idx="0">
                  <c:v>0.9</c:v>
                </c:pt>
                <c:pt idx="1">
                  <c:v>1.5</c:v>
                </c:pt>
                <c:pt idx="2">
                  <c:v>2.5</c:v>
                </c:pt>
                <c:pt idx="3">
                  <c:v>5.3</c:v>
                </c:pt>
                <c:pt idx="4">
                  <c:v>7.5</c:v>
                </c:pt>
                <c:pt idx="5">
                  <c:v>7.8</c:v>
                </c:pt>
                <c:pt idx="6">
                  <c:v>6.3</c:v>
                </c:pt>
                <c:pt idx="7">
                  <c:v>5.2</c:v>
                </c:pt>
                <c:pt idx="8">
                  <c:v>3.216666666666665</c:v>
                </c:pt>
                <c:pt idx="9">
                  <c:v>4.6166666666666654</c:v>
                </c:pt>
                <c:pt idx="10">
                  <c:v>6.098333333333338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D368-4E2F-9BD3-4D60E39204C1}"/>
            </c:ext>
          </c:extLst>
        </c:ser>
        <c:ser>
          <c:idx val="13"/>
          <c:order val="12"/>
          <c:tx>
            <c:strRef>
              <c:f>'D - Fig 1 - Unemployment'!$O$15</c:f>
              <c:strCache>
                <c:ptCount val="1"/>
                <c:pt idx="0">
                  <c:v>NOR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Unemployment'!$O$19:$O$27,'D - Fig 1 - Unemployment'!$O$40:$O$41)</c:f>
              <c:numCache>
                <c:formatCode>0.0</c:formatCode>
                <c:ptCount val="11"/>
                <c:pt idx="0">
                  <c:v>2.2000000000000002</c:v>
                </c:pt>
                <c:pt idx="1">
                  <c:v>1.8</c:v>
                </c:pt>
                <c:pt idx="2">
                  <c:v>1.6</c:v>
                </c:pt>
                <c:pt idx="3">
                  <c:v>1.9</c:v>
                </c:pt>
                <c:pt idx="4">
                  <c:v>2.5819999999999999</c:v>
                </c:pt>
                <c:pt idx="5">
                  <c:v>2.9550000000000001</c:v>
                </c:pt>
                <c:pt idx="6">
                  <c:v>5.7</c:v>
                </c:pt>
                <c:pt idx="7">
                  <c:v>4.0999999999999996</c:v>
                </c:pt>
                <c:pt idx="8">
                  <c:v>3.7666666666666662</c:v>
                </c:pt>
                <c:pt idx="9">
                  <c:v>3.236666666666665</c:v>
                </c:pt>
                <c:pt idx="10">
                  <c:v>3.4183333333333321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D368-4E2F-9BD3-4D60E39204C1}"/>
            </c:ext>
          </c:extLst>
        </c:ser>
        <c:ser>
          <c:idx val="12"/>
          <c:order val="13"/>
          <c:tx>
            <c:strRef>
              <c:f>'D - Fig 1 - Unemployment'!$N$15</c:f>
              <c:strCache>
                <c:ptCount val="1"/>
                <c:pt idx="0">
                  <c:v>NZL</c:v>
                </c:pt>
              </c:strCache>
            </c:strRef>
          </c:tx>
          <c:spPr>
            <a:ln>
              <a:solidFill>
                <a:srgbClr val="1F497D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Unemployment'!$N$19:$N$27,'D - Fig 1 - Unemployment'!$N$40:$N$41)</c:f>
              <c:numCache>
                <c:formatCode>0.0</c:formatCode>
                <c:ptCount val="11"/>
                <c:pt idx="0">
                  <c:v>7.3999999999999996E-2</c:v>
                </c:pt>
                <c:pt idx="1">
                  <c:v>0.26700000000000002</c:v>
                </c:pt>
                <c:pt idx="2">
                  <c:v>0.23100000000000001</c:v>
                </c:pt>
                <c:pt idx="3">
                  <c:v>0.95099999999999996</c:v>
                </c:pt>
                <c:pt idx="4">
                  <c:v>4.0999999999999996</c:v>
                </c:pt>
                <c:pt idx="5">
                  <c:v>5</c:v>
                </c:pt>
                <c:pt idx="6">
                  <c:v>9.2060000000000013</c:v>
                </c:pt>
                <c:pt idx="7">
                  <c:v>6.7</c:v>
                </c:pt>
                <c:pt idx="8">
                  <c:v>5.1311751811632522</c:v>
                </c:pt>
                <c:pt idx="9">
                  <c:v>4.2200000000000006</c:v>
                </c:pt>
                <c:pt idx="10">
                  <c:v>5.9249999999999936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D368-4E2F-9BD3-4D60E39204C1}"/>
            </c:ext>
          </c:extLst>
        </c:ser>
        <c:ser>
          <c:idx val="16"/>
          <c:order val="14"/>
          <c:tx>
            <c:strRef>
              <c:f>'D - Fig 1 - Unemployment'!$R$15</c:f>
              <c:strCache>
                <c:ptCount val="1"/>
                <c:pt idx="0">
                  <c:v>SWE</c:v>
                </c:pt>
              </c:strCache>
            </c:strRef>
          </c:tx>
          <c:spPr>
            <a:ln>
              <a:solidFill>
                <a:schemeClr val="accent6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Unemployment'!$R$19:$R$27,'D - Fig 1 - Unemployment'!$R$40:$R$41)</c:f>
              <c:numCache>
                <c:formatCode>0.0</c:formatCode>
                <c:ptCount val="11"/>
                <c:pt idx="0">
                  <c:v>1.2</c:v>
                </c:pt>
                <c:pt idx="1">
                  <c:v>1.5</c:v>
                </c:pt>
                <c:pt idx="2">
                  <c:v>1.8</c:v>
                </c:pt>
                <c:pt idx="3">
                  <c:v>1.5</c:v>
                </c:pt>
                <c:pt idx="4">
                  <c:v>3</c:v>
                </c:pt>
                <c:pt idx="5">
                  <c:v>2.2000000000000002</c:v>
                </c:pt>
                <c:pt idx="6">
                  <c:v>5.8</c:v>
                </c:pt>
                <c:pt idx="7">
                  <c:v>8.8000000000000007</c:v>
                </c:pt>
                <c:pt idx="8">
                  <c:v>5.45</c:v>
                </c:pt>
                <c:pt idx="9">
                  <c:v>7.0533333333333381</c:v>
                </c:pt>
                <c:pt idx="10">
                  <c:v>8.0483333333333213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D368-4E2F-9BD3-4D60E39204C1}"/>
            </c:ext>
          </c:extLst>
        </c:ser>
        <c:ser>
          <c:idx val="18"/>
          <c:order val="15"/>
          <c:tx>
            <c:strRef>
              <c:f>'D - Fig 1 - Unemployment'!$T$15</c:f>
              <c:strCache>
                <c:ptCount val="1"/>
                <c:pt idx="0">
                  <c:v>USA</c:v>
                </c:pt>
              </c:strCache>
            </c:strRef>
          </c:tx>
          <c:spPr>
            <a:ln>
              <a:solidFill>
                <a:schemeClr val="accent2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Unemployment'!$T$19:$T$27,'D - Fig 1 - Unemployment'!$T$40:$T$41)</c:f>
              <c:numCache>
                <c:formatCode>0.0</c:formatCode>
                <c:ptCount val="11"/>
                <c:pt idx="0">
                  <c:v>5.5</c:v>
                </c:pt>
                <c:pt idx="1">
                  <c:v>3.7</c:v>
                </c:pt>
                <c:pt idx="2">
                  <c:v>5.3</c:v>
                </c:pt>
                <c:pt idx="3">
                  <c:v>6.9</c:v>
                </c:pt>
                <c:pt idx="4">
                  <c:v>8.3210000000000015</c:v>
                </c:pt>
                <c:pt idx="5">
                  <c:v>6.2309999999999999</c:v>
                </c:pt>
                <c:pt idx="6">
                  <c:v>6.5890000000000004</c:v>
                </c:pt>
                <c:pt idx="7">
                  <c:v>4.9000000000000004</c:v>
                </c:pt>
                <c:pt idx="8">
                  <c:v>5.2048668685381898</c:v>
                </c:pt>
                <c:pt idx="9">
                  <c:v>5.868333333333335</c:v>
                </c:pt>
                <c:pt idx="10">
                  <c:v>8.0350000000000001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D368-4E2F-9BD3-4D60E39204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610000"/>
        <c:axId val="234610392"/>
      </c:lineChart>
      <c:catAx>
        <c:axId val="23461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34610392"/>
        <c:crosses val="autoZero"/>
        <c:auto val="1"/>
        <c:lblAlgn val="ctr"/>
        <c:lblOffset val="100"/>
        <c:noMultiLvlLbl val="0"/>
      </c:catAx>
      <c:valAx>
        <c:axId val="23461039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/>
                  <a:t>Unemployment rate (%)</a:t>
                </a:r>
              </a:p>
            </c:rich>
          </c:tx>
          <c:layout>
            <c:manualLayout>
              <c:xMode val="edge"/>
              <c:yMode val="edge"/>
              <c:x val="5.3233176740882402E-4"/>
              <c:y val="0.3207456324796679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234610000"/>
        <c:crosses val="autoZero"/>
        <c:crossBetween val="between"/>
      </c:valAx>
      <c:spPr>
        <a:ln>
          <a:noFill/>
        </a:ln>
      </c:spPr>
    </c:plotArea>
    <c:legend>
      <c:legendPos val="r"/>
      <c:layout>
        <c:manualLayout>
          <c:xMode val="edge"/>
          <c:yMode val="edge"/>
          <c:x val="0.90962853454713699"/>
          <c:y val="0.10472711462112499"/>
          <c:w val="9.0244792220047207E-2"/>
          <c:h val="0.7588629835278020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69835808851601"/>
          <c:y val="3.9290142784346303E-2"/>
          <c:w val="0.83147686320924596"/>
          <c:h val="0.83598273629754905"/>
        </c:manualLayout>
      </c:layout>
      <c:scatterChart>
        <c:scatterStyle val="lineMarker"/>
        <c:varyColors val="0"/>
        <c:ser>
          <c:idx val="0"/>
          <c:order val="0"/>
          <c:spPr>
            <a:ln>
              <a:solidFill>
                <a:schemeClr val="bg1"/>
              </a:solidFill>
            </a:ln>
          </c:spPr>
          <c:marker>
            <c:symbol val="diamond"/>
            <c:size val="7"/>
          </c:marker>
          <c:xVal>
            <c:numRef>
              <c:f>'D - Fig 4 - Growth trajectory'!$B$17:$B$73</c:f>
              <c:numCache>
                <c:formatCode>_-* #,##0_-;\-* #,##0_-;_-* "-"??_-;_-@_-</c:formatCode>
                <c:ptCount val="57"/>
                <c:pt idx="0">
                  <c:v>11244</c:v>
                </c:pt>
                <c:pt idx="1">
                  <c:v>37854</c:v>
                </c:pt>
                <c:pt idx="2">
                  <c:v>34562</c:v>
                </c:pt>
                <c:pt idx="3">
                  <c:v>36646</c:v>
                </c:pt>
                <c:pt idx="4">
                  <c:v>5721</c:v>
                </c:pt>
                <c:pt idx="5">
                  <c:v>42745</c:v>
                </c:pt>
                <c:pt idx="6">
                  <c:v>9543</c:v>
                </c:pt>
                <c:pt idx="7">
                  <c:v>12650</c:v>
                </c:pt>
                <c:pt idx="8">
                  <c:v>33125</c:v>
                </c:pt>
                <c:pt idx="9">
                  <c:v>6022</c:v>
                </c:pt>
                <c:pt idx="10">
                  <c:v>16016</c:v>
                </c:pt>
                <c:pt idx="11">
                  <c:v>45767</c:v>
                </c:pt>
                <c:pt idx="12">
                  <c:v>35600</c:v>
                </c:pt>
                <c:pt idx="13">
                  <c:v>50116</c:v>
                </c:pt>
                <c:pt idx="14">
                  <c:v>23476</c:v>
                </c:pt>
                <c:pt idx="15">
                  <c:v>3647</c:v>
                </c:pt>
                <c:pt idx="16">
                  <c:v>4133</c:v>
                </c:pt>
                <c:pt idx="17">
                  <c:v>12762</c:v>
                </c:pt>
                <c:pt idx="18">
                  <c:v>21877</c:v>
                </c:pt>
                <c:pt idx="19">
                  <c:v>1946</c:v>
                </c:pt>
                <c:pt idx="20">
                  <c:v>21660</c:v>
                </c:pt>
                <c:pt idx="21">
                  <c:v>21453</c:v>
                </c:pt>
                <c:pt idx="22">
                  <c:v>31640</c:v>
                </c:pt>
                <c:pt idx="23">
                  <c:v>1029</c:v>
                </c:pt>
                <c:pt idx="24">
                  <c:v>3471</c:v>
                </c:pt>
                <c:pt idx="25">
                  <c:v>36480</c:v>
                </c:pt>
                <c:pt idx="26">
                  <c:v>907</c:v>
                </c:pt>
                <c:pt idx="27">
                  <c:v>17995</c:v>
                </c:pt>
                <c:pt idx="28">
                  <c:v>51992</c:v>
                </c:pt>
                <c:pt idx="29">
                  <c:v>1738</c:v>
                </c:pt>
                <c:pt idx="30">
                  <c:v>428</c:v>
                </c:pt>
                <c:pt idx="31">
                  <c:v>3845</c:v>
                </c:pt>
                <c:pt idx="32">
                  <c:v>12900</c:v>
                </c:pt>
                <c:pt idx="33">
                  <c:v>1991</c:v>
                </c:pt>
                <c:pt idx="34">
                  <c:v>32380</c:v>
                </c:pt>
                <c:pt idx="35">
                  <c:v>33080</c:v>
                </c:pt>
                <c:pt idx="36">
                  <c:v>702</c:v>
                </c:pt>
                <c:pt idx="37">
                  <c:v>48135</c:v>
                </c:pt>
                <c:pt idx="38">
                  <c:v>14868</c:v>
                </c:pt>
                <c:pt idx="39">
                  <c:v>912</c:v>
                </c:pt>
                <c:pt idx="40">
                  <c:v>8796</c:v>
                </c:pt>
                <c:pt idx="41">
                  <c:v>3698</c:v>
                </c:pt>
                <c:pt idx="42">
                  <c:v>11819</c:v>
                </c:pt>
                <c:pt idx="43">
                  <c:v>223</c:v>
                </c:pt>
                <c:pt idx="44">
                  <c:v>27300</c:v>
                </c:pt>
                <c:pt idx="45">
                  <c:v>8935</c:v>
                </c:pt>
                <c:pt idx="46">
                  <c:v>39409</c:v>
                </c:pt>
                <c:pt idx="47">
                  <c:v>73459</c:v>
                </c:pt>
                <c:pt idx="48">
                  <c:v>14994</c:v>
                </c:pt>
                <c:pt idx="49">
                  <c:v>25722</c:v>
                </c:pt>
                <c:pt idx="50">
                  <c:v>4912</c:v>
                </c:pt>
                <c:pt idx="51">
                  <c:v>7589</c:v>
                </c:pt>
                <c:pt idx="52">
                  <c:v>21179</c:v>
                </c:pt>
                <c:pt idx="53">
                  <c:v>34705</c:v>
                </c:pt>
                <c:pt idx="54">
                  <c:v>8562</c:v>
                </c:pt>
                <c:pt idx="55">
                  <c:v>1349</c:v>
                </c:pt>
                <c:pt idx="56">
                  <c:v>3823</c:v>
                </c:pt>
              </c:numCache>
            </c:numRef>
          </c:xVal>
          <c:yVal>
            <c:numRef>
              <c:f>'D - Fig 4 - Growth trajectory'!$C$17:$C$73</c:f>
              <c:numCache>
                <c:formatCode>_-* #,##0_-;\-* #,##0_-;_-* "-"??_-;_-@_-</c:formatCode>
                <c:ptCount val="57"/>
                <c:pt idx="0">
                  <c:v>13406</c:v>
                </c:pt>
                <c:pt idx="1">
                  <c:v>30312</c:v>
                </c:pt>
                <c:pt idx="2">
                  <c:v>26700</c:v>
                </c:pt>
                <c:pt idx="3">
                  <c:v>31730</c:v>
                </c:pt>
                <c:pt idx="4">
                  <c:v>5315</c:v>
                </c:pt>
                <c:pt idx="5">
                  <c:v>34380</c:v>
                </c:pt>
                <c:pt idx="6">
                  <c:v>11854</c:v>
                </c:pt>
                <c:pt idx="7">
                  <c:v>10108</c:v>
                </c:pt>
                <c:pt idx="8">
                  <c:v>24971</c:v>
                </c:pt>
                <c:pt idx="9">
                  <c:v>6898</c:v>
                </c:pt>
                <c:pt idx="10">
                  <c:v>9032</c:v>
                </c:pt>
                <c:pt idx="11">
                  <c:v>27350</c:v>
                </c:pt>
                <c:pt idx="12">
                  <c:v>30357</c:v>
                </c:pt>
                <c:pt idx="13">
                  <c:v>29509</c:v>
                </c:pt>
                <c:pt idx="14">
                  <c:v>17717</c:v>
                </c:pt>
                <c:pt idx="15">
                  <c:v>7435</c:v>
                </c:pt>
                <c:pt idx="16">
                  <c:v>4464</c:v>
                </c:pt>
                <c:pt idx="17">
                  <c:v>22827</c:v>
                </c:pt>
                <c:pt idx="18">
                  <c:v>24978</c:v>
                </c:pt>
                <c:pt idx="19">
                  <c:v>3235</c:v>
                </c:pt>
                <c:pt idx="20">
                  <c:v>24058</c:v>
                </c:pt>
                <c:pt idx="21">
                  <c:v>23780</c:v>
                </c:pt>
                <c:pt idx="22">
                  <c:v>30797</c:v>
                </c:pt>
                <c:pt idx="23">
                  <c:v>3075</c:v>
                </c:pt>
                <c:pt idx="24">
                  <c:v>5146</c:v>
                </c:pt>
                <c:pt idx="25">
                  <c:v>22624</c:v>
                </c:pt>
                <c:pt idx="26">
                  <c:v>1863</c:v>
                </c:pt>
                <c:pt idx="27">
                  <c:v>16022</c:v>
                </c:pt>
                <c:pt idx="28">
                  <c:v>37903</c:v>
                </c:pt>
                <c:pt idx="29">
                  <c:v>1561</c:v>
                </c:pt>
                <c:pt idx="30">
                  <c:v>1217</c:v>
                </c:pt>
                <c:pt idx="31">
                  <c:v>10198</c:v>
                </c:pt>
                <c:pt idx="32">
                  <c:v>17012</c:v>
                </c:pt>
                <c:pt idx="33">
                  <c:v>6770</c:v>
                </c:pt>
                <c:pt idx="34">
                  <c:v>31242</c:v>
                </c:pt>
                <c:pt idx="35">
                  <c:v>25413</c:v>
                </c:pt>
                <c:pt idx="36">
                  <c:v>2082</c:v>
                </c:pt>
                <c:pt idx="37">
                  <c:v>29248</c:v>
                </c:pt>
                <c:pt idx="38">
                  <c:v>7999</c:v>
                </c:pt>
                <c:pt idx="39">
                  <c:v>6383</c:v>
                </c:pt>
                <c:pt idx="40">
                  <c:v>6847</c:v>
                </c:pt>
                <c:pt idx="41">
                  <c:v>4784</c:v>
                </c:pt>
                <c:pt idx="42">
                  <c:v>16637</c:v>
                </c:pt>
                <c:pt idx="43">
                  <c:v>2487</c:v>
                </c:pt>
                <c:pt idx="44">
                  <c:v>26364</c:v>
                </c:pt>
                <c:pt idx="45">
                  <c:v>5742</c:v>
                </c:pt>
                <c:pt idx="46">
                  <c:v>28389</c:v>
                </c:pt>
                <c:pt idx="47">
                  <c:v>32812</c:v>
                </c:pt>
                <c:pt idx="48">
                  <c:v>15871</c:v>
                </c:pt>
                <c:pt idx="49">
                  <c:v>18409</c:v>
                </c:pt>
                <c:pt idx="50">
                  <c:v>6754</c:v>
                </c:pt>
                <c:pt idx="51">
                  <c:v>8632</c:v>
                </c:pt>
                <c:pt idx="52">
                  <c:v>26755</c:v>
                </c:pt>
                <c:pt idx="53">
                  <c:v>36771</c:v>
                </c:pt>
                <c:pt idx="54">
                  <c:v>10007</c:v>
                </c:pt>
                <c:pt idx="55">
                  <c:v>2061</c:v>
                </c:pt>
                <c:pt idx="56">
                  <c:v>2437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DE20-4ABC-90D1-CA503EABDBDA}"/>
            </c:ext>
          </c:extLst>
        </c:ser>
        <c:ser>
          <c:idx val="3"/>
          <c:order val="1"/>
          <c:tx>
            <c:v>Japan</c:v>
          </c:tx>
          <c:spPr>
            <a:ln w="47625">
              <a:solidFill>
                <a:schemeClr val="accent4"/>
              </a:solidFill>
            </a:ln>
            <a:effectLst/>
          </c:spPr>
          <c:marker>
            <c:symbol val="square"/>
            <c:size val="4"/>
            <c:spPr>
              <a:ln>
                <a:solidFill>
                  <a:schemeClr val="accent4"/>
                </a:solidFill>
              </a:ln>
              <a:effectLst/>
            </c:spPr>
          </c:marker>
          <c:xVal>
            <c:numRef>
              <c:f>'D - Fig 4 - Growth trajectory'!$P$17:$P$58</c:f>
              <c:numCache>
                <c:formatCode>General</c:formatCode>
                <c:ptCount val="42"/>
                <c:pt idx="0">
                  <c:v>569.03681746012717</c:v>
                </c:pt>
                <c:pt idx="1">
                  <c:v>569.03681746012717</c:v>
                </c:pt>
                <c:pt idx="2">
                  <c:v>567.22675196839702</c:v>
                </c:pt>
                <c:pt idx="3">
                  <c:v>634.42791811405584</c:v>
                </c:pt>
                <c:pt idx="4">
                  <c:v>622.83809510223239</c:v>
                </c:pt>
                <c:pt idx="5">
                  <c:v>716.27409330097396</c:v>
                </c:pt>
                <c:pt idx="6">
                  <c:v>771.16319463250943</c:v>
                </c:pt>
                <c:pt idx="7">
                  <c:v>786.8146585379053</c:v>
                </c:pt>
                <c:pt idx="8">
                  <c:v>934.1070212720216</c:v>
                </c:pt>
                <c:pt idx="9">
                  <c:v>1047.397099477271</c:v>
                </c:pt>
                <c:pt idx="10">
                  <c:v>1276.017719978377</c:v>
                </c:pt>
                <c:pt idx="11">
                  <c:v>1971.123964768577</c:v>
                </c:pt>
                <c:pt idx="12">
                  <c:v>2408.9034842693918</c:v>
                </c:pt>
                <c:pt idx="13" formatCode="_-* #,##0_-;\-* #,##0_-;_-* &quot;-&quot;??_-;_-@_-">
                  <c:v>2426.2465775843948</c:v>
                </c:pt>
                <c:pt idx="14" formatCode="_-* #,##0_-;\-* #,##0_-;_-* &quot;-&quot;??_-;_-@_-">
                  <c:v>2528.753596494631</c:v>
                </c:pt>
                <c:pt idx="15" formatCode="_-* #,##0_-;\-* #,##0_-;_-* &quot;-&quot;??_-;_-@_-">
                  <c:v>3393.2109590019409</c:v>
                </c:pt>
                <c:pt idx="16" formatCode="_-* #,##0_-;\-* #,##0_-;_-* &quot;-&quot;??_-;_-@_-">
                  <c:v>5272</c:v>
                </c:pt>
                <c:pt idx="17" formatCode="_-* #,##0_-;\-* #,##0_-;_-* &quot;-&quot;??_-;_-@_-">
                  <c:v>5808</c:v>
                </c:pt>
                <c:pt idx="18" formatCode="_-* #,##0_-;\-* #,##0_-;_-* &quot;-&quot;??_-;_-@_-">
                  <c:v>6407</c:v>
                </c:pt>
                <c:pt idx="19" formatCode="_-* #,##0_-;\-* #,##0_-;_-* &quot;-&quot;??_-;_-@_-">
                  <c:v>7259</c:v>
                </c:pt>
                <c:pt idx="20" formatCode="_-* #,##0_-;\-* #,##0_-;_-* &quot;-&quot;??_-;_-@_-">
                  <c:v>8222</c:v>
                </c:pt>
                <c:pt idx="21" formatCode="_-* #,##0_-;\-* #,##0_-;_-* &quot;-&quot;??_-;_-@_-">
                  <c:v>9444</c:v>
                </c:pt>
                <c:pt idx="22" formatCode="_-* #,##0_-;\-* #,##0_-;_-* &quot;-&quot;??_-;_-@_-">
                  <c:v>10921</c:v>
                </c:pt>
                <c:pt idx="23" formatCode="_-* #,##0_-;\-* #,##0_-;_-* &quot;-&quot;??_-;_-@_-">
                  <c:v>12280</c:v>
                </c:pt>
                <c:pt idx="24" formatCode="_-* #,##0_-;\-* #,##0_-;_-* &quot;-&quot;??_-;_-@_-">
                  <c:v>13769</c:v>
                </c:pt>
                <c:pt idx="25" formatCode="_-* #,##0_-;\-* #,##0_-;_-* &quot;-&quot;??_-;_-@_-">
                  <c:v>15276</c:v>
                </c:pt>
                <c:pt idx="26" formatCode="_-* #,##0_-;\-* #,##0_-;_-* &quot;-&quot;??_-;_-@_-">
                  <c:v>16400</c:v>
                </c:pt>
                <c:pt idx="27" formatCode="_-* #,##0_-;\-* #,##0_-;_-* &quot;-&quot;??_-;_-@_-">
                  <c:v>17479</c:v>
                </c:pt>
                <c:pt idx="28" formatCode="_-* #,##0_-;\-* #,##0_-;_-* &quot;-&quot;??_-;_-@_-">
                  <c:v>18493</c:v>
                </c:pt>
                <c:pt idx="29" formatCode="_-* #,##0_-;\-* #,##0_-;_-* &quot;-&quot;??_-;_-@_-">
                  <c:v>19539</c:v>
                </c:pt>
                <c:pt idx="30" formatCode="_-* #,##0_-;\-* #,##0_-;_-* &quot;-&quot;??_-;_-@_-">
                  <c:v>20722</c:v>
                </c:pt>
                <c:pt idx="31" formatCode="_-* #,##0_-;\-* #,##0_-;_-* &quot;-&quot;??_-;_-@_-">
                  <c:v>22085</c:v>
                </c:pt>
                <c:pt idx="32" formatCode="_-* #,##0_-;\-* #,##0_-;_-* &quot;-&quot;??_-;_-@_-">
                  <c:v>23345</c:v>
                </c:pt>
                <c:pt idx="33" formatCode="_-* #,##0_-;\-* #,##0_-;_-* &quot;-&quot;??_-;_-@_-">
                  <c:v>24614</c:v>
                </c:pt>
                <c:pt idx="34" formatCode="_-* #,##0_-;\-* #,##0_-;_-* &quot;-&quot;??_-;_-@_-">
                  <c:v>25785</c:v>
                </c:pt>
                <c:pt idx="35" formatCode="_-* #,##0_-;\-* #,##0_-;_-* &quot;-&quot;??_-;_-@_-">
                  <c:v>26882</c:v>
                </c:pt>
                <c:pt idx="36" formatCode="_-* #,##0_-;\-* #,##0_-;_-* &quot;-&quot;??_-;_-@_-">
                  <c:v>28106</c:v>
                </c:pt>
                <c:pt idx="37" formatCode="_-* #,##0_-;\-* #,##0_-;_-* &quot;-&quot;??_-;_-@_-">
                  <c:v>29459</c:v>
                </c:pt>
                <c:pt idx="38" formatCode="_-* #,##0_-;\-* #,##0_-;_-* &quot;-&quot;??_-;_-@_-">
                  <c:v>30891</c:v>
                </c:pt>
                <c:pt idx="39" formatCode="_-* #,##0_-;\-* #,##0_-;_-* &quot;-&quot;??_-;_-@_-">
                  <c:v>32462</c:v>
                </c:pt>
                <c:pt idx="40" formatCode="_-* #,##0_-;\-* #,##0_-;_-* &quot;-&quot;??_-;_-@_-">
                  <c:v>34314</c:v>
                </c:pt>
                <c:pt idx="41" formatCode="_-* #,##0_-;\-* #,##0_-;_-* &quot;-&quot;??_-;_-@_-">
                  <c:v>36480</c:v>
                </c:pt>
              </c:numCache>
            </c:numRef>
          </c:xVal>
          <c:yVal>
            <c:numRef>
              <c:f>'D - Fig 4 - Growth trajectory'!$Q$17:$Q$58</c:f>
              <c:numCache>
                <c:formatCode>General</c:formatCode>
                <c:ptCount val="42"/>
                <c:pt idx="0">
                  <c:v>818.96122556164141</c:v>
                </c:pt>
                <c:pt idx="1">
                  <c:v>839.84624979668286</c:v>
                </c:pt>
                <c:pt idx="2">
                  <c:v>899.45942387816342</c:v>
                </c:pt>
                <c:pt idx="3">
                  <c:v>958.92456445750167</c:v>
                </c:pt>
                <c:pt idx="4">
                  <c:v>955.29147436940855</c:v>
                </c:pt>
                <c:pt idx="5">
                  <c:v>1123.9067111551551</c:v>
                </c:pt>
                <c:pt idx="6">
                  <c:v>1310.018779901867</c:v>
                </c:pt>
                <c:pt idx="7">
                  <c:v>1284.7420654953839</c:v>
                </c:pt>
                <c:pt idx="8">
                  <c:v>1500.0784028955591</c:v>
                </c:pt>
                <c:pt idx="9">
                  <c:v>1631.595924871852</c:v>
                </c:pt>
                <c:pt idx="10">
                  <c:v>2062.822806949745</c:v>
                </c:pt>
                <c:pt idx="11">
                  <c:v>2646.6493015201208</c:v>
                </c:pt>
                <c:pt idx="12">
                  <c:v>3827.0991069074421</c:v>
                </c:pt>
                <c:pt idx="13" formatCode="_-* #,##0_-;\-* #,##0_-;_-* &quot;-&quot;??_-;_-@_-">
                  <c:v>2679.3924726019632</c:v>
                </c:pt>
                <c:pt idx="14" formatCode="_-* #,##0_-;\-* #,##0_-;_-* &quot;-&quot;??_-;_-@_-">
                  <c:v>3230.662854143794</c:v>
                </c:pt>
                <c:pt idx="15" formatCode="_-* #,##0_-;\-* #,##0_-;_-* &quot;-&quot;??_-;_-@_-">
                  <c:v>4983.9978187909164</c:v>
                </c:pt>
                <c:pt idx="16" formatCode="_-* #,##0_-;\-* #,##0_-;_-* &quot;-&quot;??_-;_-@_-">
                  <c:v>7333</c:v>
                </c:pt>
                <c:pt idx="17" formatCode="_-* #,##0_-;\-* #,##0_-;_-* &quot;-&quot;??_-;_-@_-">
                  <c:v>7983</c:v>
                </c:pt>
                <c:pt idx="18" formatCode="_-* #,##0_-;\-* #,##0_-;_-* &quot;-&quot;??_-;_-@_-">
                  <c:v>8722</c:v>
                </c:pt>
                <c:pt idx="19" formatCode="_-* #,##0_-;\-* #,##0_-;_-* &quot;-&quot;??_-;_-@_-">
                  <c:v>9714</c:v>
                </c:pt>
                <c:pt idx="20" formatCode="_-* #,##0_-;\-* #,##0_-;_-* &quot;-&quot;??_-;_-@_-">
                  <c:v>10599</c:v>
                </c:pt>
                <c:pt idx="21" formatCode="_-* #,##0_-;\-* #,##0_-;_-* &quot;-&quot;??_-;_-@_-">
                  <c:v>11526</c:v>
                </c:pt>
                <c:pt idx="22" formatCode="_-* #,##0_-;\-* #,##0_-;_-* &quot;-&quot;??_-;_-@_-">
                  <c:v>11874</c:v>
                </c:pt>
                <c:pt idx="23" formatCode="_-* #,##0_-;\-* #,##0_-;_-* &quot;-&quot;??_-;_-@_-">
                  <c:v>12713</c:v>
                </c:pt>
                <c:pt idx="24" formatCode="_-* #,##0_-;\-* #,##0_-;_-* &quot;-&quot;??_-;_-@_-">
                  <c:v>13568</c:v>
                </c:pt>
                <c:pt idx="25" formatCode="_-* #,##0_-;\-* #,##0_-;_-* &quot;-&quot;??_-;_-@_-">
                  <c:v>13212</c:v>
                </c:pt>
                <c:pt idx="26" formatCode="_-* #,##0_-;\-* #,##0_-;_-* &quot;-&quot;??_-;_-@_-">
                  <c:v>13381</c:v>
                </c:pt>
                <c:pt idx="27" formatCode="_-* #,##0_-;\-* #,##0_-;_-* &quot;-&quot;??_-;_-@_-">
                  <c:v>13892</c:v>
                </c:pt>
                <c:pt idx="28" formatCode="_-* #,##0_-;\-* #,##0_-;_-* &quot;-&quot;??_-;_-@_-">
                  <c:v>14436</c:v>
                </c:pt>
                <c:pt idx="29" formatCode="_-* #,##0_-;\-* #,##0_-;_-* &quot;-&quot;??_-;_-@_-">
                  <c:v>15025</c:v>
                </c:pt>
                <c:pt idx="30" formatCode="_-* #,##0_-;\-* #,##0_-;_-* &quot;-&quot;??_-;_-@_-">
                  <c:v>15733</c:v>
                </c:pt>
                <c:pt idx="31" formatCode="_-* #,##0_-;\-* #,##0_-;_-* &quot;-&quot;??_-;_-@_-">
                  <c:v>16284</c:v>
                </c:pt>
                <c:pt idx="32" formatCode="_-* #,##0_-;\-* #,##0_-;_-* &quot;-&quot;??_-;_-@_-">
                  <c:v>16745</c:v>
                </c:pt>
                <c:pt idx="33" formatCode="_-* #,##0_-;\-* #,##0_-;_-* &quot;-&quot;??_-;_-@_-">
                  <c:v>17117</c:v>
                </c:pt>
                <c:pt idx="34" formatCode="_-* #,##0_-;\-* #,##0_-;_-* &quot;-&quot;??_-;_-@_-">
                  <c:v>17408</c:v>
                </c:pt>
                <c:pt idx="35" formatCode="_-* #,##0_-;\-* #,##0_-;_-* &quot;-&quot;??_-;_-@_-">
                  <c:v>18010</c:v>
                </c:pt>
                <c:pt idx="36" formatCode="_-* #,##0_-;\-* #,##0_-;_-* &quot;-&quot;??_-;_-@_-">
                  <c:v>18820</c:v>
                </c:pt>
                <c:pt idx="37" formatCode="_-* #,##0_-;\-* #,##0_-;_-* &quot;-&quot;??_-;_-@_-">
                  <c:v>19130</c:v>
                </c:pt>
                <c:pt idx="38" formatCode="_-* #,##0_-;\-* #,##0_-;_-* &quot;-&quot;??_-;_-@_-">
                  <c:v>19772</c:v>
                </c:pt>
                <c:pt idx="39" formatCode="_-* #,##0_-;\-* #,##0_-;_-* &quot;-&quot;??_-;_-@_-">
                  <c:v>20873</c:v>
                </c:pt>
                <c:pt idx="40" formatCode="_-* #,##0_-;\-* #,##0_-;_-* &quot;-&quot;??_-;_-@_-">
                  <c:v>21691</c:v>
                </c:pt>
                <c:pt idx="41" formatCode="_-* #,##0_-;\-* #,##0_-;_-* &quot;-&quot;??_-;_-@_-">
                  <c:v>22624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DE20-4ABC-90D1-CA503EABDBDA}"/>
            </c:ext>
          </c:extLst>
        </c:ser>
        <c:ser>
          <c:idx val="4"/>
          <c:order val="2"/>
          <c:tx>
            <c:v>Taiwan</c:v>
          </c:tx>
          <c:spPr>
            <a:ln w="47625">
              <a:solidFill>
                <a:srgbClr val="FF00FF"/>
              </a:solidFill>
            </a:ln>
            <a:effectLst/>
          </c:spPr>
          <c:marker>
            <c:symbol val="square"/>
            <c:size val="4"/>
            <c:spPr>
              <a:solidFill>
                <a:srgbClr val="FF00FF"/>
              </a:solidFill>
              <a:ln>
                <a:solidFill>
                  <a:srgbClr val="FF00FF"/>
                </a:solidFill>
              </a:ln>
              <a:effectLst/>
            </c:spPr>
          </c:marker>
          <c:xVal>
            <c:numRef>
              <c:f>'D - Fig 4 - Growth trajectory'!$T$17:$T$96</c:f>
              <c:numCache>
                <c:formatCode>_-* #,##0_-;\-* #,##0_-;_-* "-"??_-;_-@_-</c:formatCode>
                <c:ptCount val="80"/>
                <c:pt idx="0">
                  <c:v>218.67491720019959</c:v>
                </c:pt>
                <c:pt idx="1">
                  <c:v>222.36866057464641</c:v>
                </c:pt>
                <c:pt idx="2">
                  <c:v>229.68173504019799</c:v>
                </c:pt>
                <c:pt idx="3">
                  <c:v>235.24618723308581</c:v>
                </c:pt>
                <c:pt idx="4">
                  <c:v>235.39881316263799</c:v>
                </c:pt>
                <c:pt idx="5">
                  <c:v>235.98180296627299</c:v>
                </c:pt>
                <c:pt idx="6">
                  <c:v>253.12588143760311</c:v>
                </c:pt>
                <c:pt idx="7">
                  <c:v>281.92196930458601</c:v>
                </c:pt>
                <c:pt idx="8">
                  <c:v>314.29594743098022</c:v>
                </c:pt>
                <c:pt idx="9">
                  <c:v>349.36467127083222</c:v>
                </c:pt>
                <c:pt idx="10">
                  <c:v>376.29975887007521</c:v>
                </c:pt>
                <c:pt idx="11">
                  <c:v>400.71359513201952</c:v>
                </c:pt>
                <c:pt idx="12">
                  <c:v>424.83674218976631</c:v>
                </c:pt>
                <c:pt idx="13">
                  <c:v>447.01444282340128</c:v>
                </c:pt>
                <c:pt idx="14">
                  <c:v>490.98785945481961</c:v>
                </c:pt>
                <c:pt idx="15">
                  <c:v>539.247400257148</c:v>
                </c:pt>
                <c:pt idx="16">
                  <c:v>590.41378461332658</c:v>
                </c:pt>
                <c:pt idx="17">
                  <c:v>635.22350251390458</c:v>
                </c:pt>
                <c:pt idx="18">
                  <c:v>676.37343625031599</c:v>
                </c:pt>
                <c:pt idx="19">
                  <c:v>748.27869281176766</c:v>
                </c:pt>
                <c:pt idx="20">
                  <c:v>814.01529279012016</c:v>
                </c:pt>
                <c:pt idx="21">
                  <c:v>881.599741151329</c:v>
                </c:pt>
                <c:pt idx="22">
                  <c:v>949.405981651822</c:v>
                </c:pt>
                <c:pt idx="23">
                  <c:v>1018.68230667375</c:v>
                </c:pt>
                <c:pt idx="24">
                  <c:v>1044.358030613367</c:v>
                </c:pt>
                <c:pt idx="25">
                  <c:v>1066.9264414508771</c:v>
                </c:pt>
                <c:pt idx="26">
                  <c:v>1085.903842653471</c:v>
                </c:pt>
                <c:pt idx="27">
                  <c:v>1101.707444116659</c:v>
                </c:pt>
                <c:pt idx="28">
                  <c:v>1120.9757131643121</c:v>
                </c:pt>
                <c:pt idx="29">
                  <c:v>1130.659803900191</c:v>
                </c:pt>
                <c:pt idx="30">
                  <c:v>1144.330835017812</c:v>
                </c:pt>
                <c:pt idx="31">
                  <c:v>1158.664861022125</c:v>
                </c:pt>
                <c:pt idx="32">
                  <c:v>1168.563127713561</c:v>
                </c:pt>
                <c:pt idx="33">
                  <c:v>1178.2669574065001</c:v>
                </c:pt>
                <c:pt idx="34">
                  <c:v>1198.5128793286549</c:v>
                </c:pt>
                <c:pt idx="35">
                  <c:v>1220.064368172747</c:v>
                </c:pt>
                <c:pt idx="36">
                  <c:v>1233.9540077911031</c:v>
                </c:pt>
                <c:pt idx="37">
                  <c:v>1248.5227058844409</c:v>
                </c:pt>
                <c:pt idx="38">
                  <c:v>1257.234063566076</c:v>
                </c:pt>
                <c:pt idx="39">
                  <c:v>1243.56026161519</c:v>
                </c:pt>
                <c:pt idx="40">
                  <c:v>915.17055153202705</c:v>
                </c:pt>
                <c:pt idx="41">
                  <c:v>1012.642281993602</c:v>
                </c:pt>
                <c:pt idx="42">
                  <c:v>1145.9766089535301</c:v>
                </c:pt>
                <c:pt idx="43">
                  <c:v>1278.905209985021</c:v>
                </c:pt>
                <c:pt idx="44">
                  <c:v>1366.077911412576</c:v>
                </c:pt>
                <c:pt idx="45">
                  <c:v>1459.5646965471119</c:v>
                </c:pt>
                <c:pt idx="46">
                  <c:v>1538.1148868633099</c:v>
                </c:pt>
                <c:pt idx="47">
                  <c:v>1639.5366139959201</c:v>
                </c:pt>
                <c:pt idx="48">
                  <c:v>1776.053738522168</c:v>
                </c:pt>
                <c:pt idx="49">
                  <c:v>1951.0014722090721</c:v>
                </c:pt>
                <c:pt idx="50">
                  <c:v>2119.5153270952101</c:v>
                </c:pt>
                <c:pt idx="51">
                  <c:v>2287.926567495359</c:v>
                </c:pt>
                <c:pt idx="52">
                  <c:v>2494.4975067510281</c:v>
                </c:pt>
                <c:pt idx="53">
                  <c:v>2700.6536717707681</c:v>
                </c:pt>
                <c:pt idx="54">
                  <c:v>2965</c:v>
                </c:pt>
                <c:pt idx="55">
                  <c:v>3228</c:v>
                </c:pt>
                <c:pt idx="56">
                  <c:v>3579</c:v>
                </c:pt>
                <c:pt idx="57">
                  <c:v>4010</c:v>
                </c:pt>
                <c:pt idx="58">
                  <c:v>4422</c:v>
                </c:pt>
                <c:pt idx="59">
                  <c:v>4952</c:v>
                </c:pt>
                <c:pt idx="60">
                  <c:v>5490</c:v>
                </c:pt>
                <c:pt idx="61">
                  <c:v>6116</c:v>
                </c:pt>
                <c:pt idx="62">
                  <c:v>6866</c:v>
                </c:pt>
                <c:pt idx="63">
                  <c:v>7589</c:v>
                </c:pt>
                <c:pt idx="64">
                  <c:v>8451</c:v>
                </c:pt>
                <c:pt idx="65">
                  <c:v>9540</c:v>
                </c:pt>
                <c:pt idx="66">
                  <c:v>10531</c:v>
                </c:pt>
                <c:pt idx="67">
                  <c:v>11502</c:v>
                </c:pt>
                <c:pt idx="68">
                  <c:v>12507</c:v>
                </c:pt>
                <c:pt idx="69">
                  <c:v>13664</c:v>
                </c:pt>
                <c:pt idx="70">
                  <c:v>15036</c:v>
                </c:pt>
                <c:pt idx="71">
                  <c:v>16293</c:v>
                </c:pt>
                <c:pt idx="72">
                  <c:v>17415</c:v>
                </c:pt>
                <c:pt idx="73">
                  <c:v>18303</c:v>
                </c:pt>
                <c:pt idx="74">
                  <c:v>19194</c:v>
                </c:pt>
                <c:pt idx="75">
                  <c:v>20019</c:v>
                </c:pt>
                <c:pt idx="76">
                  <c:v>21061</c:v>
                </c:pt>
                <c:pt idx="77">
                  <c:v>22395</c:v>
                </c:pt>
                <c:pt idx="78">
                  <c:v>24067</c:v>
                </c:pt>
                <c:pt idx="79">
                  <c:v>25722</c:v>
                </c:pt>
              </c:numCache>
            </c:numRef>
          </c:xVal>
          <c:yVal>
            <c:numRef>
              <c:f>'D - Fig 4 - Growth trajectory'!$U$17:$U$96</c:f>
              <c:numCache>
                <c:formatCode>_-* #,##0_-;\-* #,##0_-;_-* "-"??_-;_-@_-</c:formatCode>
                <c:ptCount val="80"/>
                <c:pt idx="0">
                  <c:v>1299.273399785576</c:v>
                </c:pt>
                <c:pt idx="1">
                  <c:v>1312.2137535764259</c:v>
                </c:pt>
                <c:pt idx="2">
                  <c:v>1547.64899580568</c:v>
                </c:pt>
                <c:pt idx="3">
                  <c:v>1478.1122288197771</c:v>
                </c:pt>
                <c:pt idx="4">
                  <c:v>1222.461884340217</c:v>
                </c:pt>
                <c:pt idx="5">
                  <c:v>1266.256825291671</c:v>
                </c:pt>
                <c:pt idx="6">
                  <c:v>1437.753783990308</c:v>
                </c:pt>
                <c:pt idx="7">
                  <c:v>1456.4686916201831</c:v>
                </c:pt>
                <c:pt idx="8">
                  <c:v>1640.078657189724</c:v>
                </c:pt>
                <c:pt idx="9">
                  <c:v>1718.303593801804</c:v>
                </c:pt>
                <c:pt idx="10">
                  <c:v>1525.2177088409881</c:v>
                </c:pt>
                <c:pt idx="11">
                  <c:v>1542.530046009929</c:v>
                </c:pt>
                <c:pt idx="12">
                  <c:v>1595.889039780247</c:v>
                </c:pt>
                <c:pt idx="13">
                  <c:v>1595.2427264444821</c:v>
                </c:pt>
                <c:pt idx="14">
                  <c:v>1634.602543797535</c:v>
                </c:pt>
                <c:pt idx="15">
                  <c:v>2056.771118069018</c:v>
                </c:pt>
                <c:pt idx="16">
                  <c:v>2257.646907069829</c:v>
                </c:pt>
                <c:pt idx="17">
                  <c:v>1976.633867130188</c:v>
                </c:pt>
                <c:pt idx="18">
                  <c:v>2097.326651414784</c:v>
                </c:pt>
                <c:pt idx="19">
                  <c:v>2048.0333878814031</c:v>
                </c:pt>
                <c:pt idx="20">
                  <c:v>1866.0080101382421</c:v>
                </c:pt>
                <c:pt idx="21">
                  <c:v>2094.167699025566</c:v>
                </c:pt>
                <c:pt idx="22">
                  <c:v>2194.1647594685041</c:v>
                </c:pt>
                <c:pt idx="23">
                  <c:v>2190.5105267952631</c:v>
                </c:pt>
                <c:pt idx="24">
                  <c:v>2349.0440643033189</c:v>
                </c:pt>
                <c:pt idx="25">
                  <c:v>2197.291899004575</c:v>
                </c:pt>
                <c:pt idx="26">
                  <c:v>2160.592951029972</c:v>
                </c:pt>
                <c:pt idx="27">
                  <c:v>2588.0712533139799</c:v>
                </c:pt>
                <c:pt idx="28">
                  <c:v>2448.6462725850101</c:v>
                </c:pt>
                <c:pt idx="29">
                  <c:v>2349.237101767465</c:v>
                </c:pt>
                <c:pt idx="30">
                  <c:v>2277.7139897143602</c:v>
                </c:pt>
                <c:pt idx="31">
                  <c:v>2523.012660664026</c:v>
                </c:pt>
                <c:pt idx="32">
                  <c:v>2262.0152726821539</c:v>
                </c:pt>
                <c:pt idx="33">
                  <c:v>2365.4319397540912</c:v>
                </c:pt>
                <c:pt idx="34">
                  <c:v>2767.7229134104468</c:v>
                </c:pt>
                <c:pt idx="35">
                  <c:v>2634.736551305552</c:v>
                </c:pt>
                <c:pt idx="36">
                  <c:v>2699.249495986438</c:v>
                </c:pt>
                <c:pt idx="37">
                  <c:v>2782.802399096815</c:v>
                </c:pt>
                <c:pt idx="38">
                  <c:v>2971.0172935126811</c:v>
                </c:pt>
                <c:pt idx="39">
                  <c:v>2877.934065751575</c:v>
                </c:pt>
                <c:pt idx="40">
                  <c:v>2117.951648604294</c:v>
                </c:pt>
                <c:pt idx="41">
                  <c:v>2272.2822083824481</c:v>
                </c:pt>
                <c:pt idx="42">
                  <c:v>2436.550488027111</c:v>
                </c:pt>
                <c:pt idx="43">
                  <c:v>2548.8639823031722</c:v>
                </c:pt>
                <c:pt idx="44">
                  <c:v>2669.8769394431802</c:v>
                </c:pt>
                <c:pt idx="45">
                  <c:v>2714.1953937950502</c:v>
                </c:pt>
                <c:pt idx="46">
                  <c:v>2808.4855527361501</c:v>
                </c:pt>
                <c:pt idx="47">
                  <c:v>2952.6006093315</c:v>
                </c:pt>
                <c:pt idx="48">
                  <c:v>3124.598555493928</c:v>
                </c:pt>
                <c:pt idx="49">
                  <c:v>3188.1051514630858</c:v>
                </c:pt>
                <c:pt idx="50">
                  <c:v>3313.2979633282889</c:v>
                </c:pt>
                <c:pt idx="51">
                  <c:v>3487.294341322106</c:v>
                </c:pt>
                <c:pt idx="52">
                  <c:v>3855.0929165314151</c:v>
                </c:pt>
                <c:pt idx="53">
                  <c:v>4223.9743747723905</c:v>
                </c:pt>
                <c:pt idx="54">
                  <c:v>4394</c:v>
                </c:pt>
                <c:pt idx="55">
                  <c:v>4581</c:v>
                </c:pt>
                <c:pt idx="56">
                  <c:v>4957</c:v>
                </c:pt>
                <c:pt idx="57">
                  <c:v>5118</c:v>
                </c:pt>
                <c:pt idx="58">
                  <c:v>5285</c:v>
                </c:pt>
                <c:pt idx="59">
                  <c:v>5711</c:v>
                </c:pt>
                <c:pt idx="60">
                  <c:v>6197</c:v>
                </c:pt>
                <c:pt idx="61">
                  <c:v>6756</c:v>
                </c:pt>
                <c:pt idx="62">
                  <c:v>7442</c:v>
                </c:pt>
                <c:pt idx="63">
                  <c:v>7613</c:v>
                </c:pt>
                <c:pt idx="64">
                  <c:v>7657</c:v>
                </c:pt>
                <c:pt idx="65">
                  <c:v>8360</c:v>
                </c:pt>
                <c:pt idx="66">
                  <c:v>8859</c:v>
                </c:pt>
                <c:pt idx="67">
                  <c:v>9657</c:v>
                </c:pt>
                <c:pt idx="68">
                  <c:v>10394</c:v>
                </c:pt>
                <c:pt idx="69">
                  <c:v>10837</c:v>
                </c:pt>
                <c:pt idx="70">
                  <c:v>11066</c:v>
                </c:pt>
                <c:pt idx="71">
                  <c:v>11091</c:v>
                </c:pt>
                <c:pt idx="72">
                  <c:v>11614</c:v>
                </c:pt>
                <c:pt idx="73">
                  <c:v>12440</c:v>
                </c:pt>
                <c:pt idx="74">
                  <c:v>12701</c:v>
                </c:pt>
                <c:pt idx="75">
                  <c:v>13699</c:v>
                </c:pt>
                <c:pt idx="76">
                  <c:v>15251</c:v>
                </c:pt>
                <c:pt idx="77">
                  <c:v>16503</c:v>
                </c:pt>
                <c:pt idx="78">
                  <c:v>17701</c:v>
                </c:pt>
                <c:pt idx="79">
                  <c:v>18409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DE20-4ABC-90D1-CA503EABDBDA}"/>
            </c:ext>
          </c:extLst>
        </c:ser>
        <c:ser>
          <c:idx val="5"/>
          <c:order val="3"/>
          <c:tx>
            <c:v>India</c:v>
          </c:tx>
          <c:spPr>
            <a:ln w="47625">
              <a:solidFill>
                <a:schemeClr val="accent3"/>
              </a:solidFill>
            </a:ln>
          </c:spPr>
          <c:marker>
            <c:symbol val="square"/>
            <c:size val="4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'D - Fig 4 - Growth trajectory'!$X$17:$X$30</c:f>
              <c:numCache>
                <c:formatCode>_-* #,##0_-;\-* #,##0_-;_-* "-"??_-;_-@_-</c:formatCode>
                <c:ptCount val="14"/>
                <c:pt idx="0">
                  <c:v>357.13803214923689</c:v>
                </c:pt>
                <c:pt idx="1">
                  <c:v>544.6229282963194</c:v>
                </c:pt>
                <c:pt idx="2">
                  <c:v>556.76341609069652</c:v>
                </c:pt>
                <c:pt idx="3">
                  <c:v>533.23944234746205</c:v>
                </c:pt>
                <c:pt idx="4">
                  <c:v>579.02518916215433</c:v>
                </c:pt>
                <c:pt idx="5">
                  <c:v>596.57006918431239</c:v>
                </c:pt>
                <c:pt idx="6">
                  <c:v>587.36641387571569</c:v>
                </c:pt>
                <c:pt idx="7">
                  <c:v>586.33720849463339</c:v>
                </c:pt>
                <c:pt idx="8">
                  <c:v>586.33720849463339</c:v>
                </c:pt>
                <c:pt idx="9">
                  <c:v>586.33720849463339</c:v>
                </c:pt>
                <c:pt idx="10">
                  <c:v>714.18866976235995</c:v>
                </c:pt>
                <c:pt idx="11">
                  <c:v>786</c:v>
                </c:pt>
                <c:pt idx="12">
                  <c:v>962.90260961965203</c:v>
                </c:pt>
                <c:pt idx="13">
                  <c:v>1946</c:v>
                </c:pt>
              </c:numCache>
            </c:numRef>
          </c:xVal>
          <c:yVal>
            <c:numRef>
              <c:f>'D - Fig 4 - Growth trajectory'!$Y$17:$Y$30</c:f>
              <c:numCache>
                <c:formatCode>_-* #,##0_-;\-* #,##0_-;_-* "-"??_-;_-@_-</c:formatCode>
                <c:ptCount val="14"/>
                <c:pt idx="0">
                  <c:v>1101.8129910748769</c:v>
                </c:pt>
                <c:pt idx="1">
                  <c:v>1119.291426252958</c:v>
                </c:pt>
                <c:pt idx="2">
                  <c:v>1204.565676852864</c:v>
                </c:pt>
                <c:pt idx="3">
                  <c:v>1402.825911482081</c:v>
                </c:pt>
                <c:pt idx="4">
                  <c:v>1319.4441856334499</c:v>
                </c:pt>
                <c:pt idx="5">
                  <c:v>1574.7438428565999</c:v>
                </c:pt>
                <c:pt idx="6">
                  <c:v>1481.0827645751699</c:v>
                </c:pt>
                <c:pt idx="7">
                  <c:v>1454.5383868087099</c:v>
                </c:pt>
                <c:pt idx="8">
                  <c:v>1454.5383868087099</c:v>
                </c:pt>
                <c:pt idx="9">
                  <c:v>1467.082708798788</c:v>
                </c:pt>
                <c:pt idx="10">
                  <c:v>1733.6337402615579</c:v>
                </c:pt>
                <c:pt idx="11">
                  <c:v>1792</c:v>
                </c:pt>
                <c:pt idx="12">
                  <c:v>2027.0318274483141</c:v>
                </c:pt>
                <c:pt idx="13">
                  <c:v>3235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DE20-4ABC-90D1-CA503EABDBDA}"/>
            </c:ext>
          </c:extLst>
        </c:ser>
        <c:ser>
          <c:idx val="1"/>
          <c:order val="4"/>
          <c:tx>
            <c:v>United States</c:v>
          </c:tx>
          <c:spPr>
            <a:ln w="47625">
              <a:solidFill>
                <a:schemeClr val="accent2"/>
              </a:solidFill>
            </a:ln>
          </c:spPr>
          <c:marker>
            <c:symbol val="square"/>
            <c:size val="4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'D - Fig 4 - Growth trajectory'!$H$17:$H$56</c:f>
              <c:numCache>
                <c:formatCode>_-* #,##0_-;\-* #,##0_-;_-* "-"??_-;_-@_-</c:formatCode>
                <c:ptCount val="40"/>
                <c:pt idx="0">
                  <c:v>1517.2080406251409</c:v>
                </c:pt>
                <c:pt idx="1">
                  <c:v>1803.791781632113</c:v>
                </c:pt>
                <c:pt idx="2">
                  <c:v>2155.3133151765151</c:v>
                </c:pt>
                <c:pt idx="3">
                  <c:v>2400.18652458927</c:v>
                </c:pt>
                <c:pt idx="4">
                  <c:v>3379.213141960845</c:v>
                </c:pt>
                <c:pt idx="5">
                  <c:v>3771.439041624958</c:v>
                </c:pt>
                <c:pt idx="6">
                  <c:v>4325.3698945643746</c:v>
                </c:pt>
                <c:pt idx="7">
                  <c:v>6562.6425124311709</c:v>
                </c:pt>
                <c:pt idx="8">
                  <c:v>7507.4363323245734</c:v>
                </c:pt>
                <c:pt idx="9">
                  <c:v>9042.1923924148377</c:v>
                </c:pt>
                <c:pt idx="10">
                  <c:v>11205.14608041041</c:v>
                </c:pt>
                <c:pt idx="11">
                  <c:v>12575.27426903268</c:v>
                </c:pt>
                <c:pt idx="12">
                  <c:v>12364.5564288062</c:v>
                </c:pt>
                <c:pt idx="13">
                  <c:v>14406.806068158559</c:v>
                </c:pt>
                <c:pt idx="14">
                  <c:v>17507</c:v>
                </c:pt>
                <c:pt idx="15">
                  <c:v>18734</c:v>
                </c:pt>
                <c:pt idx="16">
                  <c:v>20070</c:v>
                </c:pt>
                <c:pt idx="17">
                  <c:v>21190</c:v>
                </c:pt>
                <c:pt idx="18">
                  <c:v>22256</c:v>
                </c:pt>
                <c:pt idx="19">
                  <c:v>23271</c:v>
                </c:pt>
                <c:pt idx="20">
                  <c:v>23724</c:v>
                </c:pt>
                <c:pt idx="21">
                  <c:v>24145</c:v>
                </c:pt>
                <c:pt idx="22">
                  <c:v>24718</c:v>
                </c:pt>
                <c:pt idx="23">
                  <c:v>25561</c:v>
                </c:pt>
                <c:pt idx="24">
                  <c:v>26109</c:v>
                </c:pt>
                <c:pt idx="25">
                  <c:v>26124</c:v>
                </c:pt>
                <c:pt idx="26">
                  <c:v>26242</c:v>
                </c:pt>
                <c:pt idx="27">
                  <c:v>26549</c:v>
                </c:pt>
                <c:pt idx="28">
                  <c:v>27068</c:v>
                </c:pt>
                <c:pt idx="29">
                  <c:v>27551</c:v>
                </c:pt>
                <c:pt idx="30">
                  <c:v>28086</c:v>
                </c:pt>
                <c:pt idx="31">
                  <c:v>28643</c:v>
                </c:pt>
                <c:pt idx="32">
                  <c:v>28847</c:v>
                </c:pt>
                <c:pt idx="33">
                  <c:v>29118</c:v>
                </c:pt>
                <c:pt idx="34">
                  <c:v>29925</c:v>
                </c:pt>
                <c:pt idx="35">
                  <c:v>30942</c:v>
                </c:pt>
                <c:pt idx="36">
                  <c:v>31853</c:v>
                </c:pt>
                <c:pt idx="37">
                  <c:v>32705</c:v>
                </c:pt>
                <c:pt idx="38">
                  <c:v>33567</c:v>
                </c:pt>
                <c:pt idx="39">
                  <c:v>34705</c:v>
                </c:pt>
              </c:numCache>
            </c:numRef>
          </c:xVal>
          <c:yVal>
            <c:numRef>
              <c:f>'D - Fig 4 - Growth trajectory'!$I$17:$I$56</c:f>
              <c:numCache>
                <c:formatCode>_-* #,##0_-;\-* #,##0_-;_-* "-"??_-;_-@_-</c:formatCode>
                <c:ptCount val="40"/>
                <c:pt idx="0">
                  <c:v>2762.8927463252849</c:v>
                </c:pt>
                <c:pt idx="1">
                  <c:v>3190.9218448036149</c:v>
                </c:pt>
                <c:pt idx="2">
                  <c:v>3839.3734848830909</c:v>
                </c:pt>
                <c:pt idx="3">
                  <c:v>4163.8830376647411</c:v>
                </c:pt>
                <c:pt idx="4">
                  <c:v>4920.1651923167201</c:v>
                </c:pt>
                <c:pt idx="5">
                  <c:v>6094.442960169772</c:v>
                </c:pt>
                <c:pt idx="6">
                  <c:v>7400.3043067060626</c:v>
                </c:pt>
                <c:pt idx="7">
                  <c:v>7375.3702173460979</c:v>
                </c:pt>
                <c:pt idx="8">
                  <c:v>8611.0523206870694</c:v>
                </c:pt>
                <c:pt idx="9">
                  <c:v>9841.3531934385192</c:v>
                </c:pt>
                <c:pt idx="10">
                  <c:v>11424.31230916124</c:v>
                </c:pt>
                <c:pt idx="11">
                  <c:v>13957.46695756688</c:v>
                </c:pt>
                <c:pt idx="12">
                  <c:v>12456.801850216139</c:v>
                </c:pt>
                <c:pt idx="13">
                  <c:v>21609.739301624839</c:v>
                </c:pt>
                <c:pt idx="14">
                  <c:v>28051</c:v>
                </c:pt>
                <c:pt idx="15">
                  <c:v>29152</c:v>
                </c:pt>
                <c:pt idx="16">
                  <c:v>29369</c:v>
                </c:pt>
                <c:pt idx="17">
                  <c:v>30192</c:v>
                </c:pt>
                <c:pt idx="18">
                  <c:v>30637</c:v>
                </c:pt>
                <c:pt idx="19">
                  <c:v>30468</c:v>
                </c:pt>
                <c:pt idx="20">
                  <c:v>30690</c:v>
                </c:pt>
                <c:pt idx="21">
                  <c:v>31463</c:v>
                </c:pt>
                <c:pt idx="22">
                  <c:v>32488</c:v>
                </c:pt>
                <c:pt idx="23">
                  <c:v>31402</c:v>
                </c:pt>
                <c:pt idx="24">
                  <c:v>30134</c:v>
                </c:pt>
                <c:pt idx="25">
                  <c:v>31042</c:v>
                </c:pt>
                <c:pt idx="26">
                  <c:v>31869</c:v>
                </c:pt>
                <c:pt idx="27">
                  <c:v>32773</c:v>
                </c:pt>
                <c:pt idx="28">
                  <c:v>32796</c:v>
                </c:pt>
                <c:pt idx="29">
                  <c:v>31698</c:v>
                </c:pt>
                <c:pt idx="30">
                  <c:v>32023</c:v>
                </c:pt>
                <c:pt idx="31">
                  <c:v>30672</c:v>
                </c:pt>
                <c:pt idx="32">
                  <c:v>31379</c:v>
                </c:pt>
                <c:pt idx="33">
                  <c:v>33247</c:v>
                </c:pt>
                <c:pt idx="34">
                  <c:v>33783</c:v>
                </c:pt>
                <c:pt idx="35">
                  <c:v>34342</c:v>
                </c:pt>
                <c:pt idx="36">
                  <c:v>35023</c:v>
                </c:pt>
                <c:pt idx="37">
                  <c:v>36083</c:v>
                </c:pt>
                <c:pt idx="38">
                  <c:v>36859</c:v>
                </c:pt>
                <c:pt idx="39">
                  <c:v>36771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DE20-4ABC-90D1-CA503EABDBDA}"/>
            </c:ext>
          </c:extLst>
        </c:ser>
        <c:ser>
          <c:idx val="2"/>
          <c:order val="5"/>
          <c:tx>
            <c:v>United Kingdom</c:v>
          </c:tx>
          <c:spPr>
            <a:ln w="47625">
              <a:solidFill>
                <a:schemeClr val="accent6"/>
              </a:solidFill>
            </a:ln>
            <a:effectLst/>
          </c:spPr>
          <c:marker>
            <c:symbol val="square"/>
            <c:size val="4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</c:marker>
          <c:xVal>
            <c:numRef>
              <c:f>'D - Fig 4 - Growth trajectory'!$L$17:$L$63</c:f>
              <c:numCache>
                <c:formatCode>_-* #,##0_-;\-* #,##0_-;_-* "-"??_-;_-@_-</c:formatCode>
                <c:ptCount val="47"/>
                <c:pt idx="0">
                  <c:v>1536.609242485215</c:v>
                </c:pt>
                <c:pt idx="1">
                  <c:v>1502.1306369559879</c:v>
                </c:pt>
                <c:pt idx="2">
                  <c:v>1539.4532559017021</c:v>
                </c:pt>
                <c:pt idx="3">
                  <c:v>1613.782258302133</c:v>
                </c:pt>
                <c:pt idx="4">
                  <c:v>1734.137011466868</c:v>
                </c:pt>
                <c:pt idx="5">
                  <c:v>1770.605237401586</c:v>
                </c:pt>
                <c:pt idx="6">
                  <c:v>1841.653883615405</c:v>
                </c:pt>
                <c:pt idx="7">
                  <c:v>1932.3040739492819</c:v>
                </c:pt>
                <c:pt idx="8">
                  <c:v>2120.398980100947</c:v>
                </c:pt>
                <c:pt idx="9">
                  <c:v>2387.65449153482</c:v>
                </c:pt>
                <c:pt idx="10">
                  <c:v>2509.2660807326852</c:v>
                </c:pt>
                <c:pt idx="11">
                  <c:v>2967.15714666024</c:v>
                </c:pt>
                <c:pt idx="12">
                  <c:v>3599.0632925409432</c:v>
                </c:pt>
                <c:pt idx="13">
                  <c:v>3759.247258258235</c:v>
                </c:pt>
                <c:pt idx="14">
                  <c:v>4135.0256660406931</c:v>
                </c:pt>
                <c:pt idx="15">
                  <c:v>4648.7816419749142</c:v>
                </c:pt>
                <c:pt idx="16">
                  <c:v>4419.6729617441842</c:v>
                </c:pt>
                <c:pt idx="17">
                  <c:v>4817.9097330080394</c:v>
                </c:pt>
                <c:pt idx="18">
                  <c:v>5008.1630431569902</c:v>
                </c:pt>
                <c:pt idx="19">
                  <c:v>5409.8953608851871</c:v>
                </c:pt>
                <c:pt idx="20">
                  <c:v>7197.0117514239137</c:v>
                </c:pt>
                <c:pt idx="21">
                  <c:v>8742</c:v>
                </c:pt>
                <c:pt idx="22">
                  <c:v>9362</c:v>
                </c:pt>
                <c:pt idx="23">
                  <c:v>9958</c:v>
                </c:pt>
                <c:pt idx="24">
                  <c:v>10619</c:v>
                </c:pt>
                <c:pt idx="25">
                  <c:v>11289</c:v>
                </c:pt>
                <c:pt idx="26">
                  <c:v>11759</c:v>
                </c:pt>
                <c:pt idx="27">
                  <c:v>12370</c:v>
                </c:pt>
                <c:pt idx="28">
                  <c:v>12932</c:v>
                </c:pt>
                <c:pt idx="29">
                  <c:v>13415</c:v>
                </c:pt>
                <c:pt idx="30">
                  <c:v>14060</c:v>
                </c:pt>
                <c:pt idx="31">
                  <c:v>14618</c:v>
                </c:pt>
                <c:pt idx="32">
                  <c:v>15014</c:v>
                </c:pt>
                <c:pt idx="33">
                  <c:v>15417</c:v>
                </c:pt>
                <c:pt idx="34">
                  <c:v>15811</c:v>
                </c:pt>
                <c:pt idx="35">
                  <c:v>16161</c:v>
                </c:pt>
                <c:pt idx="36">
                  <c:v>16563</c:v>
                </c:pt>
                <c:pt idx="37">
                  <c:v>16992</c:v>
                </c:pt>
                <c:pt idx="38">
                  <c:v>17285</c:v>
                </c:pt>
                <c:pt idx="39">
                  <c:v>17357</c:v>
                </c:pt>
                <c:pt idx="40">
                  <c:v>17473</c:v>
                </c:pt>
                <c:pt idx="41">
                  <c:v>17636</c:v>
                </c:pt>
                <c:pt idx="42">
                  <c:v>18017</c:v>
                </c:pt>
                <c:pt idx="43">
                  <c:v>18508</c:v>
                </c:pt>
                <c:pt idx="44">
                  <c:v>19168</c:v>
                </c:pt>
                <c:pt idx="45">
                  <c:v>20073</c:v>
                </c:pt>
                <c:pt idx="46">
                  <c:v>21179</c:v>
                </c:pt>
              </c:numCache>
            </c:numRef>
          </c:xVal>
          <c:yVal>
            <c:numRef>
              <c:f>'D - Fig 4 - Growth trajectory'!$M$17:$M$63</c:f>
              <c:numCache>
                <c:formatCode>_-* #,##0_-;\-* #,##0_-;_-* "-"??_-;_-@_-</c:formatCode>
                <c:ptCount val="47"/>
                <c:pt idx="0">
                  <c:v>3529.7983572786752</c:v>
                </c:pt>
                <c:pt idx="1">
                  <c:v>3470.8939829522669</c:v>
                </c:pt>
                <c:pt idx="2">
                  <c:v>3452.668047793491</c:v>
                </c:pt>
                <c:pt idx="3">
                  <c:v>3657.2705987738459</c:v>
                </c:pt>
                <c:pt idx="4">
                  <c:v>3902.6702114016748</c:v>
                </c:pt>
                <c:pt idx="5">
                  <c:v>4124.310046950206</c:v>
                </c:pt>
                <c:pt idx="6">
                  <c:v>4407.6552973558537</c:v>
                </c:pt>
                <c:pt idx="7">
                  <c:v>4436.7285754078448</c:v>
                </c:pt>
                <c:pt idx="8">
                  <c:v>4795.9084291424106</c:v>
                </c:pt>
                <c:pt idx="9">
                  <c:v>4937.2004683664654</c:v>
                </c:pt>
                <c:pt idx="10">
                  <c:v>5491.0494721340001</c:v>
                </c:pt>
                <c:pt idx="11">
                  <c:v>6260.2871182442796</c:v>
                </c:pt>
                <c:pt idx="12">
                  <c:v>7015.6311091718699</c:v>
                </c:pt>
                <c:pt idx="13">
                  <c:v>7943.9968434967959</c:v>
                </c:pt>
                <c:pt idx="14">
                  <c:v>8725.0239761971407</c:v>
                </c:pt>
                <c:pt idx="15">
                  <c:v>8933.020653795671</c:v>
                </c:pt>
                <c:pt idx="16">
                  <c:v>8437.610085634431</c:v>
                </c:pt>
                <c:pt idx="17">
                  <c:v>9517.5762923144248</c:v>
                </c:pt>
                <c:pt idx="18">
                  <c:v>10345.81699841959</c:v>
                </c:pt>
                <c:pt idx="19">
                  <c:v>12077.61033148887</c:v>
                </c:pt>
                <c:pt idx="20">
                  <c:v>14739.084145248091</c:v>
                </c:pt>
                <c:pt idx="21">
                  <c:v>16645</c:v>
                </c:pt>
                <c:pt idx="22">
                  <c:v>16895</c:v>
                </c:pt>
                <c:pt idx="23">
                  <c:v>17303</c:v>
                </c:pt>
                <c:pt idx="24">
                  <c:v>17916</c:v>
                </c:pt>
                <c:pt idx="25">
                  <c:v>18063</c:v>
                </c:pt>
                <c:pt idx="26">
                  <c:v>18559</c:v>
                </c:pt>
                <c:pt idx="27">
                  <c:v>18739</c:v>
                </c:pt>
                <c:pt idx="28">
                  <c:v>19345</c:v>
                </c:pt>
                <c:pt idx="29">
                  <c:v>20629</c:v>
                </c:pt>
                <c:pt idx="30">
                  <c:v>20134</c:v>
                </c:pt>
                <c:pt idx="31">
                  <c:v>19843</c:v>
                </c:pt>
                <c:pt idx="32">
                  <c:v>20269</c:v>
                </c:pt>
                <c:pt idx="33">
                  <c:v>20654</c:v>
                </c:pt>
                <c:pt idx="34">
                  <c:v>21341</c:v>
                </c:pt>
                <c:pt idx="35">
                  <c:v>21895</c:v>
                </c:pt>
                <c:pt idx="36">
                  <c:v>21246</c:v>
                </c:pt>
                <c:pt idx="37">
                  <c:v>20842</c:v>
                </c:pt>
                <c:pt idx="38">
                  <c:v>21166</c:v>
                </c:pt>
                <c:pt idx="39">
                  <c:v>21916</c:v>
                </c:pt>
                <c:pt idx="40">
                  <c:v>22370</c:v>
                </c:pt>
                <c:pt idx="41">
                  <c:v>22981</c:v>
                </c:pt>
                <c:pt idx="42">
                  <c:v>23931</c:v>
                </c:pt>
                <c:pt idx="43">
                  <c:v>25016</c:v>
                </c:pt>
                <c:pt idx="44">
                  <c:v>26359</c:v>
                </c:pt>
                <c:pt idx="45">
                  <c:v>26858</c:v>
                </c:pt>
                <c:pt idx="46">
                  <c:v>26755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DE20-4ABC-90D1-CA503EABDB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407728"/>
        <c:axId val="410408120"/>
      </c:scatterChart>
      <c:valAx>
        <c:axId val="4104077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 dirty="0"/>
                  <a:t>Capital per worker (1985 PPP</a:t>
                </a:r>
                <a:r>
                  <a:rPr lang="en-US" b="0" baseline="0" dirty="0"/>
                  <a:t> </a:t>
                </a:r>
                <a:r>
                  <a:rPr lang="en-US" b="0" dirty="0"/>
                  <a:t>$)</a:t>
                </a:r>
              </a:p>
            </c:rich>
          </c:tx>
          <c:layout>
            <c:manualLayout>
              <c:xMode val="edge"/>
              <c:yMode val="edge"/>
              <c:x val="0.43281028560795698"/>
              <c:y val="0.94841745245529796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410408120"/>
        <c:crosses val="autoZero"/>
        <c:crossBetween val="midCat"/>
      </c:valAx>
      <c:valAx>
        <c:axId val="4104081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GDP per worker (1985 PPP</a:t>
                </a:r>
                <a:r>
                  <a:rPr lang="en-US" b="0" baseline="0" dirty="0"/>
                  <a:t> </a:t>
                </a:r>
                <a:r>
                  <a:rPr lang="en-US" b="0" dirty="0"/>
                  <a:t>$)</a:t>
                </a:r>
              </a:p>
            </c:rich>
          </c:tx>
          <c:layout>
            <c:manualLayout>
              <c:xMode val="edge"/>
              <c:yMode val="edge"/>
              <c:x val="5.8876483204167804E-4"/>
              <c:y val="0.2836426125533609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410407728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600" b="0"/>
            </a:pPr>
            <a:r>
              <a:rPr lang="en-US" sz="1600" b="0" dirty="0"/>
              <a:t>UK GDP per worker (1760-1990), ratio scale</a:t>
            </a:r>
          </a:p>
        </c:rich>
      </c:tx>
      <c:layout>
        <c:manualLayout>
          <c:xMode val="edge"/>
          <c:yMode val="edge"/>
          <c:x val="0.2723416584745079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261821958576901"/>
          <c:y val="0.204172335340295"/>
          <c:w val="0.700322061259393"/>
          <c:h val="0.59048783396089799"/>
        </c:manualLayout>
      </c:layout>
      <c:scatterChart>
        <c:scatterStyle val="lineMarker"/>
        <c:varyColors val="0"/>
        <c:ser>
          <c:idx val="2"/>
          <c:order val="0"/>
          <c:tx>
            <c:v>United Kingdom</c:v>
          </c:tx>
          <c:spPr>
            <a:ln w="47625">
              <a:solidFill>
                <a:schemeClr val="accent6"/>
              </a:solidFill>
            </a:ln>
            <a:effectLst/>
          </c:spPr>
          <c:marker>
            <c:symbol val="square"/>
            <c:size val="3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  <a:effectLst/>
            </c:spPr>
          </c:marker>
          <c:xVal>
            <c:numRef>
              <c:f>'D - Fig 4 - Growth trajectory'!$K$17:$K$63</c:f>
              <c:numCache>
                <c:formatCode>0</c:formatCode>
                <c:ptCount val="47"/>
                <c:pt idx="0">
                  <c:v>1760</c:v>
                </c:pt>
                <c:pt idx="1">
                  <c:v>1770</c:v>
                </c:pt>
                <c:pt idx="2">
                  <c:v>1780</c:v>
                </c:pt>
                <c:pt idx="3">
                  <c:v>1790</c:v>
                </c:pt>
                <c:pt idx="4">
                  <c:v>1800</c:v>
                </c:pt>
                <c:pt idx="5">
                  <c:v>1810</c:v>
                </c:pt>
                <c:pt idx="6">
                  <c:v>1820</c:v>
                </c:pt>
                <c:pt idx="7">
                  <c:v>1830</c:v>
                </c:pt>
                <c:pt idx="8">
                  <c:v>1840</c:v>
                </c:pt>
                <c:pt idx="9">
                  <c:v>1850</c:v>
                </c:pt>
                <c:pt idx="10">
                  <c:v>1860</c:v>
                </c:pt>
                <c:pt idx="11">
                  <c:v>1870</c:v>
                </c:pt>
                <c:pt idx="12">
                  <c:v>1880</c:v>
                </c:pt>
                <c:pt idx="13">
                  <c:v>1890</c:v>
                </c:pt>
                <c:pt idx="14">
                  <c:v>1900</c:v>
                </c:pt>
                <c:pt idx="15">
                  <c:v>1910</c:v>
                </c:pt>
                <c:pt idx="16">
                  <c:v>1920</c:v>
                </c:pt>
                <c:pt idx="17">
                  <c:v>1930</c:v>
                </c:pt>
                <c:pt idx="18">
                  <c:v>1938</c:v>
                </c:pt>
                <c:pt idx="19">
                  <c:v>1950</c:v>
                </c:pt>
                <c:pt idx="20">
                  <c:v>1960</c:v>
                </c:pt>
                <c:pt idx="21">
                  <c:v>1965</c:v>
                </c:pt>
                <c:pt idx="22">
                  <c:v>1966</c:v>
                </c:pt>
                <c:pt idx="23">
                  <c:v>1967</c:v>
                </c:pt>
                <c:pt idx="24">
                  <c:v>1968</c:v>
                </c:pt>
                <c:pt idx="25">
                  <c:v>1969</c:v>
                </c:pt>
                <c:pt idx="26">
                  <c:v>1970</c:v>
                </c:pt>
                <c:pt idx="27">
                  <c:v>1971</c:v>
                </c:pt>
                <c:pt idx="28">
                  <c:v>1972</c:v>
                </c:pt>
                <c:pt idx="29">
                  <c:v>1973</c:v>
                </c:pt>
                <c:pt idx="30">
                  <c:v>1974</c:v>
                </c:pt>
                <c:pt idx="31">
                  <c:v>1975</c:v>
                </c:pt>
                <c:pt idx="32">
                  <c:v>1976</c:v>
                </c:pt>
                <c:pt idx="33">
                  <c:v>1977</c:v>
                </c:pt>
                <c:pt idx="34">
                  <c:v>1978</c:v>
                </c:pt>
                <c:pt idx="35">
                  <c:v>1979</c:v>
                </c:pt>
                <c:pt idx="36">
                  <c:v>1980</c:v>
                </c:pt>
                <c:pt idx="37">
                  <c:v>1981</c:v>
                </c:pt>
                <c:pt idx="38">
                  <c:v>1982</c:v>
                </c:pt>
                <c:pt idx="39">
                  <c:v>1983</c:v>
                </c:pt>
                <c:pt idx="40">
                  <c:v>1984</c:v>
                </c:pt>
                <c:pt idx="41">
                  <c:v>1985</c:v>
                </c:pt>
                <c:pt idx="42">
                  <c:v>1986</c:v>
                </c:pt>
                <c:pt idx="43">
                  <c:v>1987</c:v>
                </c:pt>
                <c:pt idx="44">
                  <c:v>1988</c:v>
                </c:pt>
                <c:pt idx="45">
                  <c:v>1989</c:v>
                </c:pt>
                <c:pt idx="46">
                  <c:v>1990</c:v>
                </c:pt>
              </c:numCache>
            </c:numRef>
          </c:xVal>
          <c:yVal>
            <c:numRef>
              <c:f>'D - Fig 4 - Growth trajectory'!$M$17:$M$63</c:f>
              <c:numCache>
                <c:formatCode>_-* #,##0_-;\-* #,##0_-;_-* "-"??_-;_-@_-</c:formatCode>
                <c:ptCount val="47"/>
                <c:pt idx="0">
                  <c:v>3529.7983572786752</c:v>
                </c:pt>
                <c:pt idx="1">
                  <c:v>3470.8939829522669</c:v>
                </c:pt>
                <c:pt idx="2">
                  <c:v>3452.668047793491</c:v>
                </c:pt>
                <c:pt idx="3">
                  <c:v>3657.2705987738459</c:v>
                </c:pt>
                <c:pt idx="4">
                  <c:v>3902.6702114016748</c:v>
                </c:pt>
                <c:pt idx="5">
                  <c:v>4124.310046950206</c:v>
                </c:pt>
                <c:pt idx="6">
                  <c:v>4407.6552973558537</c:v>
                </c:pt>
                <c:pt idx="7">
                  <c:v>4436.7285754078448</c:v>
                </c:pt>
                <c:pt idx="8">
                  <c:v>4795.9084291424106</c:v>
                </c:pt>
                <c:pt idx="9">
                  <c:v>4937.2004683664654</c:v>
                </c:pt>
                <c:pt idx="10">
                  <c:v>5491.0494721340001</c:v>
                </c:pt>
                <c:pt idx="11">
                  <c:v>6260.2871182442796</c:v>
                </c:pt>
                <c:pt idx="12">
                  <c:v>7015.6311091718699</c:v>
                </c:pt>
                <c:pt idx="13">
                  <c:v>7943.9968434967959</c:v>
                </c:pt>
                <c:pt idx="14">
                  <c:v>8725.0239761971407</c:v>
                </c:pt>
                <c:pt idx="15">
                  <c:v>8933.020653795671</c:v>
                </c:pt>
                <c:pt idx="16">
                  <c:v>8437.610085634431</c:v>
                </c:pt>
                <c:pt idx="17">
                  <c:v>9517.5762923144248</c:v>
                </c:pt>
                <c:pt idx="18">
                  <c:v>10345.81699841959</c:v>
                </c:pt>
                <c:pt idx="19">
                  <c:v>12077.61033148887</c:v>
                </c:pt>
                <c:pt idx="20">
                  <c:v>14739.084145248091</c:v>
                </c:pt>
                <c:pt idx="21">
                  <c:v>16645</c:v>
                </c:pt>
                <c:pt idx="22">
                  <c:v>16895</c:v>
                </c:pt>
                <c:pt idx="23">
                  <c:v>17303</c:v>
                </c:pt>
                <c:pt idx="24">
                  <c:v>17916</c:v>
                </c:pt>
                <c:pt idx="25">
                  <c:v>18063</c:v>
                </c:pt>
                <c:pt idx="26">
                  <c:v>18559</c:v>
                </c:pt>
                <c:pt idx="27">
                  <c:v>18739</c:v>
                </c:pt>
                <c:pt idx="28">
                  <c:v>19345</c:v>
                </c:pt>
                <c:pt idx="29">
                  <c:v>20629</c:v>
                </c:pt>
                <c:pt idx="30">
                  <c:v>20134</c:v>
                </c:pt>
                <c:pt idx="31">
                  <c:v>19843</c:v>
                </c:pt>
                <c:pt idx="32">
                  <c:v>20269</c:v>
                </c:pt>
                <c:pt idx="33">
                  <c:v>20654</c:v>
                </c:pt>
                <c:pt idx="34">
                  <c:v>21341</c:v>
                </c:pt>
                <c:pt idx="35">
                  <c:v>21895</c:v>
                </c:pt>
                <c:pt idx="36">
                  <c:v>21246</c:v>
                </c:pt>
                <c:pt idx="37">
                  <c:v>20842</c:v>
                </c:pt>
                <c:pt idx="38">
                  <c:v>21166</c:v>
                </c:pt>
                <c:pt idx="39">
                  <c:v>21916</c:v>
                </c:pt>
                <c:pt idx="40">
                  <c:v>22370</c:v>
                </c:pt>
                <c:pt idx="41">
                  <c:v>22981</c:v>
                </c:pt>
                <c:pt idx="42">
                  <c:v>23931</c:v>
                </c:pt>
                <c:pt idx="43">
                  <c:v>25016</c:v>
                </c:pt>
                <c:pt idx="44">
                  <c:v>26359</c:v>
                </c:pt>
                <c:pt idx="45">
                  <c:v>26858</c:v>
                </c:pt>
                <c:pt idx="46">
                  <c:v>26755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BEE5-4368-8F85-FCDAE8564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6475816"/>
        <c:axId val="226476208"/>
      </c:scatterChart>
      <c:valAx>
        <c:axId val="226475816"/>
        <c:scaling>
          <c:orientation val="minMax"/>
          <c:max val="1990"/>
          <c:min val="1750"/>
        </c:scaling>
        <c:delete val="0"/>
        <c:axPos val="b"/>
        <c:numFmt formatCode="0" sourceLinked="0"/>
        <c:majorTickMark val="out"/>
        <c:minorTickMark val="none"/>
        <c:tickLblPos val="nextTo"/>
        <c:crossAx val="226476208"/>
        <c:crosses val="autoZero"/>
        <c:crossBetween val="midCat"/>
        <c:majorUnit val="40"/>
      </c:valAx>
      <c:valAx>
        <c:axId val="226476208"/>
        <c:scaling>
          <c:logBase val="2"/>
          <c:orientation val="minMax"/>
          <c:min val="204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GDP per worker (1985 PP</a:t>
                </a:r>
                <a:r>
                  <a:rPr lang="en-US" b="0" baseline="0" dirty="0"/>
                  <a:t>P </a:t>
                </a:r>
                <a:r>
                  <a:rPr lang="en-US" b="0" dirty="0"/>
                  <a:t>$)</a:t>
                </a:r>
              </a:p>
            </c:rich>
          </c:tx>
          <c:layout>
            <c:manualLayout>
              <c:xMode val="edge"/>
              <c:yMode val="edge"/>
              <c:x val="0"/>
              <c:y val="0.2292275136227739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226475816"/>
        <c:crosses val="autoZero"/>
        <c:crossBetween val="midCat"/>
        <c:majorUnit val="2"/>
      </c:valAx>
    </c:plotArea>
    <c:plotVisOnly val="1"/>
    <c:dispBlanksAs val="gap"/>
    <c:showDLblsOverMax val="0"/>
  </c:chart>
  <c:spPr>
    <a:ln>
      <a:solidFill>
        <a:schemeClr val="bg1">
          <a:lumMod val="50000"/>
        </a:schemeClr>
      </a:solidFill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364635772987"/>
          <c:y val="0.174423780186472"/>
          <c:w val="0.874293920227185"/>
          <c:h val="0.710869601027904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 - Fig 5 - Job reallocation'!$M$15</c:f>
              <c:strCache>
                <c:ptCount val="1"/>
                <c:pt idx="0">
                  <c:v>Job destruction</c:v>
                </c:pt>
              </c:strCache>
            </c:strRef>
          </c:tx>
          <c:invertIfNegative val="0"/>
          <c:cat>
            <c:strRef>
              <c:f>'D - Fig 5 - Job reallocation'!$I$17:$I$22</c:f>
              <c:strCache>
                <c:ptCount val="6"/>
                <c:pt idx="0">
                  <c:v>Germany (77-99)</c:v>
                </c:pt>
                <c:pt idx="1">
                  <c:v>France (99-00)</c:v>
                </c:pt>
                <c:pt idx="2">
                  <c:v>United States (88-97)</c:v>
                </c:pt>
                <c:pt idx="3">
                  <c:v>Chile (79-99)</c:v>
                </c:pt>
                <c:pt idx="4">
                  <c:v>United Kingdom (80-98)</c:v>
                </c:pt>
                <c:pt idx="5">
                  <c:v>Brazil (96-01)</c:v>
                </c:pt>
              </c:strCache>
            </c:strRef>
          </c:cat>
          <c:val>
            <c:numRef>
              <c:f>'D - Fig 5 - Job reallocation'!$M$17:$M$22</c:f>
              <c:numCache>
                <c:formatCode>0.0</c:formatCode>
                <c:ptCount val="6"/>
                <c:pt idx="0" formatCode="General">
                  <c:v>7.1</c:v>
                </c:pt>
                <c:pt idx="1">
                  <c:v>8.3000000000000007</c:v>
                </c:pt>
                <c:pt idx="2">
                  <c:v>10</c:v>
                </c:pt>
                <c:pt idx="3">
                  <c:v>11.3</c:v>
                </c:pt>
                <c:pt idx="4" formatCode="General">
                  <c:v>12.6</c:v>
                </c:pt>
                <c:pt idx="5">
                  <c:v>12.9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878-4B22-82A2-0E332D63AF39}"/>
            </c:ext>
          </c:extLst>
        </c:ser>
        <c:ser>
          <c:idx val="1"/>
          <c:order val="1"/>
          <c:tx>
            <c:strRef>
              <c:f>'D - Fig 5 - Job reallocation'!$L$15</c:f>
              <c:strCache>
                <c:ptCount val="1"/>
                <c:pt idx="0">
                  <c:v>Job creation</c:v>
                </c:pt>
              </c:strCache>
            </c:strRef>
          </c:tx>
          <c:invertIfNegative val="0"/>
          <c:cat>
            <c:strRef>
              <c:f>'D - Fig 5 - Job reallocation'!$I$17:$I$22</c:f>
              <c:strCache>
                <c:ptCount val="6"/>
                <c:pt idx="0">
                  <c:v>Germany (77-99)</c:v>
                </c:pt>
                <c:pt idx="1">
                  <c:v>France (99-00)</c:v>
                </c:pt>
                <c:pt idx="2">
                  <c:v>United States (88-97)</c:v>
                </c:pt>
                <c:pt idx="3">
                  <c:v>Chile (79-99)</c:v>
                </c:pt>
                <c:pt idx="4">
                  <c:v>United Kingdom (80-98)</c:v>
                </c:pt>
                <c:pt idx="5">
                  <c:v>Brazil (96-01)</c:v>
                </c:pt>
              </c:strCache>
            </c:strRef>
          </c:cat>
          <c:val>
            <c:numRef>
              <c:f>'D - Fig 5 - Job reallocation'!$L$17:$L$22</c:f>
              <c:numCache>
                <c:formatCode>0.0</c:formatCode>
                <c:ptCount val="6"/>
                <c:pt idx="0" formatCode="General">
                  <c:v>8.4</c:v>
                </c:pt>
                <c:pt idx="1">
                  <c:v>12</c:v>
                </c:pt>
                <c:pt idx="2">
                  <c:v>12.5</c:v>
                </c:pt>
                <c:pt idx="3">
                  <c:v>11.6</c:v>
                </c:pt>
                <c:pt idx="4" formatCode="General">
                  <c:v>11.5</c:v>
                </c:pt>
                <c:pt idx="5">
                  <c:v>16.100000000000001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878-4B22-82A2-0E332D63AF39}"/>
            </c:ext>
          </c:extLst>
        </c:ser>
        <c:ser>
          <c:idx val="2"/>
          <c:order val="2"/>
          <c:tx>
            <c:strRef>
              <c:f>'D - Fig 5 - Job reallocation'!$D$14:$D$15</c:f>
              <c:strCache>
                <c:ptCount val="2"/>
                <c:pt idx="0">
                  <c:v>Net employment change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'D - Fig 5 - Job reallocation'!$I$17:$I$22</c:f>
              <c:strCache>
                <c:ptCount val="6"/>
                <c:pt idx="0">
                  <c:v>Germany (77-99)</c:v>
                </c:pt>
                <c:pt idx="1">
                  <c:v>France (99-00)</c:v>
                </c:pt>
                <c:pt idx="2">
                  <c:v>United States (88-97)</c:v>
                </c:pt>
                <c:pt idx="3">
                  <c:v>Chile (79-99)</c:v>
                </c:pt>
                <c:pt idx="4">
                  <c:v>United Kingdom (80-98)</c:v>
                </c:pt>
                <c:pt idx="5">
                  <c:v>Brazil (96-01)</c:v>
                </c:pt>
              </c:strCache>
            </c:strRef>
          </c:cat>
          <c:val>
            <c:numRef>
              <c:f>'D - Fig 5 - Job reallocation'!$D$17:$D$22</c:f>
              <c:numCache>
                <c:formatCode>0.0</c:formatCode>
                <c:ptCount val="6"/>
                <c:pt idx="0">
                  <c:v>3.2</c:v>
                </c:pt>
                <c:pt idx="1">
                  <c:v>0.3</c:v>
                </c:pt>
                <c:pt idx="2">
                  <c:v>3.7</c:v>
                </c:pt>
                <c:pt idx="3">
                  <c:v>1.3</c:v>
                </c:pt>
                <c:pt idx="4">
                  <c:v>-1.1000000000000001</c:v>
                </c:pt>
                <c:pt idx="5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878-4B22-82A2-0E332D63AF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471288"/>
        <c:axId val="233471680"/>
      </c:barChart>
      <c:catAx>
        <c:axId val="233471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/>
          <a:lstStyle/>
          <a:p>
            <a:pPr>
              <a:defRPr sz="1400"/>
            </a:pPr>
            <a:endParaRPr lang="en-US"/>
          </a:p>
        </c:txPr>
        <c:crossAx val="233471680"/>
        <c:crosses val="autoZero"/>
        <c:auto val="1"/>
        <c:lblAlgn val="ctr"/>
        <c:lblOffset val="100"/>
        <c:noMultiLvlLbl val="0"/>
      </c:catAx>
      <c:valAx>
        <c:axId val="23347168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1400" b="0"/>
                </a:pPr>
                <a:r>
                  <a:rPr lang="en-US" sz="1400" b="0"/>
                  <a:t>Percentage</a:t>
                </a:r>
                <a:r>
                  <a:rPr lang="en-US" sz="1400" b="0" baseline="0"/>
                  <a:t> of employment</a:t>
                </a:r>
                <a:endParaRPr lang="en-US" sz="1400" b="0"/>
              </a:p>
            </c:rich>
          </c:tx>
          <c:layout>
            <c:manualLayout>
              <c:xMode val="edge"/>
              <c:yMode val="edge"/>
              <c:x val="3.1836865314437197E-2"/>
              <c:y val="0.351424787761001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3347128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7213443939134"/>
          <c:y val="6.2926209799850599E-2"/>
          <c:w val="0.69148048797476203"/>
          <c:h val="0.14395390246592399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73933702455001"/>
          <c:y val="4.9720927787443102E-2"/>
          <c:w val="0.822207977480505"/>
          <c:h val="0.8160199645533240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diamond"/>
            <c:size val="7"/>
          </c:marker>
          <c:dLbls>
            <c:dLbl>
              <c:idx val="0"/>
              <c:tx>
                <c:strRef>
                  <c:f>'D - Fig 14 - LR unem and wages'!$AG$18</c:f>
                  <c:strCache>
                    <c:ptCount val="1"/>
                    <c:pt idx="0">
                      <c:v>USA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{D59CD4C2-1075-43E2-873D-D79E075AD883}</c15:txfldGUID>
                      <c15:f>'D - Fig 14 - LR unem and wages'!$AG$18</c15:f>
                      <c15:dlblFieldTableCache>
                        <c:ptCount val="1"/>
                        <c:pt idx="0">
                          <c:v>USA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"/>
              <c:layout>
                <c:manualLayout>
                  <c:x val="-1.01268668367827E-16"/>
                  <c:y val="-1.35937505853608E-2"/>
                </c:manualLayout>
              </c:layout>
              <c:tx>
                <c:strRef>
                  <c:f>'D - Fig 14 - LR unem and wages'!$AG$19</c:f>
                  <c:strCache>
                    <c:ptCount val="1"/>
                    <c:pt idx="0">
                      <c:v>BEL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{ED6EA82F-B941-4B70-9A36-71E9B3FD74E7}</c15:txfldGUID>
                      <c15:f>'D - Fig 14 - LR unem and wages'!$AG$19</c15:f>
                      <c15:dlblFieldTableCache>
                        <c:ptCount val="1"/>
                        <c:pt idx="0">
                          <c:v>BEL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2"/>
              <c:tx>
                <c:strRef>
                  <c:f>'D - Fig 14 - LR unem and wages'!$AG$20</c:f>
                  <c:strCache>
                    <c:ptCount val="1"/>
                    <c:pt idx="0">
                      <c:v>CAN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{60996ADC-2E07-44AE-8E28-DEFB7B49434B}</c15:txfldGUID>
                      <c15:f>'D - Fig 14 - LR unem and wages'!$AG$20</c15:f>
                      <c15:dlblFieldTableCache>
                        <c:ptCount val="1"/>
                        <c:pt idx="0">
                          <c:v>CAN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3"/>
              <c:layout>
                <c:manualLayout>
                  <c:x val="-6.2123077177271398E-2"/>
                  <c:y val="-6.7438247540141201E-3"/>
                </c:manualLayout>
              </c:layout>
              <c:tx>
                <c:strRef>
                  <c:f>'D - Fig 14 - LR unem and wages'!$AG$21</c:f>
                  <c:strCache>
                    <c:ptCount val="1"/>
                    <c:pt idx="0">
                      <c:v>DNK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{E7388059-968A-4FF3-8544-51CD3C46671B}</c15:txfldGUID>
                      <c15:f>'D - Fig 14 - LR unem and wages'!$AG$21</c15:f>
                      <c15:dlblFieldTableCache>
                        <c:ptCount val="1"/>
                        <c:pt idx="0">
                          <c:v>DNK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4"/>
              <c:tx>
                <c:strRef>
                  <c:f>'D - Fig 14 - LR unem and wages'!$AG$22</c:f>
                  <c:strCache>
                    <c:ptCount val="1"/>
                    <c:pt idx="0">
                      <c:v>FIN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{A0D67902-B929-4F5A-AE31-D67BF1EFD52B}</c15:txfldGUID>
                      <c15:f>'D - Fig 14 - LR unem and wages'!$AG$22</c15:f>
                      <c15:dlblFieldTableCache>
                        <c:ptCount val="1"/>
                        <c:pt idx="0">
                          <c:v>FIN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5"/>
              <c:tx>
                <c:strRef>
                  <c:f>'D - Fig 14 - LR unem and wages'!$AG$23</c:f>
                  <c:strCache>
                    <c:ptCount val="1"/>
                    <c:pt idx="0">
                      <c:v>FRA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{6FAAD5DF-5FBB-4E66-947E-4171AB877355}</c15:txfldGUID>
                      <c15:f>'D - Fig 14 - LR unem and wages'!$AG$23</c15:f>
                      <c15:dlblFieldTableCache>
                        <c:ptCount val="1"/>
                        <c:pt idx="0">
                          <c:v>FRA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6"/>
              <c:layout>
                <c:manualLayout>
                  <c:x val="-1.79493528775925E-2"/>
                  <c:y val="-3.6090790643536097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dirty="0"/>
                      <a:t>GER</a:t>
                    </a:r>
                  </a:p>
                </c:rich>
              </c:tx>
              <c:spPr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5F15-4DE8-AE70-2B249BAA1FFC}"/>
                </c:ext>
                <c:ext xmlns:c15="http://schemas.microsoft.com/office/drawing/2012/chart" uri="{CE6537A1-D6FC-4f65-9D91-7224C49458BB}"/>
              </c:extLst>
            </c:dLbl>
            <c:dLbl>
              <c:idx val="7"/>
              <c:tx>
                <c:strRef>
                  <c:f>'D - Fig 14 - LR unem and wages'!$AG$25</c:f>
                  <c:strCache>
                    <c:ptCount val="1"/>
                    <c:pt idx="0">
                      <c:v>ITA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{36F320A4-8AA6-4EA4-ACFA-3D6CC556C212}</c15:txfldGUID>
                      <c15:f>'D - Fig 14 - LR unem and wages'!$AG$25</c15:f>
                      <c15:dlblFieldTableCache>
                        <c:ptCount val="1"/>
                        <c:pt idx="0">
                          <c:v>ITA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8"/>
              <c:layout>
                <c:manualLayout>
                  <c:x val="-5.0618130309284302E-17"/>
                  <c:y val="-8.9917663386854998E-3"/>
                </c:manualLayout>
              </c:layout>
              <c:tx>
                <c:strRef>
                  <c:f>'D - Fig 14 - LR unem and wages'!$AG$26</c:f>
                  <c:strCache>
                    <c:ptCount val="1"/>
                    <c:pt idx="0">
                      <c:v>JPN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{D8442870-D8CD-477A-9409-72C69047416C}</c15:txfldGUID>
                      <c15:f>'D - Fig 14 - LR unem and wages'!$AG$26</c15:f>
                      <c15:dlblFieldTableCache>
                        <c:ptCount val="1"/>
                        <c:pt idx="0">
                          <c:v>JPN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9"/>
              <c:layout>
                <c:manualLayout>
                  <c:x val="-3.5893270674828198E-2"/>
                  <c:y val="-3.8215006939413397E-2"/>
                </c:manualLayout>
              </c:layout>
              <c:tx>
                <c:strRef>
                  <c:f>'D - Fig 14 - LR unem and wages'!$AG$27</c:f>
                  <c:strCache>
                    <c:ptCount val="1"/>
                    <c:pt idx="0">
                      <c:v>NLD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{4E390F0A-766B-49B3-A29D-D57534E5A7DC}</c15:txfldGUID>
                      <c15:f>'D - Fig 14 - LR unem and wages'!$AG$27</c15:f>
                      <c15:dlblFieldTableCache>
                        <c:ptCount val="1"/>
                        <c:pt idx="0">
                          <c:v>NLD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0"/>
              <c:tx>
                <c:strRef>
                  <c:f>'D - Fig 14 - LR unem and wages'!$AG$28</c:f>
                  <c:strCache>
                    <c:ptCount val="1"/>
                    <c:pt idx="0">
                      <c:v>NOR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{ED6D5BF8-E8AE-47A6-ACAE-0A66EEFA76F1}</c15:txfldGUID>
                      <c15:f>'D - Fig 14 - LR unem and wages'!$AG$28</c15:f>
                      <c15:dlblFieldTableCache>
                        <c:ptCount val="1"/>
                        <c:pt idx="0">
                          <c:v>NOR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dirty="0"/>
                      <a:t>SPA</a:t>
                    </a:r>
                  </a:p>
                </c:rich>
              </c:tx>
              <c:spPr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5F15-4DE8-AE70-2B249BAA1FFC}"/>
                </c:ext>
                <c:ext xmlns:c15="http://schemas.microsoft.com/office/drawing/2012/chart" uri="{CE6537A1-D6FC-4f65-9D91-7224C49458BB}"/>
              </c:extLst>
            </c:dLbl>
            <c:dLbl>
              <c:idx val="12"/>
              <c:layout>
                <c:manualLayout>
                  <c:x val="-3.5895009900542403E-2"/>
                  <c:y val="2.9311565234645301E-2"/>
                </c:manualLayout>
              </c:layout>
              <c:tx>
                <c:strRef>
                  <c:f>'D - Fig 14 - LR unem and wages'!$AG$30</c:f>
                  <c:strCache>
                    <c:ptCount val="1"/>
                    <c:pt idx="0">
                      <c:v>SWE</c:v>
                    </c:pt>
                  </c:strCache>
                </c:strRef>
              </c:tx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5F15-4DE8-AE70-2B249BAA1FFC}"/>
                </c:ext>
                <c:ext xmlns:c15="http://schemas.microsoft.com/office/drawing/2012/chart" uri="{CE6537A1-D6FC-4f65-9D91-7224C49458BB}">
                  <c15:dlblFieldTable>
                    <c15:dlblFTEntry>
                      <c15:txfldGUID>{E1B5F640-5122-494D-9F18-1E9AB7EF6F7A}</c15:txfldGUID>
                      <c15:f>'D - Fig 14 - LR unem and wages'!$AG$30</c15:f>
                      <c15:dlblFieldTableCache>
                        <c:ptCount val="1"/>
                        <c:pt idx="0">
                          <c:v>SWE</c:v>
                        </c:pt>
                      </c15:dlblFieldTableCache>
                    </c15:dlblFTEntry>
                  </c15:dlblFieldTable>
                  <c15:showDataLabelsRange val="0"/>
                </c:ext>
              </c:extLst>
            </c:dLbl>
            <c:dLbl>
              <c:idx val="13"/>
              <c:layout>
                <c:manualLayout>
                  <c:x val="-4.1415312317110596E-3"/>
                  <c:y val="-6.7438247540141201E-3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dirty="0"/>
                      <a:t>UK</a:t>
                    </a:r>
                  </a:p>
                </c:rich>
              </c:tx>
              <c:spPr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5F15-4DE8-AE70-2B249BAA1FFC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'D - Fig 14 - LR unem and wages'!$AH$18:$AH$31</c:f>
              <c:numCache>
                <c:formatCode>0.0</c:formatCode>
                <c:ptCount val="14"/>
                <c:pt idx="0">
                  <c:v>6.3438971666666637</c:v>
                </c:pt>
                <c:pt idx="1">
                  <c:v>8.6245703571428471</c:v>
                </c:pt>
                <c:pt idx="2">
                  <c:v>8.1400683809523429</c:v>
                </c:pt>
                <c:pt idx="3">
                  <c:v>6.1257839214285674</c:v>
                </c:pt>
                <c:pt idx="4">
                  <c:v>7.2380897619047628</c:v>
                </c:pt>
                <c:pt idx="5">
                  <c:v>7.1550379523809378</c:v>
                </c:pt>
                <c:pt idx="6">
                  <c:v>6.356788692857144</c:v>
                </c:pt>
                <c:pt idx="7">
                  <c:v>9.0007580476190494</c:v>
                </c:pt>
                <c:pt idx="8">
                  <c:v>3.051928714285713</c:v>
                </c:pt>
                <c:pt idx="9">
                  <c:v>5.7181894047619037</c:v>
                </c:pt>
                <c:pt idx="10">
                  <c:v>3.2327942595238088</c:v>
                </c:pt>
                <c:pt idx="11">
                  <c:v>13.7</c:v>
                </c:pt>
                <c:pt idx="12">
                  <c:v>4.8723296904761897</c:v>
                </c:pt>
                <c:pt idx="13">
                  <c:v>6.7407861428571429</c:v>
                </c:pt>
              </c:numCache>
            </c:numRef>
          </c:xVal>
          <c:yVal>
            <c:numRef>
              <c:f>'D - Fig 14 - LR unem and wages'!$AI$18:$AI$31</c:f>
              <c:numCache>
                <c:formatCode>0.0</c:formatCode>
                <c:ptCount val="14"/>
                <c:pt idx="0">
                  <c:v>1.0447060000359001</c:v>
                </c:pt>
                <c:pt idx="1">
                  <c:v>2.1404276248166099</c:v>
                </c:pt>
                <c:pt idx="2">
                  <c:v>1.101219497150741</c:v>
                </c:pt>
                <c:pt idx="3">
                  <c:v>2.2891534764216459</c:v>
                </c:pt>
                <c:pt idx="4">
                  <c:v>3.002785184753118</c:v>
                </c:pt>
                <c:pt idx="5">
                  <c:v>2.4162946911372201</c:v>
                </c:pt>
                <c:pt idx="6">
                  <c:v>2.404809777793893</c:v>
                </c:pt>
                <c:pt idx="7">
                  <c:v>2.0476595316841539</c:v>
                </c:pt>
                <c:pt idx="8">
                  <c:v>1.996893536947697</c:v>
                </c:pt>
                <c:pt idx="9">
                  <c:v>1.824316789806635</c:v>
                </c:pt>
                <c:pt idx="10">
                  <c:v>2.3633751687205611</c:v>
                </c:pt>
                <c:pt idx="11">
                  <c:v>2.6632260560177858</c:v>
                </c:pt>
                <c:pt idx="12">
                  <c:v>1.7905580662042511</c:v>
                </c:pt>
                <c:pt idx="13">
                  <c:v>2.0791598636609399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5F15-4DE8-AE70-2B249BAA1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3472464"/>
        <c:axId val="233472856"/>
      </c:scatterChart>
      <c:valAx>
        <c:axId val="233472464"/>
        <c:scaling>
          <c:orientation val="minMax"/>
          <c:max val="18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Unemployment rate (average annual rate, 1970-2011) </a:t>
                </a:r>
              </a:p>
            </c:rich>
          </c:tx>
          <c:layout>
            <c:manualLayout>
              <c:xMode val="edge"/>
              <c:yMode val="edge"/>
              <c:x val="0.29726726333703501"/>
              <c:y val="0.95009569682029504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233472856"/>
        <c:crosses val="autoZero"/>
        <c:crossBetween val="midCat"/>
      </c:valAx>
      <c:valAx>
        <c:axId val="233472856"/>
        <c:scaling>
          <c:orientation val="minMax"/>
          <c:max val="4.5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Real wage growth </a:t>
                </a:r>
              </a:p>
              <a:p>
                <a:pPr>
                  <a:defRPr b="0"/>
                </a:pPr>
                <a:r>
                  <a:rPr lang="en-US" b="0" dirty="0"/>
                  <a:t>(average annual growth rate, 1970-2011)  </a:t>
                </a:r>
              </a:p>
            </c:rich>
          </c:tx>
          <c:layout>
            <c:manualLayout>
              <c:xMode val="edge"/>
              <c:yMode val="edge"/>
              <c:x val="0"/>
              <c:y val="0.15307367070983399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crossAx val="23347246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54840710039298E-2"/>
          <c:y val="0.10062973548971101"/>
          <c:w val="0.80745994529367704"/>
          <c:h val="0.76105743529797498"/>
        </c:manualLayout>
      </c:layout>
      <c:lineChart>
        <c:grouping val="standard"/>
        <c:varyColors val="0"/>
        <c:ser>
          <c:idx val="0"/>
          <c:order val="0"/>
          <c:tx>
            <c:strRef>
              <c:f>'D - Fig 1 - Unemployment'!$B$15</c:f>
              <c:strCache>
                <c:ptCount val="1"/>
                <c:pt idx="0">
                  <c:v>AUS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Unemployment'!$B$19:$B$27,'D - Fig 1 - Unemployment'!$B$40:$B$41)</c:f>
              <c:numCache>
                <c:formatCode>0.0</c:formatCode>
                <c:ptCount val="11"/>
                <c:pt idx="0">
                  <c:v>2.5</c:v>
                </c:pt>
                <c:pt idx="1">
                  <c:v>1.718</c:v>
                </c:pt>
                <c:pt idx="2">
                  <c:v>2.2069999999999999</c:v>
                </c:pt>
                <c:pt idx="3">
                  <c:v>5.5259999999999936</c:v>
                </c:pt>
                <c:pt idx="4">
                  <c:v>7.6</c:v>
                </c:pt>
                <c:pt idx="5">
                  <c:v>7.4</c:v>
                </c:pt>
                <c:pt idx="6">
                  <c:v>9.3000000000000007</c:v>
                </c:pt>
                <c:pt idx="7">
                  <c:v>7.9</c:v>
                </c:pt>
                <c:pt idx="8">
                  <c:v>6.1462615704817853</c:v>
                </c:pt>
                <c:pt idx="9">
                  <c:v>4.7985974233333311</c:v>
                </c:pt>
                <c:pt idx="10">
                  <c:v>5.4489749083333336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EE45-44A8-83A2-639BABAE65AE}"/>
            </c:ext>
          </c:extLst>
        </c:ser>
        <c:ser>
          <c:idx val="1"/>
          <c:order val="1"/>
          <c:tx>
            <c:strRef>
              <c:f>'D - Fig 1 - Unemployment'!$C$15</c:f>
              <c:strCache>
                <c:ptCount val="1"/>
                <c:pt idx="0">
                  <c:v>AUT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Unemployment'!$C$19:$C$27,'D - Fig 1 - Unemployment'!$C$40:$C$41)</c:f>
              <c:numCache>
                <c:formatCode>0.0</c:formatCode>
                <c:ptCount val="11"/>
                <c:pt idx="0">
                  <c:v>1.6</c:v>
                </c:pt>
                <c:pt idx="1">
                  <c:v>1.6</c:v>
                </c:pt>
                <c:pt idx="2">
                  <c:v>1</c:v>
                </c:pt>
                <c:pt idx="3">
                  <c:v>1.6</c:v>
                </c:pt>
                <c:pt idx="4">
                  <c:v>2.9</c:v>
                </c:pt>
                <c:pt idx="5">
                  <c:v>3.1</c:v>
                </c:pt>
                <c:pt idx="6">
                  <c:v>3.4</c:v>
                </c:pt>
                <c:pt idx="7">
                  <c:v>4.2</c:v>
                </c:pt>
                <c:pt idx="8">
                  <c:v>4.1133333333333333</c:v>
                </c:pt>
                <c:pt idx="9">
                  <c:v>5.043333333333333</c:v>
                </c:pt>
                <c:pt idx="10">
                  <c:v>5.0599999999999996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EE45-44A8-83A2-639BABAE65AE}"/>
            </c:ext>
          </c:extLst>
        </c:ser>
        <c:ser>
          <c:idx val="3"/>
          <c:order val="2"/>
          <c:tx>
            <c:strRef>
              <c:f>'D - Fig 1 - Unemployment'!$E$15</c:f>
              <c:strCache>
                <c:ptCount val="1"/>
                <c:pt idx="0">
                  <c:v>CAN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Unemployment'!$E$19:$E$27,'D - Fig 1 - Unemployment'!$E$40:$E$41)</c:f>
              <c:numCache>
                <c:formatCode>0.0</c:formatCode>
                <c:ptCount val="11"/>
                <c:pt idx="0">
                  <c:v>5.5</c:v>
                </c:pt>
                <c:pt idx="1">
                  <c:v>3.9</c:v>
                </c:pt>
                <c:pt idx="2">
                  <c:v>5.7</c:v>
                </c:pt>
                <c:pt idx="3">
                  <c:v>7.5</c:v>
                </c:pt>
                <c:pt idx="4">
                  <c:v>9.9</c:v>
                </c:pt>
                <c:pt idx="5">
                  <c:v>8.9</c:v>
                </c:pt>
                <c:pt idx="6">
                  <c:v>10.288</c:v>
                </c:pt>
                <c:pt idx="7">
                  <c:v>8.8000000000000007</c:v>
                </c:pt>
                <c:pt idx="8">
                  <c:v>7.2965051696700671</c:v>
                </c:pt>
                <c:pt idx="9">
                  <c:v>6.7266666666666657</c:v>
                </c:pt>
                <c:pt idx="10">
                  <c:v>7.3733333333333331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EE45-44A8-83A2-639BABAE65AE}"/>
            </c:ext>
          </c:extLst>
        </c:ser>
        <c:ser>
          <c:idx val="7"/>
          <c:order val="3"/>
          <c:tx>
            <c:strRef>
              <c:f>'D - Fig 1 - Unemployment'!$I$15</c:f>
              <c:strCache>
                <c:ptCount val="1"/>
                <c:pt idx="0">
                  <c:v>GER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Unemployment'!$I$19:$I$27,'D - Fig 1 - Unemployment'!$I$40:$I$41)</c:f>
              <c:numCache>
                <c:formatCode>0.0</c:formatCode>
                <c:ptCount val="11"/>
                <c:pt idx="0">
                  <c:v>0.6</c:v>
                </c:pt>
                <c:pt idx="1">
                  <c:v>0.8</c:v>
                </c:pt>
                <c:pt idx="2">
                  <c:v>1</c:v>
                </c:pt>
                <c:pt idx="3">
                  <c:v>3.5</c:v>
                </c:pt>
                <c:pt idx="4">
                  <c:v>5.3</c:v>
                </c:pt>
                <c:pt idx="5">
                  <c:v>6.4</c:v>
                </c:pt>
                <c:pt idx="6">
                  <c:v>6.4</c:v>
                </c:pt>
                <c:pt idx="7">
                  <c:v>9</c:v>
                </c:pt>
                <c:pt idx="8">
                  <c:v>8.5166666666666693</c:v>
                </c:pt>
                <c:pt idx="9">
                  <c:v>9.0333333333333279</c:v>
                </c:pt>
                <c:pt idx="10">
                  <c:v>5.6833333333333371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EE45-44A8-83A2-639BABAE65AE}"/>
            </c:ext>
          </c:extLst>
        </c:ser>
        <c:ser>
          <c:idx val="15"/>
          <c:order val="4"/>
          <c:tx>
            <c:strRef>
              <c:f>'D - Fig 1 - Unemployment'!$Q$15</c:f>
              <c:strCache>
                <c:ptCount val="1"/>
                <c:pt idx="0">
                  <c:v>SPA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Unemployment'!$Q$19:$Q$27,'D - Fig 1 - Unemployment'!$Q$40:$Q$41)</c:f>
              <c:numCache>
                <c:formatCode>0.0</c:formatCode>
                <c:ptCount val="11"/>
                <c:pt idx="0">
                  <c:v>2.4</c:v>
                </c:pt>
                <c:pt idx="1">
                  <c:v>2.5</c:v>
                </c:pt>
                <c:pt idx="2">
                  <c:v>2.7</c:v>
                </c:pt>
                <c:pt idx="3">
                  <c:v>5.8</c:v>
                </c:pt>
                <c:pt idx="4">
                  <c:v>15.2</c:v>
                </c:pt>
                <c:pt idx="5">
                  <c:v>19.957000000000001</c:v>
                </c:pt>
                <c:pt idx="6">
                  <c:v>19.577000000000009</c:v>
                </c:pt>
                <c:pt idx="7">
                  <c:v>20.100000000000001</c:v>
                </c:pt>
                <c:pt idx="8">
                  <c:v>10.85333333333333</c:v>
                </c:pt>
                <c:pt idx="9">
                  <c:v>10.99666666666668</c:v>
                </c:pt>
                <c:pt idx="10">
                  <c:v>23.33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EE45-44A8-83A2-639BABAE65AE}"/>
            </c:ext>
          </c:extLst>
        </c:ser>
        <c:ser>
          <c:idx val="5"/>
          <c:order val="5"/>
          <c:tx>
            <c:strRef>
              <c:f>'D - Fig 1 - Unemployment'!$G$15</c:f>
              <c:strCache>
                <c:ptCount val="1"/>
                <c:pt idx="0">
                  <c:v>FIN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Unemployment'!$G$19:$G$27,'D - Fig 1 - Unemployment'!$G$40:$G$41)</c:f>
              <c:numCache>
                <c:formatCode>0.0</c:formatCode>
                <c:ptCount val="11"/>
                <c:pt idx="0">
                  <c:v>1.387</c:v>
                </c:pt>
                <c:pt idx="1">
                  <c:v>2.512999999999999</c:v>
                </c:pt>
                <c:pt idx="2">
                  <c:v>2.149</c:v>
                </c:pt>
                <c:pt idx="3">
                  <c:v>5.04</c:v>
                </c:pt>
                <c:pt idx="4">
                  <c:v>5.9</c:v>
                </c:pt>
                <c:pt idx="5">
                  <c:v>5</c:v>
                </c:pt>
                <c:pt idx="6">
                  <c:v>10.9</c:v>
                </c:pt>
                <c:pt idx="7">
                  <c:v>12.9</c:v>
                </c:pt>
                <c:pt idx="8">
                  <c:v>9.1533333333333324</c:v>
                </c:pt>
                <c:pt idx="9">
                  <c:v>7.5183333333333371</c:v>
                </c:pt>
                <c:pt idx="10">
                  <c:v>8.1383333333333194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EE45-44A8-83A2-639BABAE65AE}"/>
            </c:ext>
          </c:extLst>
        </c:ser>
        <c:ser>
          <c:idx val="6"/>
          <c:order val="6"/>
          <c:tx>
            <c:strRef>
              <c:f>'D - Fig 1 - Unemployment'!$H$15</c:f>
              <c:strCache>
                <c:ptCount val="1"/>
                <c:pt idx="0">
                  <c:v>FRA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Unemployment'!$H$19:$H$27,'D - Fig 1 - Unemployment'!$H$40:$H$41)</c:f>
              <c:numCache>
                <c:formatCode>0.0</c:formatCode>
                <c:ptCount val="11"/>
                <c:pt idx="0">
                  <c:v>1.5</c:v>
                </c:pt>
                <c:pt idx="1">
                  <c:v>2.036</c:v>
                </c:pt>
                <c:pt idx="2">
                  <c:v>2.7069999999999999</c:v>
                </c:pt>
                <c:pt idx="3">
                  <c:v>4.8789999999999996</c:v>
                </c:pt>
                <c:pt idx="4">
                  <c:v>7.7</c:v>
                </c:pt>
                <c:pt idx="5">
                  <c:v>10</c:v>
                </c:pt>
                <c:pt idx="6">
                  <c:v>10.6</c:v>
                </c:pt>
                <c:pt idx="7">
                  <c:v>11.9</c:v>
                </c:pt>
                <c:pt idx="8">
                  <c:v>8.8350000000000026</c:v>
                </c:pt>
                <c:pt idx="9">
                  <c:v>8.4466666666666708</c:v>
                </c:pt>
                <c:pt idx="10">
                  <c:v>9.7649999999999952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EE45-44A8-83A2-639BABAE65AE}"/>
            </c:ext>
          </c:extLst>
        </c:ser>
        <c:ser>
          <c:idx val="17"/>
          <c:order val="7"/>
          <c:tx>
            <c:strRef>
              <c:f>'D - Fig 1 - Unemployment'!$S$15</c:f>
              <c:strCache>
                <c:ptCount val="1"/>
                <c:pt idx="0">
                  <c:v>UK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Unemployment'!$S$19:$S$27,'D - Fig 1 - Unemployment'!$S$40:$S$41)</c:f>
              <c:numCache>
                <c:formatCode>0.0</c:formatCode>
                <c:ptCount val="11"/>
                <c:pt idx="0">
                  <c:v>2.6</c:v>
                </c:pt>
                <c:pt idx="1">
                  <c:v>2.7</c:v>
                </c:pt>
                <c:pt idx="2">
                  <c:v>3.4</c:v>
                </c:pt>
                <c:pt idx="3">
                  <c:v>5.4</c:v>
                </c:pt>
                <c:pt idx="4">
                  <c:v>9.5</c:v>
                </c:pt>
                <c:pt idx="5">
                  <c:v>9.9</c:v>
                </c:pt>
                <c:pt idx="6">
                  <c:v>9.2000000000000011</c:v>
                </c:pt>
                <c:pt idx="7">
                  <c:v>7.3</c:v>
                </c:pt>
                <c:pt idx="8">
                  <c:v>5.0350000000000001</c:v>
                </c:pt>
                <c:pt idx="9">
                  <c:v>5.7166666666666668</c:v>
                </c:pt>
                <c:pt idx="10">
                  <c:v>7.4966666666666661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EE45-44A8-83A2-639BABAE65AE}"/>
            </c:ext>
          </c:extLst>
        </c:ser>
        <c:ser>
          <c:idx val="8"/>
          <c:order val="8"/>
          <c:tx>
            <c:strRef>
              <c:f>'D - Fig 1 - Unemployment'!$J$15</c:f>
              <c:strCache>
                <c:ptCount val="1"/>
                <c:pt idx="0">
                  <c:v>IRL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Unemployment'!$J$19:$J$27,'D - Fig 1 - Unemployment'!$J$40:$J$41)</c:f>
              <c:numCache>
                <c:formatCode>0.0</c:formatCode>
                <c:ptCount val="11"/>
                <c:pt idx="0">
                  <c:v>5.0999999999999996</c:v>
                </c:pt>
                <c:pt idx="1">
                  <c:v>4.9000000000000004</c:v>
                </c:pt>
                <c:pt idx="2">
                  <c:v>5.7</c:v>
                </c:pt>
                <c:pt idx="3">
                  <c:v>8.1</c:v>
                </c:pt>
                <c:pt idx="4">
                  <c:v>11.7</c:v>
                </c:pt>
                <c:pt idx="5">
                  <c:v>16.2</c:v>
                </c:pt>
                <c:pt idx="6">
                  <c:v>14.7</c:v>
                </c:pt>
                <c:pt idx="7">
                  <c:v>9.4</c:v>
                </c:pt>
                <c:pt idx="8">
                  <c:v>4.3933333333333318</c:v>
                </c:pt>
                <c:pt idx="9">
                  <c:v>6.4049999999999896</c:v>
                </c:pt>
                <c:pt idx="10">
                  <c:v>13.535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EE45-44A8-83A2-639BABAE65AE}"/>
            </c:ext>
          </c:extLst>
        </c:ser>
        <c:ser>
          <c:idx val="9"/>
          <c:order val="9"/>
          <c:tx>
            <c:strRef>
              <c:f>'D - Fig 1 - Unemployment'!$K$15</c:f>
              <c:strCache>
                <c:ptCount val="1"/>
                <c:pt idx="0">
                  <c:v>ITA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Unemployment'!$K$19:$K$27,'D - Fig 1 - Unemployment'!$K$40:$K$41)</c:f>
              <c:numCache>
                <c:formatCode>0.0</c:formatCode>
                <c:ptCount val="11"/>
                <c:pt idx="0">
                  <c:v>3.4559999999999991</c:v>
                </c:pt>
                <c:pt idx="1">
                  <c:v>4.2</c:v>
                </c:pt>
                <c:pt idx="2">
                  <c:v>4.0999999999999996</c:v>
                </c:pt>
                <c:pt idx="3">
                  <c:v>4.7</c:v>
                </c:pt>
                <c:pt idx="4">
                  <c:v>6.7</c:v>
                </c:pt>
                <c:pt idx="5">
                  <c:v>9.3000000000000007</c:v>
                </c:pt>
                <c:pt idx="6">
                  <c:v>9.6179999999999986</c:v>
                </c:pt>
                <c:pt idx="7">
                  <c:v>11.6</c:v>
                </c:pt>
                <c:pt idx="8">
                  <c:v>8.8800000000000026</c:v>
                </c:pt>
                <c:pt idx="9">
                  <c:v>7.006666666666665</c:v>
                </c:pt>
                <c:pt idx="10">
                  <c:v>10.425000000000001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EE45-44A8-83A2-639BABAE65AE}"/>
            </c:ext>
          </c:extLst>
        </c:ser>
        <c:ser>
          <c:idx val="10"/>
          <c:order val="10"/>
          <c:tx>
            <c:strRef>
              <c:f>'D - Fig 1 - Unemployment'!$L$15</c:f>
              <c:strCache>
                <c:ptCount val="1"/>
                <c:pt idx="0">
                  <c:v>JPN</c:v>
                </c:pt>
              </c:strCache>
            </c:strRef>
          </c:tx>
          <c:spPr>
            <a:ln>
              <a:solidFill>
                <a:schemeClr val="accent3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Unemployment'!$L$19:$L$27,'D - Fig 1 - Unemployment'!$L$40:$L$41)</c:f>
              <c:numCache>
                <c:formatCode>0.0</c:formatCode>
                <c:ptCount val="11"/>
                <c:pt idx="0">
                  <c:v>1.4</c:v>
                </c:pt>
                <c:pt idx="1">
                  <c:v>1.3</c:v>
                </c:pt>
                <c:pt idx="2">
                  <c:v>1.298</c:v>
                </c:pt>
                <c:pt idx="3">
                  <c:v>2.0430000000000001</c:v>
                </c:pt>
                <c:pt idx="4">
                  <c:v>2.3879999999999999</c:v>
                </c:pt>
                <c:pt idx="5">
                  <c:v>2.605</c:v>
                </c:pt>
                <c:pt idx="6">
                  <c:v>2.4</c:v>
                </c:pt>
                <c:pt idx="7">
                  <c:v>3.7</c:v>
                </c:pt>
                <c:pt idx="8">
                  <c:v>5.0189640956579407</c:v>
                </c:pt>
                <c:pt idx="9">
                  <c:v>4.2933333333333401</c:v>
                </c:pt>
                <c:pt idx="10">
                  <c:v>4.3199999999999976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EE45-44A8-83A2-639BABAE65AE}"/>
            </c:ext>
          </c:extLst>
        </c:ser>
        <c:ser>
          <c:idx val="11"/>
          <c:order val="11"/>
          <c:tx>
            <c:strRef>
              <c:f>'D - Fig 1 - Unemployment'!$M$15</c:f>
              <c:strCache>
                <c:ptCount val="1"/>
                <c:pt idx="0">
                  <c:v>NLD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Unemployment'!$M$19:$M$27,'D - Fig 1 - Unemployment'!$M$40:$M$41)</c:f>
              <c:numCache>
                <c:formatCode>0.0</c:formatCode>
                <c:ptCount val="11"/>
                <c:pt idx="0">
                  <c:v>0.9</c:v>
                </c:pt>
                <c:pt idx="1">
                  <c:v>1.5</c:v>
                </c:pt>
                <c:pt idx="2">
                  <c:v>2.5</c:v>
                </c:pt>
                <c:pt idx="3">
                  <c:v>5.3</c:v>
                </c:pt>
                <c:pt idx="4">
                  <c:v>7.5</c:v>
                </c:pt>
                <c:pt idx="5">
                  <c:v>7.8</c:v>
                </c:pt>
                <c:pt idx="6">
                  <c:v>6.3</c:v>
                </c:pt>
                <c:pt idx="7">
                  <c:v>5.2</c:v>
                </c:pt>
                <c:pt idx="8">
                  <c:v>3.216666666666665</c:v>
                </c:pt>
                <c:pt idx="9">
                  <c:v>4.6166666666666654</c:v>
                </c:pt>
                <c:pt idx="10">
                  <c:v>6.098333333333338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EE45-44A8-83A2-639BABAE65AE}"/>
            </c:ext>
          </c:extLst>
        </c:ser>
        <c:ser>
          <c:idx val="13"/>
          <c:order val="12"/>
          <c:tx>
            <c:strRef>
              <c:f>'D - Fig 1 - Unemployment'!$O$15</c:f>
              <c:strCache>
                <c:ptCount val="1"/>
                <c:pt idx="0">
                  <c:v>NOR</c:v>
                </c:pt>
              </c:strCache>
            </c:strRef>
          </c:tx>
          <c:spPr>
            <a:ln>
              <a:solidFill>
                <a:schemeClr val="accent5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Unemployment'!$O$19:$O$27,'D - Fig 1 - Unemployment'!$O$40:$O$41)</c:f>
              <c:numCache>
                <c:formatCode>0.0</c:formatCode>
                <c:ptCount val="11"/>
                <c:pt idx="0">
                  <c:v>2.2000000000000002</c:v>
                </c:pt>
                <c:pt idx="1">
                  <c:v>1.8</c:v>
                </c:pt>
                <c:pt idx="2">
                  <c:v>1.6</c:v>
                </c:pt>
                <c:pt idx="3">
                  <c:v>1.9</c:v>
                </c:pt>
                <c:pt idx="4">
                  <c:v>2.5819999999999999</c:v>
                </c:pt>
                <c:pt idx="5">
                  <c:v>2.9550000000000001</c:v>
                </c:pt>
                <c:pt idx="6">
                  <c:v>5.7</c:v>
                </c:pt>
                <c:pt idx="7">
                  <c:v>4.0999999999999996</c:v>
                </c:pt>
                <c:pt idx="8">
                  <c:v>3.7666666666666662</c:v>
                </c:pt>
                <c:pt idx="9">
                  <c:v>3.236666666666665</c:v>
                </c:pt>
                <c:pt idx="10">
                  <c:v>3.4183333333333321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EE45-44A8-83A2-639BABAE65AE}"/>
            </c:ext>
          </c:extLst>
        </c:ser>
        <c:ser>
          <c:idx val="12"/>
          <c:order val="13"/>
          <c:tx>
            <c:strRef>
              <c:f>'D - Fig 1 - Unemployment'!$N$15</c:f>
              <c:strCache>
                <c:ptCount val="1"/>
                <c:pt idx="0">
                  <c:v>NZL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Unemployment'!$N$19:$N$27,'D - Fig 1 - Unemployment'!$N$40:$N$41)</c:f>
              <c:numCache>
                <c:formatCode>0.0</c:formatCode>
                <c:ptCount val="11"/>
                <c:pt idx="0">
                  <c:v>7.3999999999999996E-2</c:v>
                </c:pt>
                <c:pt idx="1">
                  <c:v>0.26700000000000002</c:v>
                </c:pt>
                <c:pt idx="2">
                  <c:v>0.23100000000000001</c:v>
                </c:pt>
                <c:pt idx="3">
                  <c:v>0.95099999999999996</c:v>
                </c:pt>
                <c:pt idx="4">
                  <c:v>4.0999999999999996</c:v>
                </c:pt>
                <c:pt idx="5">
                  <c:v>5</c:v>
                </c:pt>
                <c:pt idx="6">
                  <c:v>9.2060000000000013</c:v>
                </c:pt>
                <c:pt idx="7">
                  <c:v>6.7</c:v>
                </c:pt>
                <c:pt idx="8">
                  <c:v>5.1311751811632522</c:v>
                </c:pt>
                <c:pt idx="9">
                  <c:v>4.2200000000000006</c:v>
                </c:pt>
                <c:pt idx="10">
                  <c:v>5.9249999999999936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EE45-44A8-83A2-639BABAE65AE}"/>
            </c:ext>
          </c:extLst>
        </c:ser>
        <c:ser>
          <c:idx val="16"/>
          <c:order val="14"/>
          <c:tx>
            <c:strRef>
              <c:f>'D - Fig 1 - Unemployment'!$R$15</c:f>
              <c:strCache>
                <c:ptCount val="1"/>
                <c:pt idx="0">
                  <c:v>SWE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Unemployment'!$R$19:$R$27,'D - Fig 1 - Unemployment'!$R$40:$R$41)</c:f>
              <c:numCache>
                <c:formatCode>0.0</c:formatCode>
                <c:ptCount val="11"/>
                <c:pt idx="0">
                  <c:v>1.2</c:v>
                </c:pt>
                <c:pt idx="1">
                  <c:v>1.5</c:v>
                </c:pt>
                <c:pt idx="2">
                  <c:v>1.8</c:v>
                </c:pt>
                <c:pt idx="3">
                  <c:v>1.5</c:v>
                </c:pt>
                <c:pt idx="4">
                  <c:v>3</c:v>
                </c:pt>
                <c:pt idx="5">
                  <c:v>2.2000000000000002</c:v>
                </c:pt>
                <c:pt idx="6">
                  <c:v>5.8</c:v>
                </c:pt>
                <c:pt idx="7">
                  <c:v>8.8000000000000007</c:v>
                </c:pt>
                <c:pt idx="8">
                  <c:v>5.45</c:v>
                </c:pt>
                <c:pt idx="9">
                  <c:v>7.0533333333333381</c:v>
                </c:pt>
                <c:pt idx="10">
                  <c:v>8.0483333333333213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EE45-44A8-83A2-639BABAE65AE}"/>
            </c:ext>
          </c:extLst>
        </c:ser>
        <c:ser>
          <c:idx val="18"/>
          <c:order val="15"/>
          <c:tx>
            <c:strRef>
              <c:f>'D - Fig 1 - Unemployment'!$T$15</c:f>
              <c:strCache>
                <c:ptCount val="1"/>
                <c:pt idx="0">
                  <c:v>USA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Unemployment'!$A$19:$A$27,'D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Unemployment'!$T$19:$T$27,'D - Fig 1 - Unemployment'!$T$40:$T$41)</c:f>
              <c:numCache>
                <c:formatCode>0.0</c:formatCode>
                <c:ptCount val="11"/>
                <c:pt idx="0">
                  <c:v>5.5</c:v>
                </c:pt>
                <c:pt idx="1">
                  <c:v>3.7</c:v>
                </c:pt>
                <c:pt idx="2">
                  <c:v>5.3</c:v>
                </c:pt>
                <c:pt idx="3">
                  <c:v>6.9</c:v>
                </c:pt>
                <c:pt idx="4">
                  <c:v>8.3210000000000015</c:v>
                </c:pt>
                <c:pt idx="5">
                  <c:v>6.2309999999999999</c:v>
                </c:pt>
                <c:pt idx="6">
                  <c:v>6.5890000000000004</c:v>
                </c:pt>
                <c:pt idx="7">
                  <c:v>4.9000000000000004</c:v>
                </c:pt>
                <c:pt idx="8">
                  <c:v>5.2048668685381898</c:v>
                </c:pt>
                <c:pt idx="9">
                  <c:v>5.868333333333335</c:v>
                </c:pt>
                <c:pt idx="10">
                  <c:v>8.0350000000000001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EE45-44A8-83A2-639BABAE6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036080"/>
        <c:axId val="193036472"/>
      </c:lineChart>
      <c:catAx>
        <c:axId val="193036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93036472"/>
        <c:crosses val="autoZero"/>
        <c:auto val="1"/>
        <c:lblAlgn val="ctr"/>
        <c:lblOffset val="100"/>
        <c:noMultiLvlLbl val="0"/>
      </c:catAx>
      <c:valAx>
        <c:axId val="1930364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/>
                  <a:t>Unemployment rate (%)</a:t>
                </a:r>
              </a:p>
            </c:rich>
          </c:tx>
          <c:layout>
            <c:manualLayout>
              <c:xMode val="edge"/>
              <c:yMode val="edge"/>
              <c:x val="5.3233176740882402E-4"/>
              <c:y val="0.3207456324796679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1930360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54840710039298E-2"/>
          <c:y val="0.14579095017572"/>
          <c:w val="0.80745994529367704"/>
          <c:h val="0.715896204424882"/>
        </c:manualLayout>
      </c:layout>
      <c:lineChart>
        <c:grouping val="standard"/>
        <c:varyColors val="0"/>
        <c:ser>
          <c:idx val="0"/>
          <c:order val="0"/>
          <c:tx>
            <c:strRef>
              <c:f>'D - Fig 1 - Unemployment'!$B$15</c:f>
              <c:strCache>
                <c:ptCount val="1"/>
                <c:pt idx="0">
                  <c:v>AUS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Unemployment'!$B$19:$B$27;'D - Fig 1 - Unemployment'!$B$40:$B$41)</c:f>
              <c:numCache>
                <c:formatCode>0.0</c:formatCode>
                <c:ptCount val="11"/>
                <c:pt idx="0">
                  <c:v>2.5</c:v>
                </c:pt>
                <c:pt idx="1">
                  <c:v>1.718</c:v>
                </c:pt>
                <c:pt idx="2">
                  <c:v>2.2069999999999999</c:v>
                </c:pt>
                <c:pt idx="3">
                  <c:v>5.5259999999999936</c:v>
                </c:pt>
                <c:pt idx="4">
                  <c:v>7.6</c:v>
                </c:pt>
                <c:pt idx="5">
                  <c:v>7.4</c:v>
                </c:pt>
                <c:pt idx="6">
                  <c:v>9.3000000000000007</c:v>
                </c:pt>
                <c:pt idx="7">
                  <c:v>7.9</c:v>
                </c:pt>
                <c:pt idx="8">
                  <c:v>6.1462615704817853</c:v>
                </c:pt>
                <c:pt idx="9">
                  <c:v>4.7985974233333311</c:v>
                </c:pt>
                <c:pt idx="10">
                  <c:v>5.4489749083333336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B2A-471D-934C-D0E2732F8D34}"/>
            </c:ext>
          </c:extLst>
        </c:ser>
        <c:ser>
          <c:idx val="1"/>
          <c:order val="1"/>
          <c:tx>
            <c:strRef>
              <c:f>'D - Fig 1 - Unemployment'!$C$15</c:f>
              <c:strCache>
                <c:ptCount val="1"/>
                <c:pt idx="0">
                  <c:v>AUT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Unemployment'!$C$19:$C$27;'D - Fig 1 - Unemployment'!$C$40:$C$41)</c:f>
              <c:numCache>
                <c:formatCode>0.0</c:formatCode>
                <c:ptCount val="11"/>
                <c:pt idx="0">
                  <c:v>1.6</c:v>
                </c:pt>
                <c:pt idx="1">
                  <c:v>1.6</c:v>
                </c:pt>
                <c:pt idx="2">
                  <c:v>1</c:v>
                </c:pt>
                <c:pt idx="3">
                  <c:v>1.6</c:v>
                </c:pt>
                <c:pt idx="4">
                  <c:v>2.9</c:v>
                </c:pt>
                <c:pt idx="5">
                  <c:v>3.1</c:v>
                </c:pt>
                <c:pt idx="6">
                  <c:v>3.4</c:v>
                </c:pt>
                <c:pt idx="7">
                  <c:v>4.2</c:v>
                </c:pt>
                <c:pt idx="8">
                  <c:v>4.1133333333333333</c:v>
                </c:pt>
                <c:pt idx="9">
                  <c:v>5.043333333333333</c:v>
                </c:pt>
                <c:pt idx="10">
                  <c:v>5.0599999999999996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B2A-471D-934C-D0E2732F8D34}"/>
            </c:ext>
          </c:extLst>
        </c:ser>
        <c:ser>
          <c:idx val="3"/>
          <c:order val="2"/>
          <c:tx>
            <c:strRef>
              <c:f>'D - Fig 1 - Unemployment'!$E$15</c:f>
              <c:strCache>
                <c:ptCount val="1"/>
                <c:pt idx="0">
                  <c:v>CAN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Unemployment'!$E$19:$E$27;'D - Fig 1 - Unemployment'!$E$40:$E$41)</c:f>
              <c:numCache>
                <c:formatCode>0.0</c:formatCode>
                <c:ptCount val="11"/>
                <c:pt idx="0">
                  <c:v>5.5</c:v>
                </c:pt>
                <c:pt idx="1">
                  <c:v>3.9</c:v>
                </c:pt>
                <c:pt idx="2">
                  <c:v>5.7</c:v>
                </c:pt>
                <c:pt idx="3">
                  <c:v>7.5</c:v>
                </c:pt>
                <c:pt idx="4">
                  <c:v>9.9</c:v>
                </c:pt>
                <c:pt idx="5">
                  <c:v>8.9</c:v>
                </c:pt>
                <c:pt idx="6">
                  <c:v>10.288</c:v>
                </c:pt>
                <c:pt idx="7">
                  <c:v>8.8000000000000007</c:v>
                </c:pt>
                <c:pt idx="8">
                  <c:v>7.2965051696700671</c:v>
                </c:pt>
                <c:pt idx="9">
                  <c:v>6.7266666666666657</c:v>
                </c:pt>
                <c:pt idx="10">
                  <c:v>7.3733333333333331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2A-471D-934C-D0E2732F8D34}"/>
            </c:ext>
          </c:extLst>
        </c:ser>
        <c:ser>
          <c:idx val="7"/>
          <c:order val="3"/>
          <c:tx>
            <c:strRef>
              <c:f>'D - Fig 1 - Unemployment'!$I$15</c:f>
              <c:strCache>
                <c:ptCount val="1"/>
                <c:pt idx="0">
                  <c:v>GER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Unemployment'!$I$19:$I$27;'D - Fig 1 - Unemployment'!$I$40:$I$41)</c:f>
              <c:numCache>
                <c:formatCode>0.0</c:formatCode>
                <c:ptCount val="11"/>
                <c:pt idx="0">
                  <c:v>0.6</c:v>
                </c:pt>
                <c:pt idx="1">
                  <c:v>0.8</c:v>
                </c:pt>
                <c:pt idx="2">
                  <c:v>1</c:v>
                </c:pt>
                <c:pt idx="3">
                  <c:v>3.5</c:v>
                </c:pt>
                <c:pt idx="4">
                  <c:v>5.3</c:v>
                </c:pt>
                <c:pt idx="5">
                  <c:v>6.4</c:v>
                </c:pt>
                <c:pt idx="6">
                  <c:v>6.4</c:v>
                </c:pt>
                <c:pt idx="7">
                  <c:v>9</c:v>
                </c:pt>
                <c:pt idx="8">
                  <c:v>8.5166666666666693</c:v>
                </c:pt>
                <c:pt idx="9">
                  <c:v>9.0333333333333279</c:v>
                </c:pt>
                <c:pt idx="10">
                  <c:v>5.6833333333333371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CB2A-471D-934C-D0E2732F8D34}"/>
            </c:ext>
          </c:extLst>
        </c:ser>
        <c:ser>
          <c:idx val="15"/>
          <c:order val="4"/>
          <c:tx>
            <c:strRef>
              <c:f>'D - Fig 1 - Unemployment'!$Q$15</c:f>
              <c:strCache>
                <c:ptCount val="1"/>
                <c:pt idx="0">
                  <c:v>SPA</c:v>
                </c:pt>
              </c:strCache>
            </c:strRef>
          </c:tx>
          <c:spPr>
            <a:ln>
              <a:solidFill>
                <a:schemeClr val="bg1">
                  <a:lumMod val="85000"/>
                </a:schemeClr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Unemployment'!$Q$19:$Q$27;'D - Fig 1 - Unemployment'!$Q$40:$Q$41)</c:f>
              <c:numCache>
                <c:formatCode>0.0</c:formatCode>
                <c:ptCount val="11"/>
                <c:pt idx="0">
                  <c:v>2.4</c:v>
                </c:pt>
                <c:pt idx="1">
                  <c:v>2.5</c:v>
                </c:pt>
                <c:pt idx="2">
                  <c:v>2.7</c:v>
                </c:pt>
                <c:pt idx="3">
                  <c:v>5.8</c:v>
                </c:pt>
                <c:pt idx="4">
                  <c:v>15.2</c:v>
                </c:pt>
                <c:pt idx="5">
                  <c:v>19.957000000000001</c:v>
                </c:pt>
                <c:pt idx="6">
                  <c:v>19.577000000000009</c:v>
                </c:pt>
                <c:pt idx="7">
                  <c:v>20.100000000000001</c:v>
                </c:pt>
                <c:pt idx="8">
                  <c:v>10.85333333333333</c:v>
                </c:pt>
                <c:pt idx="9">
                  <c:v>10.99666666666668</c:v>
                </c:pt>
                <c:pt idx="10">
                  <c:v>23.33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CB2A-471D-934C-D0E2732F8D34}"/>
            </c:ext>
          </c:extLst>
        </c:ser>
        <c:ser>
          <c:idx val="5"/>
          <c:order val="5"/>
          <c:tx>
            <c:strRef>
              <c:f>'D - Fig 1 - Unemployment'!$G$15</c:f>
              <c:strCache>
                <c:ptCount val="1"/>
                <c:pt idx="0">
                  <c:v>FIN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Unemployment'!$G$19:$G$27;'D - Fig 1 - Unemployment'!$G$40:$G$41)</c:f>
              <c:numCache>
                <c:formatCode>0.0</c:formatCode>
                <c:ptCount val="11"/>
                <c:pt idx="0">
                  <c:v>1.387</c:v>
                </c:pt>
                <c:pt idx="1">
                  <c:v>2.512999999999999</c:v>
                </c:pt>
                <c:pt idx="2">
                  <c:v>2.149</c:v>
                </c:pt>
                <c:pt idx="3">
                  <c:v>5.04</c:v>
                </c:pt>
                <c:pt idx="4">
                  <c:v>5.9</c:v>
                </c:pt>
                <c:pt idx="5">
                  <c:v>5</c:v>
                </c:pt>
                <c:pt idx="6">
                  <c:v>10.9</c:v>
                </c:pt>
                <c:pt idx="7">
                  <c:v>12.9</c:v>
                </c:pt>
                <c:pt idx="8">
                  <c:v>9.1533333333333324</c:v>
                </c:pt>
                <c:pt idx="9">
                  <c:v>7.5183333333333371</c:v>
                </c:pt>
                <c:pt idx="10">
                  <c:v>8.1383333333333212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B2A-471D-934C-D0E2732F8D34}"/>
            </c:ext>
          </c:extLst>
        </c:ser>
        <c:ser>
          <c:idx val="6"/>
          <c:order val="6"/>
          <c:tx>
            <c:strRef>
              <c:f>'D - Fig 1 - Unemployment'!$H$15</c:f>
              <c:strCache>
                <c:ptCount val="1"/>
                <c:pt idx="0">
                  <c:v>FRA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Unemployment'!$H$19:$H$27;'D - Fig 1 - Unemployment'!$H$40:$H$41)</c:f>
              <c:numCache>
                <c:formatCode>0.0</c:formatCode>
                <c:ptCount val="11"/>
                <c:pt idx="0">
                  <c:v>1.5</c:v>
                </c:pt>
                <c:pt idx="1">
                  <c:v>2.036</c:v>
                </c:pt>
                <c:pt idx="2">
                  <c:v>2.7069999999999999</c:v>
                </c:pt>
                <c:pt idx="3">
                  <c:v>4.8789999999999996</c:v>
                </c:pt>
                <c:pt idx="4">
                  <c:v>7.7</c:v>
                </c:pt>
                <c:pt idx="5">
                  <c:v>10</c:v>
                </c:pt>
                <c:pt idx="6">
                  <c:v>10.6</c:v>
                </c:pt>
                <c:pt idx="7">
                  <c:v>11.9</c:v>
                </c:pt>
                <c:pt idx="8">
                  <c:v>8.8350000000000026</c:v>
                </c:pt>
                <c:pt idx="9">
                  <c:v>8.4466666666666708</c:v>
                </c:pt>
                <c:pt idx="10">
                  <c:v>9.7649999999999952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CB2A-471D-934C-D0E2732F8D34}"/>
            </c:ext>
          </c:extLst>
        </c:ser>
        <c:ser>
          <c:idx val="17"/>
          <c:order val="7"/>
          <c:tx>
            <c:strRef>
              <c:f>'D - Fig 1 - Unemployment'!$S$15</c:f>
              <c:strCache>
                <c:ptCount val="1"/>
                <c:pt idx="0">
                  <c:v>UK</c:v>
                </c:pt>
              </c:strCache>
            </c:strRef>
          </c:tx>
          <c:spPr>
            <a:ln>
              <a:solidFill>
                <a:srgbClr val="984807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Unemployment'!$S$19:$S$27;'D - Fig 1 - Unemployment'!$S$40:$S$41)</c:f>
              <c:numCache>
                <c:formatCode>0.0</c:formatCode>
                <c:ptCount val="11"/>
                <c:pt idx="0">
                  <c:v>2.6</c:v>
                </c:pt>
                <c:pt idx="1">
                  <c:v>2.7</c:v>
                </c:pt>
                <c:pt idx="2">
                  <c:v>3.4</c:v>
                </c:pt>
                <c:pt idx="3">
                  <c:v>5.4</c:v>
                </c:pt>
                <c:pt idx="4">
                  <c:v>9.5</c:v>
                </c:pt>
                <c:pt idx="5">
                  <c:v>9.9</c:v>
                </c:pt>
                <c:pt idx="6">
                  <c:v>9.2000000000000011</c:v>
                </c:pt>
                <c:pt idx="7">
                  <c:v>7.3</c:v>
                </c:pt>
                <c:pt idx="8">
                  <c:v>5.0350000000000001</c:v>
                </c:pt>
                <c:pt idx="9">
                  <c:v>5.7166666666666668</c:v>
                </c:pt>
                <c:pt idx="10">
                  <c:v>7.4966666666666661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7-CB2A-471D-934C-D0E2732F8D34}"/>
            </c:ext>
          </c:extLst>
        </c:ser>
        <c:ser>
          <c:idx val="8"/>
          <c:order val="8"/>
          <c:tx>
            <c:strRef>
              <c:f>'D - Fig 1 - Unemployment'!$J$15</c:f>
              <c:strCache>
                <c:ptCount val="1"/>
                <c:pt idx="0">
                  <c:v>IRL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Unemployment'!$J$19:$J$27;'D - Fig 1 - Unemployment'!$J$40:$J$41)</c:f>
              <c:numCache>
                <c:formatCode>0.0</c:formatCode>
                <c:ptCount val="11"/>
                <c:pt idx="0">
                  <c:v>5.0999999999999996</c:v>
                </c:pt>
                <c:pt idx="1">
                  <c:v>4.9000000000000004</c:v>
                </c:pt>
                <c:pt idx="2">
                  <c:v>5.7</c:v>
                </c:pt>
                <c:pt idx="3">
                  <c:v>8.1</c:v>
                </c:pt>
                <c:pt idx="4">
                  <c:v>11.7</c:v>
                </c:pt>
                <c:pt idx="5">
                  <c:v>16.2</c:v>
                </c:pt>
                <c:pt idx="6">
                  <c:v>14.7</c:v>
                </c:pt>
                <c:pt idx="7">
                  <c:v>9.4</c:v>
                </c:pt>
                <c:pt idx="8">
                  <c:v>4.3933333333333318</c:v>
                </c:pt>
                <c:pt idx="9">
                  <c:v>6.4049999999999896</c:v>
                </c:pt>
                <c:pt idx="10">
                  <c:v>13.535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B2A-471D-934C-D0E2732F8D34}"/>
            </c:ext>
          </c:extLst>
        </c:ser>
        <c:ser>
          <c:idx val="9"/>
          <c:order val="9"/>
          <c:tx>
            <c:strRef>
              <c:f>'D - Fig 1 - Unemployment'!$K$15</c:f>
              <c:strCache>
                <c:ptCount val="1"/>
                <c:pt idx="0">
                  <c:v>ITA</c:v>
                </c:pt>
              </c:strCache>
            </c:strRef>
          </c:tx>
          <c:spPr>
            <a:ln>
              <a:solidFill>
                <a:srgbClr val="D9D9D9"/>
              </a:solidFill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Unemployment'!$K$19:$K$27;'D - Fig 1 - Unemployment'!$K$40:$K$41)</c:f>
              <c:numCache>
                <c:formatCode>0.0</c:formatCode>
                <c:ptCount val="11"/>
                <c:pt idx="0">
                  <c:v>3.4559999999999991</c:v>
                </c:pt>
                <c:pt idx="1">
                  <c:v>4.2</c:v>
                </c:pt>
                <c:pt idx="2">
                  <c:v>4.0999999999999996</c:v>
                </c:pt>
                <c:pt idx="3">
                  <c:v>4.7</c:v>
                </c:pt>
                <c:pt idx="4">
                  <c:v>6.7</c:v>
                </c:pt>
                <c:pt idx="5">
                  <c:v>9.3000000000000007</c:v>
                </c:pt>
                <c:pt idx="6">
                  <c:v>9.6180000000000003</c:v>
                </c:pt>
                <c:pt idx="7">
                  <c:v>11.6</c:v>
                </c:pt>
                <c:pt idx="8">
                  <c:v>8.8800000000000008</c:v>
                </c:pt>
                <c:pt idx="9">
                  <c:v>7.006666666666665</c:v>
                </c:pt>
                <c:pt idx="10">
                  <c:v>10.425000000000001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9-CB2A-471D-934C-D0E2732F8D34}"/>
            </c:ext>
          </c:extLst>
        </c:ser>
        <c:ser>
          <c:idx val="10"/>
          <c:order val="10"/>
          <c:tx>
            <c:strRef>
              <c:f>'D - Fig 1 - Unemployment'!$L$15</c:f>
              <c:strCache>
                <c:ptCount val="1"/>
                <c:pt idx="0">
                  <c:v>JPN</c:v>
                </c:pt>
              </c:strCache>
            </c:strRef>
          </c:tx>
          <c:spPr>
            <a:ln>
              <a:solidFill>
                <a:srgbClr val="D9D9D9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Unemployment'!$L$19:$L$27;'D - Fig 1 - Unemployment'!$L$40:$L$41)</c:f>
              <c:numCache>
                <c:formatCode>0.0</c:formatCode>
                <c:ptCount val="11"/>
                <c:pt idx="0">
                  <c:v>1.4</c:v>
                </c:pt>
                <c:pt idx="1">
                  <c:v>1.3</c:v>
                </c:pt>
                <c:pt idx="2">
                  <c:v>1.298</c:v>
                </c:pt>
                <c:pt idx="3">
                  <c:v>2.0430000000000001</c:v>
                </c:pt>
                <c:pt idx="4">
                  <c:v>2.3879999999999999</c:v>
                </c:pt>
                <c:pt idx="5">
                  <c:v>2.605</c:v>
                </c:pt>
                <c:pt idx="6">
                  <c:v>2.4</c:v>
                </c:pt>
                <c:pt idx="7">
                  <c:v>3.7</c:v>
                </c:pt>
                <c:pt idx="8">
                  <c:v>5.0189640956579407</c:v>
                </c:pt>
                <c:pt idx="9">
                  <c:v>4.2933333333333401</c:v>
                </c:pt>
                <c:pt idx="10">
                  <c:v>4.3199999999999976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A-CB2A-471D-934C-D0E2732F8D34}"/>
            </c:ext>
          </c:extLst>
        </c:ser>
        <c:ser>
          <c:idx val="11"/>
          <c:order val="11"/>
          <c:tx>
            <c:strRef>
              <c:f>'D - Fig 1 - Unemployment'!$M$15</c:f>
              <c:strCache>
                <c:ptCount val="1"/>
                <c:pt idx="0">
                  <c:v>NLD</c:v>
                </c:pt>
              </c:strCache>
            </c:strRef>
          </c:tx>
          <c:spPr>
            <a:ln>
              <a:solidFill>
                <a:schemeClr val="accent4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Unemployment'!$M$19:$M$27;'D - Fig 1 - Unemployment'!$M$40:$M$41)</c:f>
              <c:numCache>
                <c:formatCode>0.0</c:formatCode>
                <c:ptCount val="11"/>
                <c:pt idx="0">
                  <c:v>0.9</c:v>
                </c:pt>
                <c:pt idx="1">
                  <c:v>1.5</c:v>
                </c:pt>
                <c:pt idx="2">
                  <c:v>2.5</c:v>
                </c:pt>
                <c:pt idx="3">
                  <c:v>5.3</c:v>
                </c:pt>
                <c:pt idx="4">
                  <c:v>7.5</c:v>
                </c:pt>
                <c:pt idx="5">
                  <c:v>7.8</c:v>
                </c:pt>
                <c:pt idx="6">
                  <c:v>6.3</c:v>
                </c:pt>
                <c:pt idx="7">
                  <c:v>5.2</c:v>
                </c:pt>
                <c:pt idx="8">
                  <c:v>3.216666666666665</c:v>
                </c:pt>
                <c:pt idx="9">
                  <c:v>4.6166666666666654</c:v>
                </c:pt>
                <c:pt idx="10">
                  <c:v>6.098333333333338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CB2A-471D-934C-D0E2732F8D34}"/>
            </c:ext>
          </c:extLst>
        </c:ser>
        <c:ser>
          <c:idx val="13"/>
          <c:order val="12"/>
          <c:tx>
            <c:strRef>
              <c:f>'D - Fig 1 - Unemployment'!$O$15</c:f>
              <c:strCache>
                <c:ptCount val="1"/>
                <c:pt idx="0">
                  <c:v>NOR</c:v>
                </c:pt>
              </c:strCache>
            </c:strRef>
          </c:tx>
          <c:spPr>
            <a:ln>
              <a:solidFill>
                <a:srgbClr val="D9D9D9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Unemployment'!$O$19:$O$27;'D - Fig 1 - Unemployment'!$O$40:$O$41)</c:f>
              <c:numCache>
                <c:formatCode>0.0</c:formatCode>
                <c:ptCount val="11"/>
                <c:pt idx="0">
                  <c:v>2.2000000000000002</c:v>
                </c:pt>
                <c:pt idx="1">
                  <c:v>1.8</c:v>
                </c:pt>
                <c:pt idx="2">
                  <c:v>1.6</c:v>
                </c:pt>
                <c:pt idx="3">
                  <c:v>1.9</c:v>
                </c:pt>
                <c:pt idx="4">
                  <c:v>2.5819999999999999</c:v>
                </c:pt>
                <c:pt idx="5">
                  <c:v>2.9550000000000001</c:v>
                </c:pt>
                <c:pt idx="6">
                  <c:v>5.7</c:v>
                </c:pt>
                <c:pt idx="7">
                  <c:v>4.0999999999999996</c:v>
                </c:pt>
                <c:pt idx="8">
                  <c:v>3.7666666666666662</c:v>
                </c:pt>
                <c:pt idx="9">
                  <c:v>3.236666666666665</c:v>
                </c:pt>
                <c:pt idx="10">
                  <c:v>3.4183333333333321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C-CB2A-471D-934C-D0E2732F8D34}"/>
            </c:ext>
          </c:extLst>
        </c:ser>
        <c:ser>
          <c:idx val="12"/>
          <c:order val="13"/>
          <c:tx>
            <c:strRef>
              <c:f>'D - Fig 1 - Unemployment'!$N$15</c:f>
              <c:strCache>
                <c:ptCount val="1"/>
                <c:pt idx="0">
                  <c:v>NZL</c:v>
                </c:pt>
              </c:strCache>
            </c:strRef>
          </c:tx>
          <c:spPr>
            <a:ln>
              <a:solidFill>
                <a:srgbClr val="D9D9D9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Unemployment'!$N$19:$N$27;'D - Fig 1 - Unemployment'!$N$40:$N$41)</c:f>
              <c:numCache>
                <c:formatCode>0.0</c:formatCode>
                <c:ptCount val="11"/>
                <c:pt idx="0">
                  <c:v>7.3999999999999996E-2</c:v>
                </c:pt>
                <c:pt idx="1">
                  <c:v>0.26700000000000002</c:v>
                </c:pt>
                <c:pt idx="2">
                  <c:v>0.23100000000000001</c:v>
                </c:pt>
                <c:pt idx="3">
                  <c:v>0.95099999999999996</c:v>
                </c:pt>
                <c:pt idx="4">
                  <c:v>4.0999999999999996</c:v>
                </c:pt>
                <c:pt idx="5">
                  <c:v>5</c:v>
                </c:pt>
                <c:pt idx="6">
                  <c:v>9.2060000000000013</c:v>
                </c:pt>
                <c:pt idx="7">
                  <c:v>6.7</c:v>
                </c:pt>
                <c:pt idx="8">
                  <c:v>5.1311751811632522</c:v>
                </c:pt>
                <c:pt idx="9">
                  <c:v>4.2200000000000006</c:v>
                </c:pt>
                <c:pt idx="10">
                  <c:v>5.9249999999999936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D-CB2A-471D-934C-D0E2732F8D34}"/>
            </c:ext>
          </c:extLst>
        </c:ser>
        <c:ser>
          <c:idx val="16"/>
          <c:order val="14"/>
          <c:tx>
            <c:strRef>
              <c:f>'D - Fig 1 - Unemployment'!$R$15</c:f>
              <c:strCache>
                <c:ptCount val="1"/>
                <c:pt idx="0">
                  <c:v>SWE</c:v>
                </c:pt>
              </c:strCache>
            </c:strRef>
          </c:tx>
          <c:spPr>
            <a:ln>
              <a:solidFill>
                <a:srgbClr val="D9D9D9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Unemployment'!$R$19:$R$27;'D - Fig 1 - Unemployment'!$R$40:$R$41)</c:f>
              <c:numCache>
                <c:formatCode>0.0</c:formatCode>
                <c:ptCount val="11"/>
                <c:pt idx="0">
                  <c:v>1.2</c:v>
                </c:pt>
                <c:pt idx="1">
                  <c:v>1.5</c:v>
                </c:pt>
                <c:pt idx="2">
                  <c:v>1.8</c:v>
                </c:pt>
                <c:pt idx="3">
                  <c:v>1.5</c:v>
                </c:pt>
                <c:pt idx="4">
                  <c:v>3</c:v>
                </c:pt>
                <c:pt idx="5">
                  <c:v>2.2000000000000002</c:v>
                </c:pt>
                <c:pt idx="6">
                  <c:v>5.8</c:v>
                </c:pt>
                <c:pt idx="7">
                  <c:v>8.8000000000000007</c:v>
                </c:pt>
                <c:pt idx="8">
                  <c:v>5.45</c:v>
                </c:pt>
                <c:pt idx="9">
                  <c:v>7.0533333333333381</c:v>
                </c:pt>
                <c:pt idx="10">
                  <c:v>8.0483333333333231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B2A-471D-934C-D0E2732F8D34}"/>
            </c:ext>
          </c:extLst>
        </c:ser>
        <c:ser>
          <c:idx val="18"/>
          <c:order val="15"/>
          <c:tx>
            <c:strRef>
              <c:f>'D - Fig 1 - Unemployment'!$T$15</c:f>
              <c:strCache>
                <c:ptCount val="1"/>
                <c:pt idx="0">
                  <c:v>USA</c:v>
                </c:pt>
              </c:strCache>
            </c:strRef>
          </c:tx>
          <c:spPr>
            <a:ln>
              <a:solidFill>
                <a:srgbClr val="D9D9D9"/>
              </a:solidFill>
              <a:prstDash val="sysDash"/>
            </a:ln>
          </c:spPr>
          <c:marker>
            <c:symbol val="none"/>
          </c:marker>
          <c:cat>
            <c:strRef>
              <c:f>('D - Fig 1 - Unemployment'!$A$19:$A$27;'D - Fig 1 - Unemployment'!$A$40:$A$41)</c:f>
              <c:strCache>
                <c:ptCount val="11"/>
                <c:pt idx="0">
                  <c:v>1960-64</c:v>
                </c:pt>
                <c:pt idx="1">
                  <c:v>1965-69</c:v>
                </c:pt>
                <c:pt idx="2">
                  <c:v>1970-74</c:v>
                </c:pt>
                <c:pt idx="3">
                  <c:v>1975-79</c:v>
                </c:pt>
                <c:pt idx="4">
                  <c:v>1980-84</c:v>
                </c:pt>
                <c:pt idx="5">
                  <c:v>1985-89</c:v>
                </c:pt>
                <c:pt idx="6">
                  <c:v>1990-94</c:v>
                </c:pt>
                <c:pt idx="7">
                  <c:v>1995-99</c:v>
                </c:pt>
                <c:pt idx="8">
                  <c:v>2000-04</c:v>
                </c:pt>
                <c:pt idx="9">
                  <c:v>2005-09</c:v>
                </c:pt>
                <c:pt idx="10">
                  <c:v>2010-14</c:v>
                </c:pt>
              </c:strCache>
            </c:strRef>
          </c:cat>
          <c:val>
            <c:numRef>
              <c:f>('D - Fig 1 - Unemployment'!$T$19:$T$27;'D - Fig 1 - Unemployment'!$T$40:$T$41)</c:f>
              <c:numCache>
                <c:formatCode>0.0</c:formatCode>
                <c:ptCount val="11"/>
                <c:pt idx="0">
                  <c:v>5.5</c:v>
                </c:pt>
                <c:pt idx="1">
                  <c:v>3.7</c:v>
                </c:pt>
                <c:pt idx="2">
                  <c:v>5.3</c:v>
                </c:pt>
                <c:pt idx="3">
                  <c:v>6.9</c:v>
                </c:pt>
                <c:pt idx="4">
                  <c:v>8.3210000000000015</c:v>
                </c:pt>
                <c:pt idx="5">
                  <c:v>6.2309999999999999</c:v>
                </c:pt>
                <c:pt idx="6">
                  <c:v>6.5890000000000004</c:v>
                </c:pt>
                <c:pt idx="7">
                  <c:v>4.9000000000000004</c:v>
                </c:pt>
                <c:pt idx="8">
                  <c:v>5.2048668685381907</c:v>
                </c:pt>
                <c:pt idx="9">
                  <c:v>5.868333333333335</c:v>
                </c:pt>
                <c:pt idx="10">
                  <c:v>8.0350000000000001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F-CB2A-471D-934C-D0E2732F8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09080"/>
        <c:axId val="197109472"/>
      </c:lineChart>
      <c:catAx>
        <c:axId val="1971090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97109472"/>
        <c:crosses val="autoZero"/>
        <c:auto val="1"/>
        <c:lblAlgn val="ctr"/>
        <c:lblOffset val="100"/>
        <c:noMultiLvlLbl val="0"/>
      </c:catAx>
      <c:valAx>
        <c:axId val="19710947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GB" b="0"/>
                  <a:t>Unemployment rate (%)</a:t>
                </a:r>
              </a:p>
            </c:rich>
          </c:tx>
          <c:layout>
            <c:manualLayout>
              <c:xMode val="edge"/>
              <c:yMode val="edge"/>
              <c:x val="5.3227960700908197E-4"/>
              <c:y val="0.35913269702145301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19710908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538631644447"/>
          <c:y val="0.149930142243833"/>
          <c:w val="0.88716262337352703"/>
          <c:h val="0.72166386986721498"/>
        </c:manualLayout>
      </c:layout>
      <c:lineChart>
        <c:grouping val="standard"/>
        <c:varyColors val="0"/>
        <c:ser>
          <c:idx val="6"/>
          <c:order val="0"/>
          <c:tx>
            <c:strRef>
              <c:f>'D - Fig 18 - manuf'!$E$16</c:f>
              <c:strCache>
                <c:ptCount val="1"/>
                <c:pt idx="0">
                  <c:v>UK</c:v>
                </c:pt>
              </c:strCache>
            </c:strRef>
          </c:tx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manuf'!$E$18:$E$161</c:f>
              <c:numCache>
                <c:formatCode>0.00</c:formatCode>
                <c:ptCount val="144"/>
                <c:pt idx="0" formatCode="General">
                  <c:v>42</c:v>
                </c:pt>
                <c:pt idx="1">
                  <c:v>42.04651162790698</c:v>
                </c:pt>
                <c:pt idx="2">
                  <c:v>42.093023255813947</c:v>
                </c:pt>
                <c:pt idx="3">
                  <c:v>42.139534883720941</c:v>
                </c:pt>
                <c:pt idx="4">
                  <c:v>42.1860465116279</c:v>
                </c:pt>
                <c:pt idx="5">
                  <c:v>42.232558139534902</c:v>
                </c:pt>
                <c:pt idx="6">
                  <c:v>42.279069767441861</c:v>
                </c:pt>
                <c:pt idx="7">
                  <c:v>42.325581395348848</c:v>
                </c:pt>
                <c:pt idx="8">
                  <c:v>42.372093023255808</c:v>
                </c:pt>
                <c:pt idx="9">
                  <c:v>42.418604651162788</c:v>
                </c:pt>
                <c:pt idx="10">
                  <c:v>42.465116279069782</c:v>
                </c:pt>
                <c:pt idx="11">
                  <c:v>42.511627906976763</c:v>
                </c:pt>
                <c:pt idx="12">
                  <c:v>42.558139534883722</c:v>
                </c:pt>
                <c:pt idx="13">
                  <c:v>42.604651162790702</c:v>
                </c:pt>
                <c:pt idx="14">
                  <c:v>42.651162790697668</c:v>
                </c:pt>
                <c:pt idx="15">
                  <c:v>42.697674418604649</c:v>
                </c:pt>
                <c:pt idx="16">
                  <c:v>42.744186046511629</c:v>
                </c:pt>
                <c:pt idx="17">
                  <c:v>42.790697674418603</c:v>
                </c:pt>
                <c:pt idx="18">
                  <c:v>42.83720930232559</c:v>
                </c:pt>
                <c:pt idx="19">
                  <c:v>42.883720930232563</c:v>
                </c:pt>
                <c:pt idx="20">
                  <c:v>42.930232558139537</c:v>
                </c:pt>
                <c:pt idx="21">
                  <c:v>42.976744186046503</c:v>
                </c:pt>
                <c:pt idx="22">
                  <c:v>43.023255813953497</c:v>
                </c:pt>
                <c:pt idx="23">
                  <c:v>43.069767441860471</c:v>
                </c:pt>
                <c:pt idx="24">
                  <c:v>43.116279069767437</c:v>
                </c:pt>
                <c:pt idx="25">
                  <c:v>43.162790697674431</c:v>
                </c:pt>
                <c:pt idx="26">
                  <c:v>43.209302325581412</c:v>
                </c:pt>
                <c:pt idx="27">
                  <c:v>43.255813953488371</c:v>
                </c:pt>
                <c:pt idx="28">
                  <c:v>43.302325581395337</c:v>
                </c:pt>
                <c:pt idx="29">
                  <c:v>43.348837209302317</c:v>
                </c:pt>
                <c:pt idx="30">
                  <c:v>43.395348837209312</c:v>
                </c:pt>
                <c:pt idx="31">
                  <c:v>43.441860465116257</c:v>
                </c:pt>
                <c:pt idx="32">
                  <c:v>43.488372093023258</c:v>
                </c:pt>
                <c:pt idx="33">
                  <c:v>43.534883720930232</c:v>
                </c:pt>
                <c:pt idx="34">
                  <c:v>43.581395348837219</c:v>
                </c:pt>
                <c:pt idx="35">
                  <c:v>43.627906976744192</c:v>
                </c:pt>
                <c:pt idx="36">
                  <c:v>43.674418604651173</c:v>
                </c:pt>
                <c:pt idx="37">
                  <c:v>43.72093023255816</c:v>
                </c:pt>
                <c:pt idx="38">
                  <c:v>43.767441860465127</c:v>
                </c:pt>
                <c:pt idx="39">
                  <c:v>43.813953488372093</c:v>
                </c:pt>
                <c:pt idx="40">
                  <c:v>43.860465116279073</c:v>
                </c:pt>
                <c:pt idx="41">
                  <c:v>43.906976744186053</c:v>
                </c:pt>
                <c:pt idx="42">
                  <c:v>43.953488372093027</c:v>
                </c:pt>
                <c:pt idx="43" formatCode="General">
                  <c:v>44</c:v>
                </c:pt>
                <c:pt idx="44">
                  <c:v>44.027027027027017</c:v>
                </c:pt>
                <c:pt idx="45">
                  <c:v>44.054054054054042</c:v>
                </c:pt>
                <c:pt idx="46">
                  <c:v>44.081081081081066</c:v>
                </c:pt>
                <c:pt idx="47">
                  <c:v>44.108108108108112</c:v>
                </c:pt>
                <c:pt idx="48">
                  <c:v>44.135135135135137</c:v>
                </c:pt>
                <c:pt idx="49">
                  <c:v>44.162162162162161</c:v>
                </c:pt>
                <c:pt idx="50">
                  <c:v>44.189189189189193</c:v>
                </c:pt>
                <c:pt idx="51">
                  <c:v>44.216216216216203</c:v>
                </c:pt>
                <c:pt idx="52">
                  <c:v>44.243243243243228</c:v>
                </c:pt>
                <c:pt idx="53">
                  <c:v>44.270270270270267</c:v>
                </c:pt>
                <c:pt idx="54">
                  <c:v>44.297297297297277</c:v>
                </c:pt>
                <c:pt idx="55">
                  <c:v>44.324324324324323</c:v>
                </c:pt>
                <c:pt idx="56">
                  <c:v>44.35135135135134</c:v>
                </c:pt>
                <c:pt idx="57">
                  <c:v>44.378378378378379</c:v>
                </c:pt>
                <c:pt idx="58">
                  <c:v>44.405405405405403</c:v>
                </c:pt>
                <c:pt idx="59">
                  <c:v>44.432432432432428</c:v>
                </c:pt>
                <c:pt idx="60">
                  <c:v>44.459459459459453</c:v>
                </c:pt>
                <c:pt idx="61">
                  <c:v>44.48648648648647</c:v>
                </c:pt>
                <c:pt idx="62">
                  <c:v>44.513513513513502</c:v>
                </c:pt>
                <c:pt idx="63">
                  <c:v>44.54054054054054</c:v>
                </c:pt>
                <c:pt idx="64">
                  <c:v>44.567567567567551</c:v>
                </c:pt>
                <c:pt idx="65">
                  <c:v>44.594594594594582</c:v>
                </c:pt>
                <c:pt idx="66">
                  <c:v>44.621621621621607</c:v>
                </c:pt>
                <c:pt idx="67">
                  <c:v>44.648648648648653</c:v>
                </c:pt>
                <c:pt idx="68">
                  <c:v>44.67567567567567</c:v>
                </c:pt>
                <c:pt idx="69">
                  <c:v>44.702702702702702</c:v>
                </c:pt>
                <c:pt idx="70">
                  <c:v>44.72972972972974</c:v>
                </c:pt>
                <c:pt idx="71">
                  <c:v>44.756756756756751</c:v>
                </c:pt>
                <c:pt idx="72">
                  <c:v>44.783783783783782</c:v>
                </c:pt>
                <c:pt idx="73">
                  <c:v>44.810810810810807</c:v>
                </c:pt>
                <c:pt idx="74">
                  <c:v>44.837837837837817</c:v>
                </c:pt>
                <c:pt idx="75">
                  <c:v>44.864864864864849</c:v>
                </c:pt>
                <c:pt idx="76">
                  <c:v>44.891891891891881</c:v>
                </c:pt>
                <c:pt idx="77">
                  <c:v>44.918918918918919</c:v>
                </c:pt>
                <c:pt idx="78">
                  <c:v>44.945945945945951</c:v>
                </c:pt>
                <c:pt idx="79">
                  <c:v>44.972972972972968</c:v>
                </c:pt>
                <c:pt idx="80" formatCode="General">
                  <c:v>45</c:v>
                </c:pt>
                <c:pt idx="81">
                  <c:v>44.847619047618977</c:v>
                </c:pt>
                <c:pt idx="82">
                  <c:v>44.695238095238039</c:v>
                </c:pt>
                <c:pt idx="83">
                  <c:v>44.542857142857088</c:v>
                </c:pt>
                <c:pt idx="84">
                  <c:v>44.390476190476143</c:v>
                </c:pt>
                <c:pt idx="85">
                  <c:v>44.238095238095198</c:v>
                </c:pt>
                <c:pt idx="86">
                  <c:v>44.085714285714218</c:v>
                </c:pt>
                <c:pt idx="87">
                  <c:v>43.93333333333328</c:v>
                </c:pt>
                <c:pt idx="88">
                  <c:v>43.780952380952328</c:v>
                </c:pt>
                <c:pt idx="89">
                  <c:v>43.628571428571398</c:v>
                </c:pt>
                <c:pt idx="90">
                  <c:v>43.476190476190418</c:v>
                </c:pt>
                <c:pt idx="91">
                  <c:v>43.323809523809473</c:v>
                </c:pt>
                <c:pt idx="92">
                  <c:v>43.171428571428507</c:v>
                </c:pt>
                <c:pt idx="93">
                  <c:v>43.019047619047548</c:v>
                </c:pt>
                <c:pt idx="94">
                  <c:v>42.866666666666603</c:v>
                </c:pt>
                <c:pt idx="95">
                  <c:v>42.714285714285658</c:v>
                </c:pt>
                <c:pt idx="96">
                  <c:v>42.561904761904707</c:v>
                </c:pt>
                <c:pt idx="97">
                  <c:v>42.409523809523762</c:v>
                </c:pt>
                <c:pt idx="98">
                  <c:v>42.257142857142803</c:v>
                </c:pt>
                <c:pt idx="99">
                  <c:v>42.104761904761858</c:v>
                </c:pt>
                <c:pt idx="100">
                  <c:v>41.952380952380913</c:v>
                </c:pt>
                <c:pt idx="101" formatCode="General">
                  <c:v>41.8</c:v>
                </c:pt>
                <c:pt idx="102" formatCode="General">
                  <c:v>41.1</c:v>
                </c:pt>
                <c:pt idx="103" formatCode="General">
                  <c:v>40.800000000000011</c:v>
                </c:pt>
                <c:pt idx="104" formatCode="General">
                  <c:v>40.5</c:v>
                </c:pt>
                <c:pt idx="105" formatCode="General">
                  <c:v>38.9</c:v>
                </c:pt>
                <c:pt idx="106" formatCode="General">
                  <c:v>38</c:v>
                </c:pt>
                <c:pt idx="107" formatCode="General">
                  <c:v>37.9</c:v>
                </c:pt>
                <c:pt idx="108" formatCode="General">
                  <c:v>37.6</c:v>
                </c:pt>
                <c:pt idx="109" formatCode="General">
                  <c:v>37.200000000000003</c:v>
                </c:pt>
                <c:pt idx="110" formatCode="General">
                  <c:v>36.1</c:v>
                </c:pt>
                <c:pt idx="111" formatCode="General">
                  <c:v>34.200000000000003</c:v>
                </c:pt>
                <c:pt idx="112" formatCode="General">
                  <c:v>33</c:v>
                </c:pt>
                <c:pt idx="113" formatCode="General">
                  <c:v>31.9</c:v>
                </c:pt>
                <c:pt idx="114" formatCode="General">
                  <c:v>33.200000000000003</c:v>
                </c:pt>
                <c:pt idx="115" formatCode="General">
                  <c:v>32.800000000000011</c:v>
                </c:pt>
                <c:pt idx="116" formatCode="General">
                  <c:v>32.200000000000003</c:v>
                </c:pt>
                <c:pt idx="117" formatCode="General">
                  <c:v>31.2</c:v>
                </c:pt>
                <c:pt idx="118" formatCode="General">
                  <c:v>31.3</c:v>
                </c:pt>
                <c:pt idx="119" formatCode="General">
                  <c:v>31.1</c:v>
                </c:pt>
                <c:pt idx="120" formatCode="General">
                  <c:v>30.7</c:v>
                </c:pt>
                <c:pt idx="121" formatCode="General">
                  <c:v>31</c:v>
                </c:pt>
                <c:pt idx="122" formatCode="General">
                  <c:v>28.6</c:v>
                </c:pt>
                <c:pt idx="123" formatCode="General">
                  <c:v>28.1</c:v>
                </c:pt>
                <c:pt idx="124" formatCode="General">
                  <c:v>26.5</c:v>
                </c:pt>
                <c:pt idx="125" formatCode="General">
                  <c:v>26.2</c:v>
                </c:pt>
                <c:pt idx="126" formatCode="General">
                  <c:v>26.3</c:v>
                </c:pt>
                <c:pt idx="127" formatCode="General">
                  <c:v>24.3</c:v>
                </c:pt>
                <c:pt idx="128" formatCode="General">
                  <c:v>24.1</c:v>
                </c:pt>
                <c:pt idx="129" formatCode="General">
                  <c:v>23.3</c:v>
                </c:pt>
                <c:pt idx="130" formatCode="General">
                  <c:v>22.7</c:v>
                </c:pt>
                <c:pt idx="131" formatCode="General">
                  <c:v>22.2</c:v>
                </c:pt>
                <c:pt idx="132" formatCode="General">
                  <c:v>21.7</c:v>
                </c:pt>
                <c:pt idx="133" formatCode="General">
                  <c:v>20.9</c:v>
                </c:pt>
                <c:pt idx="134" formatCode="General">
                  <c:v>20.399999999999999</c:v>
                </c:pt>
                <c:pt idx="135" formatCode="General">
                  <c:v>20.2</c:v>
                </c:pt>
                <c:pt idx="136" formatCode="General">
                  <c:v>20.100000000000001</c:v>
                </c:pt>
                <c:pt idx="137" formatCode="General">
                  <c:v>20.2</c:v>
                </c:pt>
                <c:pt idx="138" formatCode="General">
                  <c:v>19.5</c:v>
                </c:pt>
                <c:pt idx="139" formatCode="General">
                  <c:v>18.2</c:v>
                </c:pt>
                <c:pt idx="140" formatCode="General">
                  <c:v>17.899999999999999</c:v>
                </c:pt>
                <c:pt idx="141" formatCode="General">
                  <c:v>17.7</c:v>
                </c:pt>
                <c:pt idx="142" formatCode="General">
                  <c:v>17.600000000000001</c:v>
                </c:pt>
                <c:pt idx="143" formatCode="General">
                  <c:v>17.5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FB4A-4423-B8EA-FE0F4B375350}"/>
            </c:ext>
          </c:extLst>
        </c:ser>
        <c:ser>
          <c:idx val="1"/>
          <c:order val="1"/>
          <c:tx>
            <c:strRef>
              <c:f>'D - Fig 18 - manuf'!$F$16</c:f>
              <c:strCache>
                <c:ptCount val="1"/>
                <c:pt idx="0">
                  <c:v>US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manuf'!$F$18:$F$161</c:f>
              <c:numCache>
                <c:formatCode>0.00</c:formatCode>
                <c:ptCount val="144"/>
                <c:pt idx="0" formatCode="General">
                  <c:v>24</c:v>
                </c:pt>
                <c:pt idx="1">
                  <c:v>24.139534883720891</c:v>
                </c:pt>
                <c:pt idx="2">
                  <c:v>24.27906976744185</c:v>
                </c:pt>
                <c:pt idx="3">
                  <c:v>24.418604651162749</c:v>
                </c:pt>
                <c:pt idx="4">
                  <c:v>24.558139534883701</c:v>
                </c:pt>
                <c:pt idx="5">
                  <c:v>24.69767441860461</c:v>
                </c:pt>
                <c:pt idx="6">
                  <c:v>24.837209302325562</c:v>
                </c:pt>
                <c:pt idx="7">
                  <c:v>24.97674418604652</c:v>
                </c:pt>
                <c:pt idx="8">
                  <c:v>25.116279069767419</c:v>
                </c:pt>
                <c:pt idx="9">
                  <c:v>25.255813953488371</c:v>
                </c:pt>
                <c:pt idx="10">
                  <c:v>25.395348837209269</c:v>
                </c:pt>
                <c:pt idx="11">
                  <c:v>25.534883720930232</c:v>
                </c:pt>
                <c:pt idx="12">
                  <c:v>25.67441860465113</c:v>
                </c:pt>
                <c:pt idx="13">
                  <c:v>25.813953488372078</c:v>
                </c:pt>
                <c:pt idx="14">
                  <c:v>25.953488372092981</c:v>
                </c:pt>
                <c:pt idx="15">
                  <c:v>26.093023255813929</c:v>
                </c:pt>
                <c:pt idx="16">
                  <c:v>26.232558139534891</c:v>
                </c:pt>
                <c:pt idx="17">
                  <c:v>26.37209302325579</c:v>
                </c:pt>
                <c:pt idx="18">
                  <c:v>26.511627906976742</c:v>
                </c:pt>
                <c:pt idx="19">
                  <c:v>26.65116279069764</c:v>
                </c:pt>
                <c:pt idx="20">
                  <c:v>26.790697674418588</c:v>
                </c:pt>
                <c:pt idx="21">
                  <c:v>26.93023255813949</c:v>
                </c:pt>
                <c:pt idx="22">
                  <c:v>27.069767441860449</c:v>
                </c:pt>
                <c:pt idx="23">
                  <c:v>27.209302325581341</c:v>
                </c:pt>
                <c:pt idx="24">
                  <c:v>27.3488372093023</c:v>
                </c:pt>
                <c:pt idx="25">
                  <c:v>27.488372093023251</c:v>
                </c:pt>
                <c:pt idx="26">
                  <c:v>27.627906976744161</c:v>
                </c:pt>
                <c:pt idx="27">
                  <c:v>27.767441860465109</c:v>
                </c:pt>
                <c:pt idx="28">
                  <c:v>27.906976744186011</c:v>
                </c:pt>
                <c:pt idx="29">
                  <c:v>28.04651162790697</c:v>
                </c:pt>
                <c:pt idx="30">
                  <c:v>28.186046511627861</c:v>
                </c:pt>
                <c:pt idx="31">
                  <c:v>28.32558139534882</c:v>
                </c:pt>
                <c:pt idx="32">
                  <c:v>28.465116279069761</c:v>
                </c:pt>
                <c:pt idx="33">
                  <c:v>28.604651162790681</c:v>
                </c:pt>
                <c:pt idx="34">
                  <c:v>28.744186046511629</c:v>
                </c:pt>
                <c:pt idx="35">
                  <c:v>28.883720930232521</c:v>
                </c:pt>
                <c:pt idx="36">
                  <c:v>29.02325581395349</c:v>
                </c:pt>
                <c:pt idx="37">
                  <c:v>29.162790697674382</c:v>
                </c:pt>
                <c:pt idx="38">
                  <c:v>29.30232558139533</c:v>
                </c:pt>
                <c:pt idx="39">
                  <c:v>29.441860465116239</c:v>
                </c:pt>
                <c:pt idx="40">
                  <c:v>29.581395348837191</c:v>
                </c:pt>
                <c:pt idx="41">
                  <c:v>29.720930232558139</c:v>
                </c:pt>
                <c:pt idx="42">
                  <c:v>29.860465116279041</c:v>
                </c:pt>
                <c:pt idx="43" formatCode="General">
                  <c:v>30</c:v>
                </c:pt>
                <c:pt idx="44">
                  <c:v>30.108108108108102</c:v>
                </c:pt>
                <c:pt idx="45">
                  <c:v>30.2162162162162</c:v>
                </c:pt>
                <c:pt idx="46">
                  <c:v>30.324324324324319</c:v>
                </c:pt>
                <c:pt idx="47">
                  <c:v>30.432432432432421</c:v>
                </c:pt>
                <c:pt idx="48">
                  <c:v>30.540540540540519</c:v>
                </c:pt>
                <c:pt idx="49">
                  <c:v>30.648648648648649</c:v>
                </c:pt>
                <c:pt idx="50">
                  <c:v>30.75675675675674</c:v>
                </c:pt>
                <c:pt idx="51">
                  <c:v>30.864864864864849</c:v>
                </c:pt>
                <c:pt idx="52">
                  <c:v>30.972972972972961</c:v>
                </c:pt>
                <c:pt idx="53">
                  <c:v>31.08108108108107</c:v>
                </c:pt>
                <c:pt idx="54">
                  <c:v>31.189189189189161</c:v>
                </c:pt>
                <c:pt idx="55">
                  <c:v>31.297297297297291</c:v>
                </c:pt>
                <c:pt idx="56">
                  <c:v>31.405405405405389</c:v>
                </c:pt>
                <c:pt idx="57">
                  <c:v>31.513513513513519</c:v>
                </c:pt>
                <c:pt idx="58">
                  <c:v>31.62162162162161</c:v>
                </c:pt>
                <c:pt idx="59">
                  <c:v>31.729729729729709</c:v>
                </c:pt>
                <c:pt idx="60">
                  <c:v>31.837837837837839</c:v>
                </c:pt>
                <c:pt idx="61">
                  <c:v>31.94594594594593</c:v>
                </c:pt>
                <c:pt idx="62">
                  <c:v>32.054054054054028</c:v>
                </c:pt>
                <c:pt idx="63">
                  <c:v>32.162162162162161</c:v>
                </c:pt>
                <c:pt idx="64">
                  <c:v>32.27027027027026</c:v>
                </c:pt>
                <c:pt idx="65">
                  <c:v>32.378378378378358</c:v>
                </c:pt>
                <c:pt idx="66">
                  <c:v>32.48648648648647</c:v>
                </c:pt>
                <c:pt idx="67">
                  <c:v>32.594594594594582</c:v>
                </c:pt>
                <c:pt idx="68">
                  <c:v>32.70270270270268</c:v>
                </c:pt>
                <c:pt idx="69">
                  <c:v>32.810810810810807</c:v>
                </c:pt>
                <c:pt idx="70">
                  <c:v>32.918918918918912</c:v>
                </c:pt>
                <c:pt idx="71">
                  <c:v>33.027027027027003</c:v>
                </c:pt>
                <c:pt idx="72">
                  <c:v>33.135135135135137</c:v>
                </c:pt>
                <c:pt idx="73">
                  <c:v>33.243243243243221</c:v>
                </c:pt>
                <c:pt idx="74">
                  <c:v>33.351351351351319</c:v>
                </c:pt>
                <c:pt idx="75">
                  <c:v>33.459459459459438</c:v>
                </c:pt>
                <c:pt idx="76">
                  <c:v>33.567567567567536</c:v>
                </c:pt>
                <c:pt idx="77">
                  <c:v>33.675675675675677</c:v>
                </c:pt>
                <c:pt idx="78">
                  <c:v>33.783783783783782</c:v>
                </c:pt>
                <c:pt idx="79">
                  <c:v>33.891891891891873</c:v>
                </c:pt>
                <c:pt idx="80" formatCode="General">
                  <c:v>34</c:v>
                </c:pt>
                <c:pt idx="81">
                  <c:v>33.954999999999998</c:v>
                </c:pt>
                <c:pt idx="82">
                  <c:v>33.909999999999997</c:v>
                </c:pt>
                <c:pt idx="83">
                  <c:v>33.865000000000002</c:v>
                </c:pt>
                <c:pt idx="84">
                  <c:v>33.82</c:v>
                </c:pt>
                <c:pt idx="85">
                  <c:v>33.774999999999999</c:v>
                </c:pt>
                <c:pt idx="86">
                  <c:v>33.729999999999997</c:v>
                </c:pt>
                <c:pt idx="87">
                  <c:v>33.685000000000002</c:v>
                </c:pt>
                <c:pt idx="88">
                  <c:v>33.64</c:v>
                </c:pt>
                <c:pt idx="89">
                  <c:v>33.594999999999999</c:v>
                </c:pt>
                <c:pt idx="90">
                  <c:v>33.549999999999997</c:v>
                </c:pt>
                <c:pt idx="91">
                  <c:v>33.505000000000003</c:v>
                </c:pt>
                <c:pt idx="92">
                  <c:v>33.46</c:v>
                </c:pt>
                <c:pt idx="93">
                  <c:v>33.414999999999999</c:v>
                </c:pt>
                <c:pt idx="94">
                  <c:v>33.369999999999997</c:v>
                </c:pt>
                <c:pt idx="95">
                  <c:v>33.325000000000003</c:v>
                </c:pt>
                <c:pt idx="96">
                  <c:v>33.28</c:v>
                </c:pt>
                <c:pt idx="97">
                  <c:v>33.234999999999999</c:v>
                </c:pt>
                <c:pt idx="98">
                  <c:v>33.19</c:v>
                </c:pt>
                <c:pt idx="99">
                  <c:v>33.145000000000003</c:v>
                </c:pt>
                <c:pt idx="100" formatCode="General">
                  <c:v>33.1</c:v>
                </c:pt>
                <c:pt idx="101" formatCode="General">
                  <c:v>31.7</c:v>
                </c:pt>
                <c:pt idx="102" formatCode="General">
                  <c:v>31.4</c:v>
                </c:pt>
                <c:pt idx="103" formatCode="General">
                  <c:v>32</c:v>
                </c:pt>
                <c:pt idx="104" formatCode="General">
                  <c:v>31.4</c:v>
                </c:pt>
                <c:pt idx="105" formatCode="General">
                  <c:v>29.5</c:v>
                </c:pt>
                <c:pt idx="106" formatCode="General">
                  <c:v>29.6</c:v>
                </c:pt>
                <c:pt idx="107" formatCode="General">
                  <c:v>29.7</c:v>
                </c:pt>
                <c:pt idx="108" formatCode="General">
                  <c:v>30</c:v>
                </c:pt>
                <c:pt idx="109" formatCode="General">
                  <c:v>30.2</c:v>
                </c:pt>
                <c:pt idx="110" formatCode="General">
                  <c:v>29.3</c:v>
                </c:pt>
                <c:pt idx="111" formatCode="General">
                  <c:v>28.9</c:v>
                </c:pt>
                <c:pt idx="112" formatCode="General">
                  <c:v>27.2</c:v>
                </c:pt>
                <c:pt idx="113" formatCode="General">
                  <c:v>25.7</c:v>
                </c:pt>
                <c:pt idx="114" formatCode="General">
                  <c:v>26.1</c:v>
                </c:pt>
                <c:pt idx="115" formatCode="General">
                  <c:v>25.8</c:v>
                </c:pt>
                <c:pt idx="116" formatCode="General">
                  <c:v>25.5</c:v>
                </c:pt>
                <c:pt idx="117" formatCode="General">
                  <c:v>25</c:v>
                </c:pt>
                <c:pt idx="118" formatCode="General">
                  <c:v>24.8</c:v>
                </c:pt>
                <c:pt idx="119" formatCode="General">
                  <c:v>24.7</c:v>
                </c:pt>
                <c:pt idx="120" formatCode="General">
                  <c:v>24.2</c:v>
                </c:pt>
                <c:pt idx="121" formatCode="General">
                  <c:v>23.4</c:v>
                </c:pt>
                <c:pt idx="122" formatCode="General">
                  <c:v>22.8</c:v>
                </c:pt>
                <c:pt idx="123" formatCode="General">
                  <c:v>22.3</c:v>
                </c:pt>
                <c:pt idx="124" formatCode="General">
                  <c:v>22.3</c:v>
                </c:pt>
                <c:pt idx="125" formatCode="General">
                  <c:v>22.4</c:v>
                </c:pt>
                <c:pt idx="126" formatCode="General">
                  <c:v>22.3</c:v>
                </c:pt>
                <c:pt idx="127" formatCode="General">
                  <c:v>22.4</c:v>
                </c:pt>
                <c:pt idx="128" formatCode="General">
                  <c:v>22.2</c:v>
                </c:pt>
                <c:pt idx="129" formatCode="General">
                  <c:v>21.7</c:v>
                </c:pt>
                <c:pt idx="130" formatCode="General">
                  <c:v>22</c:v>
                </c:pt>
                <c:pt idx="131" formatCode="General">
                  <c:v>21.3</c:v>
                </c:pt>
                <c:pt idx="132" formatCode="General">
                  <c:v>20.3</c:v>
                </c:pt>
                <c:pt idx="133" formatCode="General">
                  <c:v>20</c:v>
                </c:pt>
                <c:pt idx="134" formatCode="General">
                  <c:v>20</c:v>
                </c:pt>
                <c:pt idx="135" formatCode="General">
                  <c:v>19.8</c:v>
                </c:pt>
                <c:pt idx="136" formatCode="General">
                  <c:v>19.899999999999999</c:v>
                </c:pt>
                <c:pt idx="137" formatCode="General">
                  <c:v>19.8</c:v>
                </c:pt>
                <c:pt idx="138" formatCode="General">
                  <c:v>19.100000000000001</c:v>
                </c:pt>
                <c:pt idx="139" formatCode="General">
                  <c:v>17.600000000000001</c:v>
                </c:pt>
                <c:pt idx="140" formatCode="General">
                  <c:v>17.2</c:v>
                </c:pt>
                <c:pt idx="141" formatCode="General">
                  <c:v>17.3</c:v>
                </c:pt>
                <c:pt idx="142" formatCode="General">
                  <c:v>17.3</c:v>
                </c:pt>
                <c:pt idx="143" formatCode="General">
                  <c:v>17.5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FB4A-4423-B8EA-FE0F4B375350}"/>
            </c:ext>
          </c:extLst>
        </c:ser>
        <c:ser>
          <c:idx val="4"/>
          <c:order val="2"/>
          <c:tx>
            <c:strRef>
              <c:f>'D - Fig 18 - manuf'!$B$16</c:f>
              <c:strCache>
                <c:ptCount val="1"/>
                <c:pt idx="0">
                  <c:v>Germany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manuf'!$B$18:$B$161</c:f>
              <c:numCache>
                <c:formatCode>0.00</c:formatCode>
                <c:ptCount val="144"/>
                <c:pt idx="0" formatCode="General">
                  <c:v>29</c:v>
                </c:pt>
                <c:pt idx="1">
                  <c:v>29.279069767441801</c:v>
                </c:pt>
                <c:pt idx="2">
                  <c:v>29.558139534883701</c:v>
                </c:pt>
                <c:pt idx="3">
                  <c:v>29.837209302325501</c:v>
                </c:pt>
                <c:pt idx="4">
                  <c:v>30.116279069767419</c:v>
                </c:pt>
                <c:pt idx="5">
                  <c:v>30.395348837209209</c:v>
                </c:pt>
                <c:pt idx="6">
                  <c:v>30.67441860465113</c:v>
                </c:pt>
                <c:pt idx="7">
                  <c:v>30.95348837209303</c:v>
                </c:pt>
                <c:pt idx="8">
                  <c:v>31.232558139534831</c:v>
                </c:pt>
                <c:pt idx="9">
                  <c:v>31.511627906976742</c:v>
                </c:pt>
                <c:pt idx="10">
                  <c:v>31.790697674418539</c:v>
                </c:pt>
                <c:pt idx="11">
                  <c:v>32.069767441860442</c:v>
                </c:pt>
                <c:pt idx="12">
                  <c:v>32.348837209302239</c:v>
                </c:pt>
                <c:pt idx="13">
                  <c:v>32.627906976744157</c:v>
                </c:pt>
                <c:pt idx="14">
                  <c:v>32.906976744185961</c:v>
                </c:pt>
                <c:pt idx="15">
                  <c:v>33.186046511627858</c:v>
                </c:pt>
                <c:pt idx="16">
                  <c:v>33.465116279069782</c:v>
                </c:pt>
                <c:pt idx="17">
                  <c:v>33.744186046511572</c:v>
                </c:pt>
                <c:pt idx="18">
                  <c:v>34.023255813953483</c:v>
                </c:pt>
                <c:pt idx="19">
                  <c:v>34.302325581395273</c:v>
                </c:pt>
                <c:pt idx="20">
                  <c:v>34.581395348837198</c:v>
                </c:pt>
                <c:pt idx="21">
                  <c:v>34.860465116278988</c:v>
                </c:pt>
                <c:pt idx="22">
                  <c:v>35.139534883720899</c:v>
                </c:pt>
                <c:pt idx="23">
                  <c:v>35.418604651162681</c:v>
                </c:pt>
                <c:pt idx="24">
                  <c:v>35.697674418604599</c:v>
                </c:pt>
                <c:pt idx="25">
                  <c:v>35.976744186046503</c:v>
                </c:pt>
                <c:pt idx="26">
                  <c:v>36.255813953488307</c:v>
                </c:pt>
                <c:pt idx="27">
                  <c:v>36.534883720930218</c:v>
                </c:pt>
                <c:pt idx="28">
                  <c:v>36.813953488372007</c:v>
                </c:pt>
                <c:pt idx="29">
                  <c:v>37.093023255813932</c:v>
                </c:pt>
                <c:pt idx="30">
                  <c:v>37.372093023255729</c:v>
                </c:pt>
                <c:pt idx="31">
                  <c:v>37.651162790697633</c:v>
                </c:pt>
                <c:pt idx="32">
                  <c:v>37.930232558139551</c:v>
                </c:pt>
                <c:pt idx="33">
                  <c:v>38.209302325581362</c:v>
                </c:pt>
                <c:pt idx="34">
                  <c:v>38.488372093023258</c:v>
                </c:pt>
                <c:pt idx="35">
                  <c:v>38.767441860465063</c:v>
                </c:pt>
                <c:pt idx="36">
                  <c:v>39.046511627906973</c:v>
                </c:pt>
                <c:pt idx="37">
                  <c:v>39.325581395348763</c:v>
                </c:pt>
                <c:pt idx="38">
                  <c:v>39.604651162790667</c:v>
                </c:pt>
                <c:pt idx="39">
                  <c:v>39.883720930232457</c:v>
                </c:pt>
                <c:pt idx="40">
                  <c:v>40.162790697674382</c:v>
                </c:pt>
                <c:pt idx="41">
                  <c:v>40.441860465116271</c:v>
                </c:pt>
                <c:pt idx="42">
                  <c:v>40.720930232558104</c:v>
                </c:pt>
                <c:pt idx="43" formatCode="General">
                  <c:v>41</c:v>
                </c:pt>
                <c:pt idx="44">
                  <c:v>41.054054054054042</c:v>
                </c:pt>
                <c:pt idx="45">
                  <c:v>41.108108108108098</c:v>
                </c:pt>
                <c:pt idx="46">
                  <c:v>41.162162162162161</c:v>
                </c:pt>
                <c:pt idx="47">
                  <c:v>41.216216216216203</c:v>
                </c:pt>
                <c:pt idx="48">
                  <c:v>41.27027027027026</c:v>
                </c:pt>
                <c:pt idx="49">
                  <c:v>41.324324324324323</c:v>
                </c:pt>
                <c:pt idx="50">
                  <c:v>41.378378378378372</c:v>
                </c:pt>
                <c:pt idx="51">
                  <c:v>41.432432432432421</c:v>
                </c:pt>
                <c:pt idx="52">
                  <c:v>41.48648648648647</c:v>
                </c:pt>
                <c:pt idx="53">
                  <c:v>41.540540540540533</c:v>
                </c:pt>
                <c:pt idx="54">
                  <c:v>41.594594594594582</c:v>
                </c:pt>
                <c:pt idx="55">
                  <c:v>41.648648648648653</c:v>
                </c:pt>
                <c:pt idx="56">
                  <c:v>41.702702702702702</c:v>
                </c:pt>
                <c:pt idx="57">
                  <c:v>41.756756756756758</c:v>
                </c:pt>
                <c:pt idx="58">
                  <c:v>41.810810810810807</c:v>
                </c:pt>
                <c:pt idx="59">
                  <c:v>41.864864864864849</c:v>
                </c:pt>
                <c:pt idx="60">
                  <c:v>41.918918918918919</c:v>
                </c:pt>
                <c:pt idx="61">
                  <c:v>41.972972972972968</c:v>
                </c:pt>
                <c:pt idx="62">
                  <c:v>42.02702702702701</c:v>
                </c:pt>
                <c:pt idx="63">
                  <c:v>42.081081081081066</c:v>
                </c:pt>
                <c:pt idx="64">
                  <c:v>42.135135135135137</c:v>
                </c:pt>
                <c:pt idx="65">
                  <c:v>42.189189189189179</c:v>
                </c:pt>
                <c:pt idx="66">
                  <c:v>42.243243243243228</c:v>
                </c:pt>
                <c:pt idx="67">
                  <c:v>42.297297297297277</c:v>
                </c:pt>
                <c:pt idx="68">
                  <c:v>42.351351351351333</c:v>
                </c:pt>
                <c:pt idx="69">
                  <c:v>42.405405405405403</c:v>
                </c:pt>
                <c:pt idx="70">
                  <c:v>42.459459459459438</c:v>
                </c:pt>
                <c:pt idx="71">
                  <c:v>42.513513513513487</c:v>
                </c:pt>
                <c:pt idx="72">
                  <c:v>42.567567567567551</c:v>
                </c:pt>
                <c:pt idx="73">
                  <c:v>42.621621621621607</c:v>
                </c:pt>
                <c:pt idx="74">
                  <c:v>42.675675675675663</c:v>
                </c:pt>
                <c:pt idx="75">
                  <c:v>42.72972972972974</c:v>
                </c:pt>
                <c:pt idx="76">
                  <c:v>42.783783783783782</c:v>
                </c:pt>
                <c:pt idx="77">
                  <c:v>42.837837837837832</c:v>
                </c:pt>
                <c:pt idx="78">
                  <c:v>42.891891891891881</c:v>
                </c:pt>
                <c:pt idx="79">
                  <c:v>42.945945945945937</c:v>
                </c:pt>
                <c:pt idx="80" formatCode="General">
                  <c:v>43</c:v>
                </c:pt>
                <c:pt idx="81">
                  <c:v>43.285000000000082</c:v>
                </c:pt>
                <c:pt idx="82">
                  <c:v>43.57000000000005</c:v>
                </c:pt>
                <c:pt idx="83">
                  <c:v>43.855000000000011</c:v>
                </c:pt>
                <c:pt idx="84">
                  <c:v>44.1400000000001</c:v>
                </c:pt>
                <c:pt idx="85">
                  <c:v>44.425000000000068</c:v>
                </c:pt>
                <c:pt idx="86">
                  <c:v>44.710000000000043</c:v>
                </c:pt>
                <c:pt idx="87">
                  <c:v>44.995000000000118</c:v>
                </c:pt>
                <c:pt idx="88">
                  <c:v>45.280000000000094</c:v>
                </c:pt>
                <c:pt idx="89">
                  <c:v>45.565000000000062</c:v>
                </c:pt>
                <c:pt idx="90">
                  <c:v>45.850000000000023</c:v>
                </c:pt>
                <c:pt idx="91">
                  <c:v>46.135000000000112</c:v>
                </c:pt>
                <c:pt idx="92">
                  <c:v>46.420000000000073</c:v>
                </c:pt>
                <c:pt idx="93">
                  <c:v>46.705000000000041</c:v>
                </c:pt>
                <c:pt idx="94">
                  <c:v>46.990000000000009</c:v>
                </c:pt>
                <c:pt idx="95">
                  <c:v>47.275000000000098</c:v>
                </c:pt>
                <c:pt idx="96">
                  <c:v>47.560000000000059</c:v>
                </c:pt>
                <c:pt idx="97">
                  <c:v>47.845000000000027</c:v>
                </c:pt>
                <c:pt idx="98">
                  <c:v>48.130000000000109</c:v>
                </c:pt>
                <c:pt idx="99">
                  <c:v>48.415000000000077</c:v>
                </c:pt>
                <c:pt idx="100" formatCode="General">
                  <c:v>48.7</c:v>
                </c:pt>
                <c:pt idx="101" formatCode="General">
                  <c:v>47.7</c:v>
                </c:pt>
                <c:pt idx="102" formatCode="General">
                  <c:v>47</c:v>
                </c:pt>
                <c:pt idx="103" formatCode="General">
                  <c:v>46.8</c:v>
                </c:pt>
                <c:pt idx="104" formatCode="General">
                  <c:v>45.9</c:v>
                </c:pt>
                <c:pt idx="105" formatCode="General">
                  <c:v>44.5</c:v>
                </c:pt>
                <c:pt idx="106" formatCode="General">
                  <c:v>44.1</c:v>
                </c:pt>
                <c:pt idx="107" formatCode="General">
                  <c:v>43.8</c:v>
                </c:pt>
                <c:pt idx="108" formatCode="General">
                  <c:v>43.5</c:v>
                </c:pt>
                <c:pt idx="109" formatCode="General">
                  <c:v>43.3</c:v>
                </c:pt>
                <c:pt idx="110" formatCode="General">
                  <c:v>42.9</c:v>
                </c:pt>
                <c:pt idx="111" formatCode="General">
                  <c:v>42.2</c:v>
                </c:pt>
                <c:pt idx="112" formatCode="General">
                  <c:v>41.3</c:v>
                </c:pt>
                <c:pt idx="113" formatCode="General">
                  <c:v>40.6</c:v>
                </c:pt>
                <c:pt idx="114" formatCode="General">
                  <c:v>40.300000000000011</c:v>
                </c:pt>
                <c:pt idx="115" formatCode="General">
                  <c:v>40.1</c:v>
                </c:pt>
                <c:pt idx="116" formatCode="General">
                  <c:v>39.9</c:v>
                </c:pt>
                <c:pt idx="117" formatCode="General">
                  <c:v>39.5</c:v>
                </c:pt>
                <c:pt idx="118" formatCode="General">
                  <c:v>39</c:v>
                </c:pt>
                <c:pt idx="119" formatCode="General">
                  <c:v>38.9</c:v>
                </c:pt>
                <c:pt idx="120" formatCode="General">
                  <c:v>38.9</c:v>
                </c:pt>
                <c:pt idx="121" formatCode="General">
                  <c:v>39.800000000000011</c:v>
                </c:pt>
                <c:pt idx="122" formatCode="General">
                  <c:v>38.9</c:v>
                </c:pt>
                <c:pt idx="123" formatCode="General">
                  <c:v>37.800000000000011</c:v>
                </c:pt>
                <c:pt idx="124" formatCode="General">
                  <c:v>36.6</c:v>
                </c:pt>
                <c:pt idx="125" formatCode="General">
                  <c:v>35.300000000000011</c:v>
                </c:pt>
                <c:pt idx="126" formatCode="General">
                  <c:v>34.4</c:v>
                </c:pt>
                <c:pt idx="127" formatCode="General">
                  <c:v>33.9</c:v>
                </c:pt>
                <c:pt idx="128" formatCode="General">
                  <c:v>33.6</c:v>
                </c:pt>
                <c:pt idx="129" formatCode="General">
                  <c:v>33.200000000000003</c:v>
                </c:pt>
                <c:pt idx="130" formatCode="General">
                  <c:v>32.800000000000011</c:v>
                </c:pt>
                <c:pt idx="131" formatCode="General">
                  <c:v>32.300000000000011</c:v>
                </c:pt>
                <c:pt idx="132" formatCode="General">
                  <c:v>31.7</c:v>
                </c:pt>
                <c:pt idx="133" formatCode="General">
                  <c:v>31</c:v>
                </c:pt>
                <c:pt idx="134" formatCode="General">
                  <c:v>30.7</c:v>
                </c:pt>
                <c:pt idx="135" formatCode="General">
                  <c:v>29.2</c:v>
                </c:pt>
                <c:pt idx="136" formatCode="General">
                  <c:v>29</c:v>
                </c:pt>
                <c:pt idx="137" formatCode="General">
                  <c:v>29.2</c:v>
                </c:pt>
                <c:pt idx="138" formatCode="General">
                  <c:v>29</c:v>
                </c:pt>
                <c:pt idx="139" formatCode="General">
                  <c:v>27.5</c:v>
                </c:pt>
                <c:pt idx="140" formatCode="General">
                  <c:v>27.1</c:v>
                </c:pt>
                <c:pt idx="141" formatCode="General">
                  <c:v>26.9</c:v>
                </c:pt>
                <c:pt idx="142" formatCode="General">
                  <c:v>26.7</c:v>
                </c:pt>
                <c:pt idx="143" formatCode="General">
                  <c:v>26.4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FB4A-4423-B8EA-FE0F4B375350}"/>
            </c:ext>
          </c:extLst>
        </c:ser>
        <c:ser>
          <c:idx val="2"/>
          <c:order val="3"/>
          <c:tx>
            <c:strRef>
              <c:f>'D - Fig 18 - manuf'!$G$16</c:f>
              <c:strCache>
                <c:ptCount val="1"/>
                <c:pt idx="0">
                  <c:v>Japan</c:v>
                </c:pt>
              </c:strCache>
            </c:strRef>
          </c:tx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manuf'!$G$18:$G$161</c:f>
              <c:numCache>
                <c:formatCode>General</c:formatCode>
                <c:ptCount val="144"/>
                <c:pt idx="43">
                  <c:v>17</c:v>
                </c:pt>
                <c:pt idx="44" formatCode="0.00">
                  <c:v>17.162162162162129</c:v>
                </c:pt>
                <c:pt idx="45" formatCode="0.00">
                  <c:v>17.324324324324319</c:v>
                </c:pt>
                <c:pt idx="46" formatCode="0.00">
                  <c:v>17.486486486486459</c:v>
                </c:pt>
                <c:pt idx="47" formatCode="0.00">
                  <c:v>17.648648648648649</c:v>
                </c:pt>
                <c:pt idx="48" formatCode="0.00">
                  <c:v>17.810810810810779</c:v>
                </c:pt>
                <c:pt idx="49" formatCode="0.00">
                  <c:v>17.972972972972961</c:v>
                </c:pt>
                <c:pt idx="50" formatCode="0.00">
                  <c:v>18.135135135135101</c:v>
                </c:pt>
                <c:pt idx="51" formatCode="0.00">
                  <c:v>18.297297297297291</c:v>
                </c:pt>
                <c:pt idx="52" formatCode="0.00">
                  <c:v>18.459459459459431</c:v>
                </c:pt>
                <c:pt idx="53" formatCode="0.00">
                  <c:v>18.62162162162161</c:v>
                </c:pt>
                <c:pt idx="54" formatCode="0.00">
                  <c:v>18.78378378378374</c:v>
                </c:pt>
                <c:pt idx="55" formatCode="0.00">
                  <c:v>18.94594594594593</c:v>
                </c:pt>
                <c:pt idx="56" formatCode="0.00">
                  <c:v>19.10810810810807</c:v>
                </c:pt>
                <c:pt idx="57" formatCode="0.00">
                  <c:v>19.27027027027026</c:v>
                </c:pt>
                <c:pt idx="58" formatCode="0.00">
                  <c:v>19.432432432432389</c:v>
                </c:pt>
                <c:pt idx="59" formatCode="0.00">
                  <c:v>19.594594594594589</c:v>
                </c:pt>
                <c:pt idx="60" formatCode="0.00">
                  <c:v>19.756756756756719</c:v>
                </c:pt>
                <c:pt idx="61" formatCode="0.00">
                  <c:v>19.918918918918909</c:v>
                </c:pt>
                <c:pt idx="62" formatCode="0.00">
                  <c:v>20.081081081081031</c:v>
                </c:pt>
                <c:pt idx="63" formatCode="0.00">
                  <c:v>20.243243243243221</c:v>
                </c:pt>
                <c:pt idx="64" formatCode="0.00">
                  <c:v>20.405405405405361</c:v>
                </c:pt>
                <c:pt idx="65" formatCode="0.00">
                  <c:v>20.567567567567551</c:v>
                </c:pt>
                <c:pt idx="66" formatCode="0.00">
                  <c:v>20.72972972972968</c:v>
                </c:pt>
                <c:pt idx="67" formatCode="0.00">
                  <c:v>20.891891891891881</c:v>
                </c:pt>
                <c:pt idx="68" formatCode="0.00">
                  <c:v>21.05405405405401</c:v>
                </c:pt>
                <c:pt idx="69" formatCode="0.00">
                  <c:v>21.2162162162162</c:v>
                </c:pt>
                <c:pt idx="70" formatCode="0.00">
                  <c:v>21.37837837837839</c:v>
                </c:pt>
                <c:pt idx="71" formatCode="0.00">
                  <c:v>21.540540540540519</c:v>
                </c:pt>
                <c:pt idx="72" formatCode="0.00">
                  <c:v>21.702702702702709</c:v>
                </c:pt>
                <c:pt idx="73" formatCode="0.00">
                  <c:v>21.864864864864849</c:v>
                </c:pt>
                <c:pt idx="74" formatCode="0.00">
                  <c:v>22.027027027027032</c:v>
                </c:pt>
                <c:pt idx="75" formatCode="0.00">
                  <c:v>22.189189189189161</c:v>
                </c:pt>
                <c:pt idx="76" formatCode="0.00">
                  <c:v>22.351351351351351</c:v>
                </c:pt>
                <c:pt idx="77" formatCode="0.00">
                  <c:v>22.513513513513491</c:v>
                </c:pt>
                <c:pt idx="78" formatCode="0.00">
                  <c:v>22.675675675675681</c:v>
                </c:pt>
                <c:pt idx="79" formatCode="0.00">
                  <c:v>22.83783783783781</c:v>
                </c:pt>
                <c:pt idx="80">
                  <c:v>23</c:v>
                </c:pt>
                <c:pt idx="81" formatCode="0.00">
                  <c:v>23.634999999999771</c:v>
                </c:pt>
                <c:pt idx="82" formatCode="0.00">
                  <c:v>24.269999999999751</c:v>
                </c:pt>
                <c:pt idx="83" formatCode="0.00">
                  <c:v>24.904999999999738</c:v>
                </c:pt>
                <c:pt idx="84" formatCode="0.00">
                  <c:v>25.53999999999974</c:v>
                </c:pt>
                <c:pt idx="85" formatCode="0.00">
                  <c:v>26.174999999999731</c:v>
                </c:pt>
                <c:pt idx="86" formatCode="0.00">
                  <c:v>26.809999999999722</c:v>
                </c:pt>
                <c:pt idx="87" formatCode="0.00">
                  <c:v>27.444999999999709</c:v>
                </c:pt>
                <c:pt idx="88" formatCode="0.00">
                  <c:v>28.0799999999997</c:v>
                </c:pt>
                <c:pt idx="89" formatCode="0.00">
                  <c:v>28.714999999999701</c:v>
                </c:pt>
                <c:pt idx="90" formatCode="0.00">
                  <c:v>29.349999999999909</c:v>
                </c:pt>
                <c:pt idx="91" formatCode="0.00">
                  <c:v>29.9849999999999</c:v>
                </c:pt>
                <c:pt idx="92" formatCode="0.00">
                  <c:v>30.619999999999902</c:v>
                </c:pt>
                <c:pt idx="93" formatCode="0.00">
                  <c:v>31.254999999999889</c:v>
                </c:pt>
                <c:pt idx="94" formatCode="0.00">
                  <c:v>31.889999999999869</c:v>
                </c:pt>
                <c:pt idx="95" formatCode="0.00">
                  <c:v>32.524999999999871</c:v>
                </c:pt>
                <c:pt idx="96" formatCode="0.00">
                  <c:v>33.159999999999862</c:v>
                </c:pt>
                <c:pt idx="97" formatCode="0.00">
                  <c:v>33.794999999999852</c:v>
                </c:pt>
                <c:pt idx="98" formatCode="0.00">
                  <c:v>34.429999999999843</c:v>
                </c:pt>
                <c:pt idx="99" formatCode="0.00">
                  <c:v>35.064999999999827</c:v>
                </c:pt>
                <c:pt idx="100">
                  <c:v>35.700000000000003</c:v>
                </c:pt>
                <c:pt idx="101">
                  <c:v>35.9</c:v>
                </c:pt>
                <c:pt idx="102">
                  <c:v>36.200000000000003</c:v>
                </c:pt>
                <c:pt idx="103">
                  <c:v>37</c:v>
                </c:pt>
                <c:pt idx="104">
                  <c:v>36.800000000000011</c:v>
                </c:pt>
                <c:pt idx="105">
                  <c:v>35.6</c:v>
                </c:pt>
                <c:pt idx="106">
                  <c:v>35.6</c:v>
                </c:pt>
                <c:pt idx="107">
                  <c:v>35.1</c:v>
                </c:pt>
                <c:pt idx="108">
                  <c:v>34.800000000000011</c:v>
                </c:pt>
                <c:pt idx="109">
                  <c:v>34.700000000000003</c:v>
                </c:pt>
                <c:pt idx="110">
                  <c:v>35.1</c:v>
                </c:pt>
                <c:pt idx="111">
                  <c:v>35.1</c:v>
                </c:pt>
                <c:pt idx="112">
                  <c:v>34.5</c:v>
                </c:pt>
                <c:pt idx="113">
                  <c:v>34.4</c:v>
                </c:pt>
                <c:pt idx="114">
                  <c:v>34.5</c:v>
                </c:pt>
                <c:pt idx="115">
                  <c:v>34.6</c:v>
                </c:pt>
                <c:pt idx="116">
                  <c:v>34.200000000000003</c:v>
                </c:pt>
                <c:pt idx="117">
                  <c:v>33.5</c:v>
                </c:pt>
                <c:pt idx="118">
                  <c:v>33.9</c:v>
                </c:pt>
                <c:pt idx="119">
                  <c:v>34.1</c:v>
                </c:pt>
                <c:pt idx="120">
                  <c:v>33.9</c:v>
                </c:pt>
                <c:pt idx="121">
                  <c:v>34.200000000000003</c:v>
                </c:pt>
                <c:pt idx="122">
                  <c:v>34.300000000000011</c:v>
                </c:pt>
                <c:pt idx="123">
                  <c:v>34</c:v>
                </c:pt>
                <c:pt idx="124">
                  <c:v>33.700000000000003</c:v>
                </c:pt>
                <c:pt idx="125">
                  <c:v>33.1</c:v>
                </c:pt>
                <c:pt idx="126">
                  <c:v>32.9</c:v>
                </c:pt>
                <c:pt idx="127">
                  <c:v>32.800000000000011</c:v>
                </c:pt>
                <c:pt idx="128">
                  <c:v>31.7</c:v>
                </c:pt>
                <c:pt idx="129">
                  <c:v>31.3</c:v>
                </c:pt>
                <c:pt idx="130">
                  <c:v>30.9</c:v>
                </c:pt>
                <c:pt idx="131">
                  <c:v>30.1</c:v>
                </c:pt>
                <c:pt idx="132">
                  <c:v>29</c:v>
                </c:pt>
                <c:pt idx="133">
                  <c:v>28.5</c:v>
                </c:pt>
                <c:pt idx="134">
                  <c:v>27.6</c:v>
                </c:pt>
                <c:pt idx="135">
                  <c:v>27.1</c:v>
                </c:pt>
                <c:pt idx="136">
                  <c:v>27.2</c:v>
                </c:pt>
                <c:pt idx="137">
                  <c:v>27</c:v>
                </c:pt>
                <c:pt idx="138">
                  <c:v>26.6</c:v>
                </c:pt>
                <c:pt idx="139">
                  <c:v>25.6</c:v>
                </c:pt>
                <c:pt idx="140">
                  <c:v>25</c:v>
                </c:pt>
                <c:pt idx="141">
                  <c:v>24.9</c:v>
                </c:pt>
                <c:pt idx="142">
                  <c:v>24.7</c:v>
                </c:pt>
                <c:pt idx="143">
                  <c:v>24.6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FB4A-4423-B8EA-FE0F4B375350}"/>
            </c:ext>
          </c:extLst>
        </c:ser>
        <c:ser>
          <c:idx val="7"/>
          <c:order val="4"/>
          <c:tx>
            <c:strRef>
              <c:f>'D - Fig 18 - manuf'!$D$16</c:f>
              <c:strCache>
                <c:ptCount val="1"/>
                <c:pt idx="0">
                  <c:v>Korea</c:v>
                </c:pt>
              </c:strCache>
            </c:strRef>
          </c:tx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manuf'!$D$18:$D$161</c:f>
              <c:numCache>
                <c:formatCode>General</c:formatCode>
                <c:ptCount val="144"/>
                <c:pt idx="100">
                  <c:v>17.2</c:v>
                </c:pt>
                <c:pt idx="101">
                  <c:v>17.7</c:v>
                </c:pt>
                <c:pt idx="102">
                  <c:v>17.899999999999999</c:v>
                </c:pt>
                <c:pt idx="103">
                  <c:v>19.600000000000001</c:v>
                </c:pt>
                <c:pt idx="104">
                  <c:v>21.7</c:v>
                </c:pt>
                <c:pt idx="105">
                  <c:v>23.5</c:v>
                </c:pt>
                <c:pt idx="106">
                  <c:v>26.1</c:v>
                </c:pt>
                <c:pt idx="107">
                  <c:v>27.2</c:v>
                </c:pt>
                <c:pt idx="108">
                  <c:v>29.2</c:v>
                </c:pt>
                <c:pt idx="109">
                  <c:v>29.7</c:v>
                </c:pt>
                <c:pt idx="110">
                  <c:v>28.7</c:v>
                </c:pt>
                <c:pt idx="111">
                  <c:v>27.5</c:v>
                </c:pt>
                <c:pt idx="112">
                  <c:v>27.6</c:v>
                </c:pt>
                <c:pt idx="113">
                  <c:v>28.9</c:v>
                </c:pt>
                <c:pt idx="114">
                  <c:v>30.5</c:v>
                </c:pt>
                <c:pt idx="115">
                  <c:v>30.5</c:v>
                </c:pt>
                <c:pt idx="116">
                  <c:v>31.6</c:v>
                </c:pt>
                <c:pt idx="117">
                  <c:v>33.800000000000011</c:v>
                </c:pt>
                <c:pt idx="118">
                  <c:v>34.6</c:v>
                </c:pt>
                <c:pt idx="119">
                  <c:v>34.800000000000011</c:v>
                </c:pt>
                <c:pt idx="120">
                  <c:v>35</c:v>
                </c:pt>
                <c:pt idx="121">
                  <c:v>36.5</c:v>
                </c:pt>
                <c:pt idx="122">
                  <c:v>35.4</c:v>
                </c:pt>
                <c:pt idx="123">
                  <c:v>33.700000000000003</c:v>
                </c:pt>
                <c:pt idx="124">
                  <c:v>33.300000000000011</c:v>
                </c:pt>
                <c:pt idx="125">
                  <c:v>33.1</c:v>
                </c:pt>
                <c:pt idx="126">
                  <c:v>32.300000000000011</c:v>
                </c:pt>
                <c:pt idx="127">
                  <c:v>31.1</c:v>
                </c:pt>
                <c:pt idx="128">
                  <c:v>27.7</c:v>
                </c:pt>
                <c:pt idx="129">
                  <c:v>27.2</c:v>
                </c:pt>
                <c:pt idx="130">
                  <c:v>27.8</c:v>
                </c:pt>
                <c:pt idx="131">
                  <c:v>27.2</c:v>
                </c:pt>
                <c:pt idx="132">
                  <c:v>27.1</c:v>
                </c:pt>
                <c:pt idx="133">
                  <c:v>27.3</c:v>
                </c:pt>
                <c:pt idx="134">
                  <c:v>26.6</c:v>
                </c:pt>
                <c:pt idx="135">
                  <c:v>26.1</c:v>
                </c:pt>
                <c:pt idx="136">
                  <c:v>25.5</c:v>
                </c:pt>
                <c:pt idx="137">
                  <c:v>25.1</c:v>
                </c:pt>
                <c:pt idx="138">
                  <c:v>24.6</c:v>
                </c:pt>
                <c:pt idx="139">
                  <c:v>23.7</c:v>
                </c:pt>
                <c:pt idx="140">
                  <c:v>24.3</c:v>
                </c:pt>
                <c:pt idx="141">
                  <c:v>24.2</c:v>
                </c:pt>
                <c:pt idx="142">
                  <c:v>23.9</c:v>
                </c:pt>
                <c:pt idx="143">
                  <c:v>23.8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FB4A-4423-B8EA-FE0F4B375350}"/>
            </c:ext>
          </c:extLst>
        </c:ser>
        <c:ser>
          <c:idx val="0"/>
          <c:order val="5"/>
          <c:tx>
            <c:strRef>
              <c:f>'D - Fig 18 - manuf'!$H$16</c:f>
              <c:strCache>
                <c:ptCount val="1"/>
                <c:pt idx="0">
                  <c:v>Taiwan</c:v>
                </c:pt>
              </c:strCache>
            </c:strRef>
          </c:tx>
          <c:spPr>
            <a:ln>
              <a:solidFill>
                <a:schemeClr val="tx2"/>
              </a:solidFill>
            </a:ln>
          </c:spPr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manuf'!$H$18:$H$161</c:f>
              <c:numCache>
                <c:formatCode>General</c:formatCode>
                <c:ptCount val="144"/>
                <c:pt idx="139">
                  <c:v>35.800000000000011</c:v>
                </c:pt>
                <c:pt idx="140">
                  <c:v>35.9</c:v>
                </c:pt>
                <c:pt idx="141" formatCode="0.00">
                  <c:v>36.343262676253588</c:v>
                </c:pt>
                <c:pt idx="142" formatCode="0.00">
                  <c:v>36.233885819521198</c:v>
                </c:pt>
                <c:pt idx="143" formatCode="0.00">
                  <c:v>36.153916294337598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FB4A-4423-B8EA-FE0F4B375350}"/>
            </c:ext>
          </c:extLst>
        </c:ser>
        <c:ser>
          <c:idx val="8"/>
          <c:order val="6"/>
          <c:tx>
            <c:v>China</c:v>
          </c:tx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'D - Fig 18 - manuf'!$A$18:$A$161</c:f>
              <c:numCache>
                <c:formatCode>General</c:formatCode>
                <c:ptCount val="144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</c:numCache>
            </c:numRef>
          </c:cat>
          <c:val>
            <c:numRef>
              <c:f>'D - Fig 18 - manuf'!$K$18:$K$161</c:f>
              <c:numCache>
                <c:formatCode>General</c:formatCode>
                <c:ptCount val="144"/>
                <c:pt idx="110">
                  <c:v>18.19362149146621</c:v>
                </c:pt>
                <c:pt idx="111">
                  <c:v>18.303030303030301</c:v>
                </c:pt>
                <c:pt idx="112">
                  <c:v>18.425874820620379</c:v>
                </c:pt>
                <c:pt idx="113">
                  <c:v>18.69024033077784</c:v>
                </c:pt>
                <c:pt idx="114">
                  <c:v>19.897503994024529</c:v>
                </c:pt>
                <c:pt idx="115">
                  <c:v>20.820885048021971</c:v>
                </c:pt>
                <c:pt idx="116">
                  <c:v>21.87122187122187</c:v>
                </c:pt>
                <c:pt idx="117">
                  <c:v>22.2154860466438</c:v>
                </c:pt>
                <c:pt idx="118">
                  <c:v>22.365369750064421</c:v>
                </c:pt>
                <c:pt idx="119">
                  <c:v>21.645068589708831</c:v>
                </c:pt>
                <c:pt idx="120">
                  <c:v>21.39955829433659</c:v>
                </c:pt>
                <c:pt idx="121">
                  <c:v>21.39988700737506</c:v>
                </c:pt>
                <c:pt idx="122">
                  <c:v>21.700024186721489</c:v>
                </c:pt>
                <c:pt idx="123">
                  <c:v>22.400011974613811</c:v>
                </c:pt>
                <c:pt idx="124">
                  <c:v>22.699577496108521</c:v>
                </c:pt>
                <c:pt idx="125">
                  <c:v>23.00007345919342</c:v>
                </c:pt>
                <c:pt idx="126">
                  <c:v>23.499637418419141</c:v>
                </c:pt>
                <c:pt idx="127">
                  <c:v>23.699513033514751</c:v>
                </c:pt>
                <c:pt idx="128">
                  <c:v>23.500007078443311</c:v>
                </c:pt>
                <c:pt idx="129">
                  <c:v>22.999971986441441</c:v>
                </c:pt>
                <c:pt idx="130">
                  <c:v>22.499826593604769</c:v>
                </c:pt>
                <c:pt idx="131">
                  <c:v>22.29899583774057</c:v>
                </c:pt>
                <c:pt idx="132">
                  <c:v>21.39997270742359</c:v>
                </c:pt>
                <c:pt idx="133">
                  <c:v>21.600032548551589</c:v>
                </c:pt>
                <c:pt idx="134">
                  <c:v>22.5</c:v>
                </c:pt>
                <c:pt idx="135">
                  <c:v>23.80001875493992</c:v>
                </c:pt>
                <c:pt idx="136">
                  <c:v>25.200058683880609</c:v>
                </c:pt>
                <c:pt idx="137">
                  <c:v>26.799962825772361</c:v>
                </c:pt>
                <c:pt idx="138">
                  <c:v>27.199989412947971</c:v>
                </c:pt>
                <c:pt idx="139">
                  <c:v>27.79975734557155</c:v>
                </c:pt>
                <c:pt idx="140">
                  <c:v>28.699822613494518</c:v>
                </c:pt>
                <c:pt idx="141">
                  <c:v>29.5</c:v>
                </c:pt>
                <c:pt idx="142">
                  <c:v>30.299593241551939</c:v>
                </c:pt>
                <c:pt idx="143">
                  <c:v>30.099899970120941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6-FB4A-4423-B8EA-FE0F4B375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110648"/>
        <c:axId val="227131984"/>
      </c:lineChart>
      <c:catAx>
        <c:axId val="197110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/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227131984"/>
        <c:crosses val="autoZero"/>
        <c:auto val="1"/>
        <c:lblAlgn val="ctr"/>
        <c:lblOffset val="100"/>
        <c:tickLblSkip val="10"/>
        <c:tickMarkSkip val="10"/>
        <c:noMultiLvlLbl val="0"/>
      </c:catAx>
      <c:valAx>
        <c:axId val="227131984"/>
        <c:scaling>
          <c:orientation val="minMax"/>
          <c:min val="1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baseline="0"/>
                  <a:t>Industry share of total employment (%)</a:t>
                </a:r>
                <a:endParaRPr lang="en-US" b="0"/>
              </a:p>
            </c:rich>
          </c:tx>
          <c:layout>
            <c:manualLayout>
              <c:xMode val="edge"/>
              <c:yMode val="edge"/>
              <c:x val="1.5805270693958401E-2"/>
              <c:y val="0.23454584371633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9711064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515F4BF0-613B-4254-B243-34FC615E6198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1367803-5D1F-418E-9F7A-93B023463C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4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367803-5D1F-418E-9F7A-93B023463C1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93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54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75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61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04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8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0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7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673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84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8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F217-672E-4280-8E65-214874EBFA8C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AC767-9CDA-4FCC-B1C8-E3815B400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78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package" Target="../embeddings/Microsoft_Word_Document1.docx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947" y="2481513"/>
            <a:ext cx="6858000" cy="68736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  <a:cs typeface="Calibri"/>
              </a:rPr>
              <a:t>Unit 16</a:t>
            </a:r>
            <a:endParaRPr lang="en-GB" dirty="0">
              <a:latin typeface="+mn-lt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947" y="3318147"/>
            <a:ext cx="6858000" cy="1241822"/>
          </a:xfrm>
        </p:spPr>
        <p:txBody>
          <a:bodyPr>
            <a:normAutofit/>
          </a:bodyPr>
          <a:lstStyle/>
          <a:p>
            <a:r>
              <a:rPr lang="en-GB" sz="2400" dirty="0"/>
              <a:t>TECHNOLOGICAL PROGRESS, UNEMPLOYMENT, AND LIVING STANDARDS IN THE LONG RUN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66" y="6400253"/>
            <a:ext cx="1861134" cy="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c 31"/>
          <p:cNvSpPr/>
          <p:nvPr/>
        </p:nvSpPr>
        <p:spPr>
          <a:xfrm rot="6414927">
            <a:off x="361695" y="955925"/>
            <a:ext cx="4953499" cy="2926437"/>
          </a:xfrm>
          <a:prstGeom prst="arc">
            <a:avLst>
              <a:gd name="adj1" fmla="val 16200000"/>
              <a:gd name="adj2" fmla="val 209998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9512" y="188640"/>
            <a:ext cx="658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16.9a. The long-run unemployment rate and new technology.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52706" y="1826220"/>
            <a:ext cx="8549399" cy="3772644"/>
            <a:chOff x="273006" y="1826220"/>
            <a:chExt cx="8549399" cy="3772644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425340" y="2685197"/>
              <a:ext cx="3023987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3006" y="1826220"/>
              <a:ext cx="8549399" cy="3772644"/>
              <a:chOff x="273006" y="1826220"/>
              <a:chExt cx="8549399" cy="377264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2400960" y="5433012"/>
                <a:ext cx="3131978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5689800" y="5238977"/>
                <a:ext cx="31326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Employment,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5" name="Group 44"/>
              <p:cNvGrpSpPr/>
              <p:nvPr/>
            </p:nvGrpSpPr>
            <p:grpSpPr>
              <a:xfrm>
                <a:off x="273006" y="1826220"/>
                <a:ext cx="2133141" cy="3772644"/>
                <a:chOff x="273006" y="1826220"/>
                <a:chExt cx="2133141" cy="377264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2400949" y="1826220"/>
                  <a:ext cx="0" cy="3599983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406147" y="5418864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31620" y="5432983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528755" y="2419334"/>
                  <a:ext cx="17389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/>
                    <a:t>Output per worker</a:t>
                  </a:r>
                </a:p>
                <a:p>
                  <a:pPr algn="r"/>
                  <a:r>
                    <a:rPr lang="en-US" sz="1400" dirty="0"/>
                    <a:t>(old technology)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-1361114" y="3460340"/>
                  <a:ext cx="36067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Real wage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234465" y="2681124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2" name="TextBox 51"/>
          <p:cNvSpPr txBox="1"/>
          <p:nvPr/>
        </p:nvSpPr>
        <p:spPr>
          <a:xfrm>
            <a:off x="627423" y="3481263"/>
            <a:ext cx="131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Real wage (old)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916714" y="364838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086397" y="3645024"/>
            <a:ext cx="3023987" cy="0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6056" y="337415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Price-setting curve</a:t>
            </a:r>
          </a:p>
          <a:p>
            <a:r>
              <a:rPr lang="en-US" sz="1400" dirty="0"/>
              <a:t>(old technology)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62069" y="2693451"/>
            <a:ext cx="18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Wage-setting curve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09984" y="5570076"/>
            <a:ext cx="251573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6% unemployment rate</a:t>
            </a:r>
          </a:p>
          <a:p>
            <a:pPr algn="r"/>
            <a:r>
              <a:rPr lang="en-US" sz="1400" dirty="0"/>
              <a:t>(Initial long-run unemployment rate)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880775" y="541827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632544" y="3336467"/>
            <a:ext cx="440267" cy="338554"/>
            <a:chOff x="3860687" y="3208671"/>
            <a:chExt cx="440267" cy="338554"/>
          </a:xfrm>
        </p:grpSpPr>
        <p:sp>
          <p:nvSpPr>
            <p:cNvPr id="69" name="Oval 68"/>
            <p:cNvSpPr/>
            <p:nvPr/>
          </p:nvSpPr>
          <p:spPr>
            <a:xfrm>
              <a:off x="4086331" y="347305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0687" y="3208671"/>
              <a:ext cx="44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A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2086048" y="3212976"/>
            <a:ext cx="3023987" cy="0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086397" y="2204864"/>
            <a:ext cx="3023987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676" y="1935354"/>
            <a:ext cx="173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Output per worker</a:t>
            </a:r>
          </a:p>
          <a:p>
            <a:pPr algn="r"/>
            <a:r>
              <a:rPr lang="en-US" sz="1400" dirty="0"/>
              <a:t>(new technology)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904352" y="220486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6056" y="294210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Price-setting curve</a:t>
            </a:r>
          </a:p>
          <a:p>
            <a:r>
              <a:rPr lang="en-US" sz="1400" dirty="0"/>
              <a:t>(new technology)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5536" y="3068960"/>
            <a:ext cx="154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Real wage (new)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899550" y="3212976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880774" y="3675021"/>
            <a:ext cx="1" cy="1762116"/>
          </a:xfrm>
          <a:prstGeom prst="line">
            <a:avLst/>
          </a:prstGeom>
          <a:ln w="25400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966154" y="3212975"/>
            <a:ext cx="2515734" cy="3112926"/>
            <a:chOff x="3966154" y="3212975"/>
            <a:chExt cx="2515734" cy="3112926"/>
          </a:xfrm>
        </p:grpSpPr>
        <p:grpSp>
          <p:nvGrpSpPr>
            <p:cNvPr id="11" name="Group 10"/>
            <p:cNvGrpSpPr/>
            <p:nvPr/>
          </p:nvGrpSpPr>
          <p:grpSpPr>
            <a:xfrm>
              <a:off x="4090140" y="3212975"/>
              <a:ext cx="3352" cy="2393426"/>
              <a:chOff x="4090140" y="3212975"/>
              <a:chExt cx="3352" cy="2393426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 flipV="1">
                <a:off x="4090140" y="3212975"/>
                <a:ext cx="0" cy="2195992"/>
              </a:xfrm>
              <a:prstGeom prst="line">
                <a:avLst/>
              </a:prstGeom>
              <a:ln w="25400">
                <a:prstDash val="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4093492" y="5426401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966154" y="5587237"/>
              <a:ext cx="251573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/>
                <a:t>4% unemployment rate</a:t>
              </a:r>
            </a:p>
            <a:p>
              <a:r>
                <a:rPr lang="en-US" sz="1400" dirty="0"/>
                <a:t>(New long-run unemployment rate)</a:t>
              </a:r>
            </a:p>
          </p:txBody>
        </p:sp>
      </p:grpSp>
      <p:sp>
        <p:nvSpPr>
          <p:cNvPr id="6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084299" y="2946430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B</a:t>
            </a:r>
          </a:p>
        </p:txBody>
      </p:sp>
      <p:sp>
        <p:nvSpPr>
          <p:cNvPr id="61" name="Oval 60"/>
          <p:cNvSpPr/>
          <p:nvPr/>
        </p:nvSpPr>
        <p:spPr>
          <a:xfrm>
            <a:off x="4056778" y="318631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60" grpId="0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6528873" y="2052467"/>
            <a:ext cx="2621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New technology shifts up output per worker and the price-setting curve</a:t>
            </a:r>
          </a:p>
          <a:p>
            <a:endParaRPr lang="en-GB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79512" y="188640"/>
            <a:ext cx="665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16.9b. The long-run unemployment rate and new technology.</a:t>
            </a:r>
          </a:p>
        </p:txBody>
      </p:sp>
      <p:sp>
        <p:nvSpPr>
          <p:cNvPr id="32" name="Arc 31"/>
          <p:cNvSpPr/>
          <p:nvPr/>
        </p:nvSpPr>
        <p:spPr>
          <a:xfrm rot="6414927">
            <a:off x="361695" y="955925"/>
            <a:ext cx="4953499" cy="2926437"/>
          </a:xfrm>
          <a:prstGeom prst="arc">
            <a:avLst>
              <a:gd name="adj1" fmla="val 16200000"/>
              <a:gd name="adj2" fmla="val 20999809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4" name="Group 33"/>
          <p:cNvGrpSpPr/>
          <p:nvPr/>
        </p:nvGrpSpPr>
        <p:grpSpPr>
          <a:xfrm>
            <a:off x="-52706" y="1826220"/>
            <a:ext cx="5259932" cy="3772644"/>
            <a:chOff x="273006" y="1826220"/>
            <a:chExt cx="5259932" cy="3772644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425340" y="2685197"/>
              <a:ext cx="3023987" cy="0"/>
            </a:xfrm>
            <a:prstGeom prst="line">
              <a:avLst/>
            </a:prstGeom>
            <a:ln w="19050" cmpd="sng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73006" y="1826220"/>
              <a:ext cx="5259932" cy="3772644"/>
              <a:chOff x="273006" y="1826220"/>
              <a:chExt cx="5259932" cy="3772644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2400960" y="5433012"/>
                <a:ext cx="3131978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/>
              <p:cNvGrpSpPr/>
              <p:nvPr/>
            </p:nvGrpSpPr>
            <p:grpSpPr>
              <a:xfrm>
                <a:off x="273006" y="1826220"/>
                <a:ext cx="2133141" cy="3772644"/>
                <a:chOff x="273006" y="1826220"/>
                <a:chExt cx="2133141" cy="3772644"/>
              </a:xfrm>
            </p:grpSpPr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2400949" y="1826220"/>
                  <a:ext cx="0" cy="3599983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406147" y="5418864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231620" y="5432983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528755" y="2419334"/>
                  <a:ext cx="173898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dirty="0"/>
                    <a:t>Output per worker</a:t>
                  </a:r>
                </a:p>
                <a:p>
                  <a:pPr algn="r"/>
                  <a:r>
                    <a:rPr lang="en-US" sz="1400" dirty="0"/>
                    <a:t>(old technology)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 rot="16200000">
                  <a:off x="-1361114" y="3460340"/>
                  <a:ext cx="36067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Real wage</a:t>
                  </a:r>
                </a:p>
              </p:txBody>
            </p: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2234465" y="2681124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2" name="TextBox 51"/>
          <p:cNvSpPr txBox="1"/>
          <p:nvPr/>
        </p:nvSpPr>
        <p:spPr>
          <a:xfrm>
            <a:off x="627423" y="3481263"/>
            <a:ext cx="131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Real wage (old)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916714" y="364838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2086397" y="3645024"/>
            <a:ext cx="3023987" cy="0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076056" y="3374153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Price-setting curve</a:t>
            </a:r>
          </a:p>
          <a:p>
            <a:r>
              <a:rPr lang="en-US" sz="1400" dirty="0"/>
              <a:t>(old technology)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48332" y="2659585"/>
            <a:ext cx="165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Wage-setting  curve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509984" y="5570076"/>
            <a:ext cx="2515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6% unemployment rate</a:t>
            </a:r>
          </a:p>
          <a:p>
            <a:pPr algn="r"/>
            <a:r>
              <a:rPr lang="en-US" sz="1400" dirty="0"/>
              <a:t>(Long-run unemployment rate)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3906764" y="541827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632544" y="3336467"/>
            <a:ext cx="440267" cy="338554"/>
            <a:chOff x="3860687" y="3208671"/>
            <a:chExt cx="440267" cy="338554"/>
          </a:xfrm>
        </p:grpSpPr>
        <p:sp>
          <p:nvSpPr>
            <p:cNvPr id="69" name="Oval 68"/>
            <p:cNvSpPr/>
            <p:nvPr/>
          </p:nvSpPr>
          <p:spPr>
            <a:xfrm>
              <a:off x="4086331" y="3473059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60687" y="3208671"/>
              <a:ext cx="440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"/>
                  <a:cs typeface="Times"/>
                </a:rPr>
                <a:t>A</a:t>
              </a:r>
            </a:p>
          </p:txBody>
        </p:sp>
      </p:grpSp>
      <p:cxnSp>
        <p:nvCxnSpPr>
          <p:cNvPr id="71" name="Straight Connector 70"/>
          <p:cNvCxnSpPr/>
          <p:nvPr/>
        </p:nvCxnSpPr>
        <p:spPr>
          <a:xfrm flipH="1">
            <a:off x="2086048" y="3212976"/>
            <a:ext cx="3023987" cy="0"/>
          </a:xfrm>
          <a:prstGeom prst="line">
            <a:avLst/>
          </a:prstGeom>
          <a:ln w="25400" cmpd="sng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086397" y="2204864"/>
            <a:ext cx="3023987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96676" y="1935354"/>
            <a:ext cx="173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Output per worker</a:t>
            </a:r>
          </a:p>
          <a:p>
            <a:pPr algn="r"/>
            <a:r>
              <a:rPr lang="en-US" sz="1400" dirty="0"/>
              <a:t>(new technology)</a:t>
            </a:r>
          </a:p>
        </p:txBody>
      </p:sp>
      <p:cxnSp>
        <p:nvCxnSpPr>
          <p:cNvPr id="74" name="Straight Connector 73"/>
          <p:cNvCxnSpPr/>
          <p:nvPr/>
        </p:nvCxnSpPr>
        <p:spPr>
          <a:xfrm>
            <a:off x="1904352" y="220486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76056" y="2942105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Price-setting curve</a:t>
            </a:r>
          </a:p>
          <a:p>
            <a:r>
              <a:rPr lang="en-US" sz="1400" dirty="0"/>
              <a:t>(new technology)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95536" y="3068960"/>
            <a:ext cx="1547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Real wage (new)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1899550" y="3212976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3903412" y="3645024"/>
            <a:ext cx="0" cy="1799994"/>
          </a:xfrm>
          <a:prstGeom prst="line">
            <a:avLst/>
          </a:prstGeom>
          <a:ln w="25400">
            <a:prstDash val="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869084" y="2874422"/>
            <a:ext cx="5163137" cy="3451479"/>
            <a:chOff x="3869084" y="2874422"/>
            <a:chExt cx="5163137" cy="3451479"/>
          </a:xfrm>
        </p:grpSpPr>
        <p:grpSp>
          <p:nvGrpSpPr>
            <p:cNvPr id="12" name="Group 11"/>
            <p:cNvGrpSpPr/>
            <p:nvPr/>
          </p:nvGrpSpPr>
          <p:grpSpPr>
            <a:xfrm>
              <a:off x="3966154" y="3212975"/>
              <a:ext cx="2766086" cy="3112926"/>
              <a:chOff x="3966154" y="3212975"/>
              <a:chExt cx="2766086" cy="311292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090140" y="3212975"/>
                <a:ext cx="3352" cy="2393426"/>
                <a:chOff x="4090140" y="3212975"/>
                <a:chExt cx="3352" cy="2393426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4090140" y="3212975"/>
                  <a:ext cx="0" cy="2195992"/>
                </a:xfrm>
                <a:prstGeom prst="line">
                  <a:avLst/>
                </a:prstGeom>
                <a:ln w="25400">
                  <a:prstDash val="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093492" y="5426401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Rectangle 86"/>
              <p:cNvSpPr/>
              <p:nvPr/>
            </p:nvSpPr>
            <p:spPr>
              <a:xfrm>
                <a:off x="3966154" y="5587237"/>
                <a:ext cx="2766086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4% unemployment rate</a:t>
                </a:r>
              </a:p>
              <a:p>
                <a:r>
                  <a:rPr lang="en-US" sz="1400" dirty="0"/>
                  <a:t>(New long-run unemployment rate)</a:t>
                </a:r>
              </a:p>
              <a:p>
                <a:endParaRPr lang="en-US" sz="1400" dirty="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869084" y="2874422"/>
              <a:ext cx="5163137" cy="2210762"/>
              <a:chOff x="3869084" y="2874422"/>
              <a:chExt cx="5163137" cy="2210762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869084" y="2874422"/>
                <a:ext cx="440267" cy="369749"/>
                <a:chOff x="3886070" y="3175310"/>
                <a:chExt cx="440267" cy="369749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4086331" y="3473059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886070" y="3175310"/>
                  <a:ext cx="440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"/>
                      <a:cs typeface="Times"/>
                    </a:rPr>
                    <a:t>B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>
              <a:xfrm>
                <a:off x="6511941" y="4561964"/>
                <a:ext cx="25202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b="1" dirty="0">
                    <a:sym typeface="Wingdings" panose="05000000000000000000" pitchFamily="2" charset="2"/>
                  </a:rPr>
                  <a:t>B:</a:t>
                </a:r>
                <a:r>
                  <a:rPr lang="en-GB" sz="1400" dirty="0">
                    <a:sym typeface="Wingdings" panose="05000000000000000000" pitchFamily="2" charset="2"/>
                  </a:rPr>
                  <a:t> The new long-run rate of unemployment is 4%</a:t>
                </a:r>
                <a:endParaRPr lang="en-GB" sz="1400" dirty="0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4170928" y="3321016"/>
            <a:ext cx="4573260" cy="1279276"/>
            <a:chOff x="4170928" y="3321016"/>
            <a:chExt cx="4573260" cy="1279276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4170928" y="3321016"/>
              <a:ext cx="0" cy="25200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arrow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6511940" y="4077072"/>
              <a:ext cx="22322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ym typeface="Wingdings" panose="05000000000000000000" pitchFamily="2" charset="2"/>
                </a:rPr>
                <a:t>EB</a:t>
              </a:r>
              <a:r>
                <a:rPr lang="en-GB" sz="1400" dirty="0">
                  <a:sym typeface="Wingdings" panose="05000000000000000000" pitchFamily="2" charset="2"/>
                </a:rPr>
                <a:t>: Lower unemployment leads to rising real wages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76996" y="3336467"/>
            <a:ext cx="594923" cy="342871"/>
            <a:chOff x="3076996" y="3336467"/>
            <a:chExt cx="594923" cy="342871"/>
          </a:xfrm>
        </p:grpSpPr>
        <p:grpSp>
          <p:nvGrpSpPr>
            <p:cNvPr id="60" name="Group 59"/>
            <p:cNvGrpSpPr/>
            <p:nvPr/>
          </p:nvGrpSpPr>
          <p:grpSpPr>
            <a:xfrm>
              <a:off x="3076996" y="3336467"/>
              <a:ext cx="440267" cy="342871"/>
              <a:chOff x="3555491" y="2772298"/>
              <a:chExt cx="440267" cy="342871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3754351" y="304316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555491" y="2772298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D</a:t>
                </a: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>
            <a:xfrm flipH="1">
              <a:off x="3347866" y="3538694"/>
              <a:ext cx="324053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528873" y="2708920"/>
            <a:ext cx="23983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/>
              <a:t>A</a:t>
            </a:r>
            <a:r>
              <a:rPr lang="en-GB" sz="1400" b="1" dirty="0">
                <a:sym typeface="Wingdings" panose="05000000000000000000" pitchFamily="2" charset="2"/>
              </a:rPr>
              <a:t>D: </a:t>
            </a:r>
            <a:r>
              <a:rPr lang="en-GB" sz="1400" dirty="0">
                <a:sym typeface="Wingdings" panose="05000000000000000000" pitchFamily="2" charset="2"/>
              </a:rPr>
              <a:t>Introduction of new technology leads to a rise in unemployment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47864" y="3390878"/>
            <a:ext cx="5863868" cy="525017"/>
            <a:chOff x="3347864" y="3390878"/>
            <a:chExt cx="5863868" cy="525017"/>
          </a:xfrm>
        </p:grpSpPr>
        <p:grpSp>
          <p:nvGrpSpPr>
            <p:cNvPr id="78" name="Group 77"/>
            <p:cNvGrpSpPr/>
            <p:nvPr/>
          </p:nvGrpSpPr>
          <p:grpSpPr>
            <a:xfrm>
              <a:off x="4025397" y="3577341"/>
              <a:ext cx="440267" cy="338554"/>
              <a:chOff x="4059547" y="3446181"/>
              <a:chExt cx="440267" cy="338554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086331" y="347305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059547" y="3446181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E</a:t>
                </a:r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3347864" y="3754718"/>
              <a:ext cx="720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6511940" y="3390878"/>
              <a:ext cx="269979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400" b="1" dirty="0">
                  <a:sym typeface="Wingdings" panose="05000000000000000000" pitchFamily="2" charset="2"/>
                </a:rPr>
                <a:t>DE</a:t>
              </a:r>
              <a:r>
                <a:rPr lang="en-GB" sz="1400" dirty="0">
                  <a:sym typeface="Wingdings" panose="05000000000000000000" pitchFamily="2" charset="2"/>
                </a:rPr>
                <a:t>: High profits encourage new firms to enter</a:t>
              </a:r>
            </a:p>
          </p:txBody>
        </p:sp>
      </p:grpSp>
      <p:sp>
        <p:nvSpPr>
          <p:cNvPr id="6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64088" y="5238977"/>
            <a:ext cx="313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Employment,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496" y="60453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16.10. Effects of technological improvements on the labour market model: Short vs. long run. 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865160"/>
              </p:ext>
            </p:extLst>
          </p:nvPr>
        </p:nvGraphicFramePr>
        <p:xfrm>
          <a:off x="418087" y="2027746"/>
          <a:ext cx="8207226" cy="1831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4" imgW="6261100" imgH="1397000" progId="Word.Document.12">
                  <p:embed/>
                </p:oleObj>
              </mc:Choice>
              <mc:Fallback>
                <p:oleObj name="Document" r:id="rId4" imgW="6261100" imgH="1397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087" y="2027746"/>
                        <a:ext cx="8207226" cy="18312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02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igura a mano libera 29"/>
          <p:cNvSpPr/>
          <p:nvPr/>
        </p:nvSpPr>
        <p:spPr>
          <a:xfrm>
            <a:off x="2243667" y="3031067"/>
            <a:ext cx="3056466" cy="2108200"/>
          </a:xfrm>
          <a:custGeom>
            <a:avLst/>
            <a:gdLst>
              <a:gd name="connsiteX0" fmla="*/ 0 w 3056466"/>
              <a:gd name="connsiteY0" fmla="*/ 2108200 h 2108200"/>
              <a:gd name="connsiteX1" fmla="*/ 101600 w 3056466"/>
              <a:gd name="connsiteY1" fmla="*/ 2099733 h 2108200"/>
              <a:gd name="connsiteX2" fmla="*/ 3056466 w 3056466"/>
              <a:gd name="connsiteY2" fmla="*/ 0 h 2108200"/>
              <a:gd name="connsiteX3" fmla="*/ 0 w 3056466"/>
              <a:gd name="connsiteY3" fmla="*/ 2108200 h 210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6466" h="2108200">
                <a:moveTo>
                  <a:pt x="0" y="2108200"/>
                </a:moveTo>
                <a:lnTo>
                  <a:pt x="101600" y="2099733"/>
                </a:lnTo>
                <a:lnTo>
                  <a:pt x="3056466" y="0"/>
                </a:lnTo>
                <a:lnTo>
                  <a:pt x="0" y="21082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Figura a mano libera 28"/>
          <p:cNvSpPr/>
          <p:nvPr/>
        </p:nvSpPr>
        <p:spPr>
          <a:xfrm>
            <a:off x="2379133" y="1574800"/>
            <a:ext cx="3302000" cy="3564467"/>
          </a:xfrm>
          <a:custGeom>
            <a:avLst/>
            <a:gdLst>
              <a:gd name="connsiteX0" fmla="*/ 0 w 3302000"/>
              <a:gd name="connsiteY0" fmla="*/ 3564467 h 3564467"/>
              <a:gd name="connsiteX1" fmla="*/ 127000 w 3302000"/>
              <a:gd name="connsiteY1" fmla="*/ 3564467 h 3564467"/>
              <a:gd name="connsiteX2" fmla="*/ 2929467 w 3302000"/>
              <a:gd name="connsiteY2" fmla="*/ 2057400 h 3564467"/>
              <a:gd name="connsiteX3" fmla="*/ 3302000 w 3302000"/>
              <a:gd name="connsiteY3" fmla="*/ 0 h 3564467"/>
              <a:gd name="connsiteX4" fmla="*/ 2946400 w 3302000"/>
              <a:gd name="connsiteY4" fmla="*/ 1456267 h 3564467"/>
              <a:gd name="connsiteX5" fmla="*/ 0 w 3302000"/>
              <a:gd name="connsiteY5" fmla="*/ 3564467 h 356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2000" h="3564467">
                <a:moveTo>
                  <a:pt x="0" y="3564467"/>
                </a:moveTo>
                <a:lnTo>
                  <a:pt x="127000" y="3564467"/>
                </a:lnTo>
                <a:lnTo>
                  <a:pt x="2929467" y="2057400"/>
                </a:lnTo>
                <a:lnTo>
                  <a:pt x="3302000" y="0"/>
                </a:lnTo>
                <a:lnTo>
                  <a:pt x="2946400" y="1456267"/>
                </a:lnTo>
                <a:lnTo>
                  <a:pt x="0" y="356446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9" name="Group 78"/>
          <p:cNvGrpSpPr/>
          <p:nvPr/>
        </p:nvGrpSpPr>
        <p:grpSpPr>
          <a:xfrm>
            <a:off x="2075237" y="1570927"/>
            <a:ext cx="3616923" cy="4090321"/>
            <a:chOff x="2075237" y="1570927"/>
            <a:chExt cx="3616923" cy="4090321"/>
          </a:xfrm>
        </p:grpSpPr>
        <p:grpSp>
          <p:nvGrpSpPr>
            <p:cNvPr id="78" name="Group 77"/>
            <p:cNvGrpSpPr/>
            <p:nvPr/>
          </p:nvGrpSpPr>
          <p:grpSpPr>
            <a:xfrm>
              <a:off x="2267744" y="1570927"/>
              <a:ext cx="3424416" cy="3586265"/>
              <a:chOff x="2267744" y="1570927"/>
              <a:chExt cx="3424416" cy="358626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267744" y="5137834"/>
                <a:ext cx="234156" cy="0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V="1">
                <a:off x="2483768" y="3630207"/>
                <a:ext cx="2844373" cy="1526985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5315237" y="1570927"/>
                <a:ext cx="376923" cy="2068187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2075237" y="3639113"/>
              <a:ext cx="3240000" cy="2022135"/>
              <a:chOff x="2075237" y="3639113"/>
              <a:chExt cx="3240000" cy="202213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2075237" y="3639113"/>
                <a:ext cx="32400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2339752" y="5174533"/>
                <a:ext cx="443826" cy="486715"/>
                <a:chOff x="2339752" y="5174533"/>
                <a:chExt cx="443826" cy="486715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2483768" y="5174533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2339752" y="5322694"/>
                  <a:ext cx="44382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600" kern="0" noProof="0" dirty="0">
                      <a:solidFill>
                        <a:sysClr val="windowText" lastClr="000000"/>
                      </a:solidFill>
                    </a:rPr>
                    <a:t>D</a:t>
                  </a: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86489" y="45059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Figure 16.11.</a:t>
            </a:r>
            <a:r>
              <a:rPr lang="en-US" dirty="0"/>
              <a:t> Effects of a new technology on inequality in the short and long run. 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78784" y="1553994"/>
            <a:ext cx="0" cy="359999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078784" y="5157192"/>
            <a:ext cx="360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76019" y="1549440"/>
            <a:ext cx="0" cy="3599993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80423" y="5177030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905897" y="515728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39752" y="5177033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676019" y="5166369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39763" y="5311701"/>
            <a:ext cx="3252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23728" y="5311701"/>
            <a:ext cx="44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0" dirty="0">
                <a:solidFill>
                  <a:sysClr val="windowText" lastClr="000000"/>
                </a:solidFill>
              </a:rPr>
              <a:t>A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2075231" y="1549440"/>
            <a:ext cx="3599999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905896" y="1570927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21207" y="1384717"/>
            <a:ext cx="792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83127" y="4971112"/>
            <a:ext cx="483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94808" y="6229488"/>
            <a:ext cx="313376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Cumulative share of the population from lowest to highest income (%)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-506931" y="3187540"/>
            <a:ext cx="3606105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Cumulative share of income (%)</a:t>
            </a:r>
          </a:p>
        </p:txBody>
      </p:sp>
      <p:cxnSp>
        <p:nvCxnSpPr>
          <p:cNvPr id="66" name="Straight Connector 65"/>
          <p:cNvCxnSpPr/>
          <p:nvPr/>
        </p:nvCxnSpPr>
        <p:spPr>
          <a:xfrm>
            <a:off x="2082437" y="5140335"/>
            <a:ext cx="216000" cy="0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092160" y="1549433"/>
            <a:ext cx="3600000" cy="3600000"/>
          </a:xfrm>
          <a:prstGeom prst="line">
            <a:avLst/>
          </a:prstGeom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092173" y="3016336"/>
            <a:ext cx="3240000" cy="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355850" y="3028912"/>
            <a:ext cx="2959387" cy="2101888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329378" y="1566570"/>
            <a:ext cx="345852" cy="1440000"/>
          </a:xfrm>
          <a:prstGeom prst="line">
            <a:avLst/>
          </a:prstGeom>
          <a:ln w="28575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29378" y="3004023"/>
            <a:ext cx="0" cy="2160000"/>
          </a:xfrm>
          <a:prstGeom prst="line">
            <a:avLst/>
          </a:prstGeom>
          <a:ln w="1905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9"/>
          <p:cNvCxnSpPr/>
          <p:nvPr/>
        </p:nvCxnSpPr>
        <p:spPr>
          <a:xfrm>
            <a:off x="2214786" y="5166540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16"/>
          <p:cNvSpPr txBox="1"/>
          <p:nvPr/>
        </p:nvSpPr>
        <p:spPr>
          <a:xfrm>
            <a:off x="2001090" y="5314149"/>
            <a:ext cx="44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noProof="0" dirty="0">
                <a:solidFill>
                  <a:sysClr val="windowText" lastClr="000000"/>
                </a:solidFill>
              </a:rPr>
              <a:t>B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61" name="Straight Connector 70"/>
          <p:cNvCxnSpPr/>
          <p:nvPr/>
        </p:nvCxnSpPr>
        <p:spPr>
          <a:xfrm flipV="1">
            <a:off x="2252133" y="2983235"/>
            <a:ext cx="3094980" cy="2131690"/>
          </a:xfrm>
          <a:prstGeom prst="line">
            <a:avLst/>
          </a:prstGeom>
          <a:ln w="28575" cmpd="sng">
            <a:solidFill>
              <a:srgbClr val="4F81BD"/>
            </a:solidFill>
            <a:prstDash val="lgDash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58518" y="557281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Employers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95098" y="5576036"/>
            <a:ext cx="960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Workers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88967" y="5570034"/>
            <a:ext cx="138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Unemployed</a:t>
            </a:r>
          </a:p>
        </p:txBody>
      </p:sp>
    </p:spTree>
    <p:extLst>
      <p:ext uri="{BB962C8B-B14F-4D97-AF65-F5344CB8AC3E}">
        <p14:creationId xmlns:p14="http://schemas.microsoft.com/office/powerpoint/2010/main" val="130970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450576"/>
              </p:ext>
            </p:extLst>
          </p:nvPr>
        </p:nvGraphicFramePr>
        <p:xfrm>
          <a:off x="107504" y="1208387"/>
          <a:ext cx="9199496" cy="564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9512" y="188640"/>
            <a:ext cx="866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16.12. Long-run unemployment and real wage growth across the OECD (1970-2011).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475656" y="1988840"/>
            <a:ext cx="3456384" cy="3960441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496823" y="2021816"/>
            <a:ext cx="6173686" cy="397830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63688" y="2818614"/>
            <a:ext cx="1800200" cy="387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46800" rIns="72000" bIns="936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US" dirty="0"/>
              <a:t>High performers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2784" y="4361740"/>
            <a:ext cx="1800200" cy="387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72000" tIns="46800" rIns="72000" bIns="93600" rtlCol="0">
            <a:spAutoFit/>
          </a:bodyPr>
          <a:lstStyle/>
          <a:p>
            <a:pPr algn="ctr"/>
            <a:r>
              <a:rPr lang="en-US" sz="1600" dirty="0"/>
              <a:t>Low performers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294243" y="2291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</p:spTree>
    <p:extLst>
      <p:ext uri="{BB962C8B-B14F-4D97-AF65-F5344CB8AC3E}">
        <p14:creationId xmlns:p14="http://schemas.microsoft.com/office/powerpoint/2010/main" val="310239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Grafico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218027"/>
              </p:ext>
            </p:extLst>
          </p:nvPr>
        </p:nvGraphicFramePr>
        <p:xfrm>
          <a:off x="216581" y="1395790"/>
          <a:ext cx="8927419" cy="5326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16.13. Unemployment rates of stars and laggards (1960-2014).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64221" y="2208228"/>
            <a:ext cx="648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95197" y="4365104"/>
            <a:ext cx="576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Italy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78032" y="5033701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Japan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8032" y="5284047"/>
            <a:ext cx="1042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Norway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454447" y="611570"/>
            <a:ext cx="7060957" cy="5381895"/>
            <a:chOff x="1454447" y="679302"/>
            <a:chExt cx="7060957" cy="5381895"/>
          </a:xfrm>
        </p:grpSpPr>
        <p:grpSp>
          <p:nvGrpSpPr>
            <p:cNvPr id="31" name="Group 30"/>
            <p:cNvGrpSpPr/>
            <p:nvPr/>
          </p:nvGrpSpPr>
          <p:grpSpPr>
            <a:xfrm>
              <a:off x="1454447" y="823318"/>
              <a:ext cx="5964941" cy="5237879"/>
              <a:chOff x="3759368" y="1021867"/>
              <a:chExt cx="5964941" cy="523787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759368" y="1021867"/>
                <a:ext cx="5964941" cy="5237879"/>
                <a:chOff x="4191146" y="2350191"/>
                <a:chExt cx="5964941" cy="5237879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194301" y="3316850"/>
                  <a:ext cx="0" cy="4248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5437143" y="3322791"/>
                  <a:ext cx="66136" cy="4265279"/>
                  <a:chOff x="5437143" y="3322791"/>
                  <a:chExt cx="66136" cy="4265279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503279" y="3322791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437143" y="3340074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191146" y="2350191"/>
                  <a:ext cx="5964941" cy="967501"/>
                  <a:chOff x="4191146" y="2046746"/>
                  <a:chExt cx="5964941" cy="967501"/>
                </a:xfrm>
              </p:grpSpPr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355784" y="2046746"/>
                    <a:ext cx="8092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First</a:t>
                    </a:r>
                  </a:p>
                  <a:p>
                    <a:r>
                      <a:rPr lang="en-US" sz="1400" dirty="0"/>
                      <a:t>oil</a:t>
                    </a:r>
                  </a:p>
                  <a:p>
                    <a:r>
                      <a:rPr lang="en-US" sz="1400" dirty="0"/>
                      <a:t>shock: 1973-74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833245" y="2473024"/>
                    <a:ext cx="132284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Third oil shock: 2002-2008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191146" y="2060140"/>
                    <a:ext cx="122413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End of ‘golden age’ of capitalism: 1973</a:t>
                    </a:r>
                  </a:p>
                </p:txBody>
              </p:sp>
            </p:grp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9716769" y="1395301"/>
                <a:ext cx="0" cy="485999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471633" y="2619437"/>
                <a:ext cx="269999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3486439" y="1793341"/>
              <a:ext cx="0" cy="4247996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39315" y="823318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Second</a:t>
              </a:r>
            </a:p>
            <a:p>
              <a:r>
                <a:rPr lang="en-US" sz="1400" dirty="0"/>
                <a:t>oil</a:t>
              </a:r>
            </a:p>
            <a:p>
              <a:r>
                <a:rPr lang="en-US" sz="1400" dirty="0"/>
                <a:t>shock: 1979-80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856690" y="2420888"/>
              <a:ext cx="273599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403204" y="2164594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Divergent 1970s and 1980s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22810" y="2170542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Convergent 1990s and 2000s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463746" y="1890044"/>
              <a:ext cx="9359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20836" y="679302"/>
              <a:ext cx="219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Start of global financial crisis: 2008</a:t>
              </a:r>
            </a:p>
          </p:txBody>
        </p:sp>
      </p:grpSp>
      <p:sp>
        <p:nvSpPr>
          <p:cNvPr id="51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284500" y="0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</p:spTree>
    <p:extLst>
      <p:ext uri="{BB962C8B-B14F-4D97-AF65-F5344CB8AC3E}">
        <p14:creationId xmlns:p14="http://schemas.microsoft.com/office/powerpoint/2010/main" val="2438919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Grafico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206923"/>
              </p:ext>
            </p:extLst>
          </p:nvPr>
        </p:nvGraphicFramePr>
        <p:xfrm>
          <a:off x="233514" y="1463524"/>
          <a:ext cx="8707286" cy="5394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16.17. Different ways of pushing down the wage curve: The Netherlands and the UK.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92444" y="4757071"/>
            <a:ext cx="1601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United Kingdom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26540" y="5102345"/>
            <a:ext cx="136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Netherlands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42562" y="747034"/>
            <a:ext cx="6917840" cy="5381895"/>
            <a:chOff x="1578026" y="679302"/>
            <a:chExt cx="6917840" cy="5381895"/>
          </a:xfrm>
        </p:grpSpPr>
        <p:grpSp>
          <p:nvGrpSpPr>
            <p:cNvPr id="31" name="Group 30"/>
            <p:cNvGrpSpPr/>
            <p:nvPr/>
          </p:nvGrpSpPr>
          <p:grpSpPr>
            <a:xfrm>
              <a:off x="1578026" y="823318"/>
              <a:ext cx="5841362" cy="5237879"/>
              <a:chOff x="3882947" y="1021867"/>
              <a:chExt cx="5841362" cy="523787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3882947" y="1021867"/>
                <a:ext cx="5841362" cy="5237879"/>
                <a:chOff x="4314725" y="2350191"/>
                <a:chExt cx="5841362" cy="5237879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9194301" y="3316850"/>
                  <a:ext cx="0" cy="4248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5537765" y="3322791"/>
                  <a:ext cx="64507" cy="4265279"/>
                  <a:chOff x="5537765" y="3322791"/>
                  <a:chExt cx="64507" cy="4265279"/>
                </a:xfrm>
              </p:grpSpPr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602272" y="3322791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537765" y="3340074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/>
                <p:cNvGrpSpPr/>
                <p:nvPr/>
              </p:nvGrpSpPr>
              <p:grpSpPr>
                <a:xfrm>
                  <a:off x="4314725" y="2350191"/>
                  <a:ext cx="5841362" cy="967501"/>
                  <a:chOff x="4314725" y="2046746"/>
                  <a:chExt cx="5841362" cy="967501"/>
                </a:xfrm>
              </p:grpSpPr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5474315" y="2046746"/>
                    <a:ext cx="8092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First</a:t>
                    </a:r>
                  </a:p>
                  <a:p>
                    <a:r>
                      <a:rPr lang="en-US" sz="1400" dirty="0"/>
                      <a:t>Oil</a:t>
                    </a:r>
                  </a:p>
                  <a:p>
                    <a:r>
                      <a:rPr lang="en-US" sz="1400" dirty="0"/>
                      <a:t>shock: 1973-74</a:t>
                    </a:r>
                  </a:p>
                </p:txBody>
              </p:sp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8833245" y="2473024"/>
                    <a:ext cx="132284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Third oil shock: 2002-2008</a:t>
                    </a:r>
                  </a:p>
                </p:txBody>
              </p:sp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4314725" y="2060140"/>
                    <a:ext cx="122413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End of ‘golden age’ of capitalism: 1973</a:t>
                    </a:r>
                  </a:p>
                </p:txBody>
              </p:sp>
            </p:grpSp>
          </p:grpSp>
          <p:cxnSp>
            <p:nvCxnSpPr>
              <p:cNvPr id="41" name="Straight Connector 40"/>
              <p:cNvCxnSpPr/>
              <p:nvPr/>
            </p:nvCxnSpPr>
            <p:spPr>
              <a:xfrm>
                <a:off x="9697231" y="1395301"/>
                <a:ext cx="0" cy="485999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4469028" y="2619437"/>
                <a:ext cx="2699992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3585432" y="1793341"/>
              <a:ext cx="0" cy="4247996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424019" y="823318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Second</a:t>
              </a:r>
            </a:p>
            <a:p>
              <a:r>
                <a:rPr lang="en-US" sz="1400" dirty="0"/>
                <a:t>oil</a:t>
              </a:r>
            </a:p>
            <a:p>
              <a:r>
                <a:rPr lang="en-US" sz="1400" dirty="0"/>
                <a:t>shock: 1979-80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4873623" y="2420888"/>
              <a:ext cx="273599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420137" y="2164594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Divergent 1970s and 1980s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39743" y="2170542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Convergent 1990s and 2000s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463746" y="1890044"/>
              <a:ext cx="9359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301298" y="679302"/>
              <a:ext cx="219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Start of global financial crisis: 2008</a:t>
              </a:r>
            </a:p>
          </p:txBody>
        </p:sp>
      </p:grpSp>
      <p:sp>
        <p:nvSpPr>
          <p:cNvPr id="26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8216186" y="6495667"/>
            <a:ext cx="1008112" cy="289487"/>
          </a:xfrm>
        </p:spPr>
        <p:txBody>
          <a:bodyPr/>
          <a:lstStyle/>
          <a:p>
            <a:r>
              <a:rPr lang="en-US" dirty="0"/>
              <a:t>© The CORE </a:t>
            </a:r>
          </a:p>
          <a:p>
            <a:r>
              <a:rPr lang="en-US" dirty="0"/>
              <a:t>Project 2015</a:t>
            </a:r>
          </a:p>
        </p:txBody>
      </p:sp>
    </p:spTree>
    <p:extLst>
      <p:ext uri="{BB962C8B-B14F-4D97-AF65-F5344CB8AC3E}">
        <p14:creationId xmlns:p14="http://schemas.microsoft.com/office/powerpoint/2010/main" val="2739391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74611"/>
              </p:ext>
            </p:extLst>
          </p:nvPr>
        </p:nvGraphicFramePr>
        <p:xfrm>
          <a:off x="128188" y="1102407"/>
          <a:ext cx="7967590" cy="5202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496" y="60453"/>
            <a:ext cx="910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16.18. The rise and fall of the share of employment in industry (1870-2013).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2428" y="3478998"/>
            <a:ext cx="76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Taiwan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427" y="4049070"/>
            <a:ext cx="76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China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83880" y="4356847"/>
            <a:ext cx="955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Germany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983880" y="4553465"/>
            <a:ext cx="76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Japan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37887" y="5107517"/>
            <a:ext cx="767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Japan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983881" y="4745430"/>
            <a:ext cx="116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South Korea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29058" y="5261405"/>
            <a:ext cx="116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South Korea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95247" y="2568649"/>
            <a:ext cx="508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89393" y="4437653"/>
            <a:ext cx="116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</a:t>
            </a:r>
          </a:p>
        </p:txBody>
      </p:sp>
    </p:spTree>
    <p:extLst>
      <p:ext uri="{BB962C8B-B14F-4D97-AF65-F5344CB8AC3E}">
        <p14:creationId xmlns:p14="http://schemas.microsoft.com/office/powerpoint/2010/main" val="17729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2" grpId="0" uiExpand="1">
        <p:bldSub>
          <a:bldChart bld="series"/>
        </p:bldSub>
      </p:bldGraphic>
      <p:bldP spid="25" grpId="0"/>
      <p:bldP spid="26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939" y="1685690"/>
            <a:ext cx="5212407" cy="4127004"/>
            <a:chOff x="2671881" y="2266818"/>
            <a:chExt cx="5212407" cy="4127004"/>
          </a:xfrm>
        </p:grpSpPr>
        <p:grpSp>
          <p:nvGrpSpPr>
            <p:cNvPr id="8" name="Group 7"/>
            <p:cNvGrpSpPr/>
            <p:nvPr/>
          </p:nvGrpSpPr>
          <p:grpSpPr>
            <a:xfrm>
              <a:off x="2809750" y="6213822"/>
              <a:ext cx="5074538" cy="180000"/>
              <a:chOff x="2809750" y="6213822"/>
              <a:chExt cx="5074538" cy="18000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 flipH="1">
                <a:off x="2841212" y="6227533"/>
                <a:ext cx="5043076" cy="43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809750" y="6213822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2671881" y="2266818"/>
              <a:ext cx="169334" cy="3961123"/>
              <a:chOff x="2671881" y="2266818"/>
              <a:chExt cx="169334" cy="396112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671881" y="6227941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809750" y="2266818"/>
                <a:ext cx="0" cy="396048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3275856" y="6042774"/>
            <a:ext cx="5040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 of goods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24754" y="3079702"/>
            <a:ext cx="3960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Quantity of services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0112" y="1610216"/>
            <a:ext cx="2474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They consume equal quantities of goods and services both before and 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630" y="109021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16.19. </a:t>
            </a:r>
            <a:r>
              <a:rPr lang="en-GB" dirty="0"/>
              <a:t>Increased productivity in goods production raises the fraction of workers in services.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411760" y="3284984"/>
            <a:ext cx="40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  <a:endParaRPr lang="en-US" sz="1600" baseline="30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99792" y="350100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84315" y="580526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US" sz="1600" baseline="300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7164288" y="5661248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25"/>
          <p:cNvCxnSpPr/>
          <p:nvPr/>
        </p:nvCxnSpPr>
        <p:spPr>
          <a:xfrm>
            <a:off x="2674474" y="422108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23"/>
          <p:cNvSpPr txBox="1"/>
          <p:nvPr/>
        </p:nvSpPr>
        <p:spPr>
          <a:xfrm>
            <a:off x="2222384" y="4005064"/>
            <a:ext cx="47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2/3</a:t>
            </a:r>
            <a:endParaRPr lang="en-US" sz="1600" baseline="30000" dirty="0"/>
          </a:p>
        </p:txBody>
      </p:sp>
      <p:cxnSp>
        <p:nvCxnSpPr>
          <p:cNvPr id="42" name="Straight Connector 25"/>
          <p:cNvCxnSpPr/>
          <p:nvPr/>
        </p:nvCxnSpPr>
        <p:spPr>
          <a:xfrm>
            <a:off x="2674474" y="458112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23"/>
          <p:cNvSpPr txBox="1"/>
          <p:nvPr/>
        </p:nvSpPr>
        <p:spPr>
          <a:xfrm>
            <a:off x="2222384" y="4365104"/>
            <a:ext cx="47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1/2</a:t>
            </a:r>
            <a:endParaRPr lang="en-US" sz="1600" baseline="30000" dirty="0"/>
          </a:p>
        </p:txBody>
      </p:sp>
      <p:sp>
        <p:nvSpPr>
          <p:cNvPr id="47" name="TextBox 34"/>
          <p:cNvSpPr txBox="1"/>
          <p:nvPr/>
        </p:nvSpPr>
        <p:spPr>
          <a:xfrm>
            <a:off x="4824075" y="5805264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baseline="30000" dirty="0"/>
          </a:p>
        </p:txBody>
      </p:sp>
      <p:cxnSp>
        <p:nvCxnSpPr>
          <p:cNvPr id="48" name="Straight Connector 35"/>
          <p:cNvCxnSpPr/>
          <p:nvPr/>
        </p:nvCxnSpPr>
        <p:spPr>
          <a:xfrm>
            <a:off x="5004048" y="5661248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34"/>
          <p:cNvSpPr txBox="1"/>
          <p:nvPr/>
        </p:nvSpPr>
        <p:spPr>
          <a:xfrm>
            <a:off x="3959979" y="5805264"/>
            <a:ext cx="68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2/3</a:t>
            </a:r>
            <a:endParaRPr lang="en-US" sz="1600" baseline="30000" dirty="0"/>
          </a:p>
        </p:txBody>
      </p:sp>
      <p:cxnSp>
        <p:nvCxnSpPr>
          <p:cNvPr id="50" name="Straight Connector 35"/>
          <p:cNvCxnSpPr/>
          <p:nvPr/>
        </p:nvCxnSpPr>
        <p:spPr>
          <a:xfrm>
            <a:off x="4283968" y="5661248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34"/>
          <p:cNvSpPr txBox="1"/>
          <p:nvPr/>
        </p:nvSpPr>
        <p:spPr>
          <a:xfrm>
            <a:off x="3563888" y="5805264"/>
            <a:ext cx="684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1/2</a:t>
            </a:r>
            <a:endParaRPr lang="en-US" sz="1600" baseline="30000" dirty="0"/>
          </a:p>
        </p:txBody>
      </p:sp>
      <p:cxnSp>
        <p:nvCxnSpPr>
          <p:cNvPr id="52" name="Straight Connector 35"/>
          <p:cNvCxnSpPr/>
          <p:nvPr/>
        </p:nvCxnSpPr>
        <p:spPr>
          <a:xfrm>
            <a:off x="3923928" y="5661248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5"/>
          <p:cNvCxnSpPr/>
          <p:nvPr/>
        </p:nvCxnSpPr>
        <p:spPr>
          <a:xfrm flipH="1" flipV="1">
            <a:off x="2843808" y="3501008"/>
            <a:ext cx="4320480" cy="2160240"/>
          </a:xfrm>
          <a:prstGeom prst="line">
            <a:avLst/>
          </a:prstGeom>
          <a:ln w="22225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5"/>
          <p:cNvCxnSpPr/>
          <p:nvPr/>
        </p:nvCxnSpPr>
        <p:spPr>
          <a:xfrm flipH="1" flipV="1">
            <a:off x="2843808" y="3501008"/>
            <a:ext cx="2160240" cy="216024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5"/>
          <p:cNvCxnSpPr/>
          <p:nvPr/>
        </p:nvCxnSpPr>
        <p:spPr>
          <a:xfrm flipH="1">
            <a:off x="2915816" y="2348880"/>
            <a:ext cx="3240000" cy="3240000"/>
          </a:xfrm>
          <a:prstGeom prst="line">
            <a:avLst/>
          </a:prstGeom>
          <a:ln w="635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2"/>
          <p:cNvCxnSpPr/>
          <p:nvPr/>
        </p:nvCxnSpPr>
        <p:spPr>
          <a:xfrm flipV="1">
            <a:off x="4283968" y="4221088"/>
            <a:ext cx="0" cy="144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2"/>
          <p:cNvCxnSpPr/>
          <p:nvPr/>
        </p:nvCxnSpPr>
        <p:spPr>
          <a:xfrm>
            <a:off x="2843808" y="4221088"/>
            <a:ext cx="144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2"/>
          <p:cNvCxnSpPr/>
          <p:nvPr/>
        </p:nvCxnSpPr>
        <p:spPr>
          <a:xfrm>
            <a:off x="2843808" y="4581128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"/>
          <p:cNvCxnSpPr/>
          <p:nvPr/>
        </p:nvCxnSpPr>
        <p:spPr>
          <a:xfrm flipV="1">
            <a:off x="3923928" y="4581128"/>
            <a:ext cx="0" cy="10800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44"/>
          <p:cNvSpPr txBox="1"/>
          <p:nvPr/>
        </p:nvSpPr>
        <p:spPr>
          <a:xfrm>
            <a:off x="6012160" y="4437112"/>
            <a:ext cx="2474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Feasible frontier after effect of doubling labour productivity in goods production</a:t>
            </a:r>
          </a:p>
        </p:txBody>
      </p:sp>
      <p:sp>
        <p:nvSpPr>
          <p:cNvPr id="61" name="TextBox 44"/>
          <p:cNvSpPr txBox="1"/>
          <p:nvPr/>
        </p:nvSpPr>
        <p:spPr>
          <a:xfrm>
            <a:off x="4788024" y="4869160"/>
            <a:ext cx="936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Feasible frontier before</a:t>
            </a:r>
          </a:p>
        </p:txBody>
      </p:sp>
      <p:cxnSp>
        <p:nvCxnSpPr>
          <p:cNvPr id="62" name="Straight Arrow Connector 26"/>
          <p:cNvCxnSpPr/>
          <p:nvPr/>
        </p:nvCxnSpPr>
        <p:spPr>
          <a:xfrm flipH="1">
            <a:off x="2843808" y="6237312"/>
            <a:ext cx="1440160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44"/>
          <p:cNvSpPr txBox="1"/>
          <p:nvPr/>
        </p:nvSpPr>
        <p:spPr>
          <a:xfrm>
            <a:off x="2771800" y="621814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After: 1/3 of labour force produces this</a:t>
            </a:r>
          </a:p>
        </p:txBody>
      </p:sp>
      <p:cxnSp>
        <p:nvCxnSpPr>
          <p:cNvPr id="64" name="Straight Arrow Connector 26"/>
          <p:cNvCxnSpPr/>
          <p:nvPr/>
        </p:nvCxnSpPr>
        <p:spPr>
          <a:xfrm>
            <a:off x="2195736" y="4221088"/>
            <a:ext cx="0" cy="14400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44"/>
          <p:cNvSpPr txBox="1"/>
          <p:nvPr/>
        </p:nvSpPr>
        <p:spPr>
          <a:xfrm>
            <a:off x="971600" y="4509120"/>
            <a:ext cx="129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After: 2/3 of labour force produces this</a:t>
            </a:r>
          </a:p>
        </p:txBody>
      </p:sp>
      <p:sp>
        <p:nvSpPr>
          <p:cNvPr id="41" name="TextBox 71"/>
          <p:cNvSpPr txBox="1"/>
          <p:nvPr/>
        </p:nvSpPr>
        <p:spPr>
          <a:xfrm>
            <a:off x="4139952" y="3810188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B</a:t>
            </a:r>
          </a:p>
        </p:txBody>
      </p:sp>
      <p:sp>
        <p:nvSpPr>
          <p:cNvPr id="44" name="Oval 72"/>
          <p:cNvSpPr/>
          <p:nvPr/>
        </p:nvSpPr>
        <p:spPr>
          <a:xfrm>
            <a:off x="4211960" y="4221088"/>
            <a:ext cx="72023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72"/>
          <p:cNvSpPr/>
          <p:nvPr/>
        </p:nvSpPr>
        <p:spPr>
          <a:xfrm>
            <a:off x="3851920" y="4581128"/>
            <a:ext cx="72023" cy="7200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71"/>
          <p:cNvSpPr txBox="1"/>
          <p:nvPr/>
        </p:nvSpPr>
        <p:spPr>
          <a:xfrm>
            <a:off x="3491880" y="4509120"/>
            <a:ext cx="288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A</a:t>
            </a:r>
          </a:p>
        </p:txBody>
      </p:sp>
      <p:sp>
        <p:nvSpPr>
          <p:cNvPr id="67" name="Footer Placeholder 1"/>
          <p:cNvSpPr>
            <a:spLocks noGrp="1"/>
          </p:cNvSpPr>
          <p:nvPr/>
        </p:nvSpPr>
        <p:spPr>
          <a:xfrm>
            <a:off x="7164288" y="6453336"/>
            <a:ext cx="1859500" cy="282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The CORE Project 2015</a:t>
            </a:r>
          </a:p>
        </p:txBody>
      </p:sp>
    </p:spTree>
    <p:extLst>
      <p:ext uri="{BB962C8B-B14F-4D97-AF65-F5344CB8AC3E}">
        <p14:creationId xmlns:p14="http://schemas.microsoft.com/office/powerpoint/2010/main" val="372519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5" grpId="0"/>
      <p:bldP spid="40" grpId="0"/>
      <p:bldP spid="43" grpId="0"/>
      <p:bldP spid="49" grpId="0"/>
      <p:bldP spid="51" grpId="0"/>
      <p:bldP spid="60" grpId="0"/>
      <p:bldP spid="63" grpId="0"/>
      <p:bldP spid="65" grpId="0"/>
      <p:bldP spid="41" grpId="0"/>
      <p:bldP spid="44" grpId="0" animBg="1"/>
      <p:bldP spid="46" grpId="0" animBg="1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674" y="3447302"/>
            <a:ext cx="1980182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Unemployment rate; growth rate of real wages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71" y="1486486"/>
            <a:ext cx="1979999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Technological change</a:t>
            </a:r>
          </a:p>
          <a:p>
            <a:pPr algn="ctr"/>
            <a:r>
              <a:rPr lang="en-GB" sz="1600" dirty="0"/>
              <a:t>U1, U2, U3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12" y="4894336"/>
            <a:ext cx="1979999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Conflict over work and wages</a:t>
            </a:r>
          </a:p>
          <a:p>
            <a:pPr algn="ctr"/>
            <a:r>
              <a:rPr lang="en-GB" sz="1600" dirty="0"/>
              <a:t>U6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4284" y="2295174"/>
            <a:ext cx="19800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Job creation and destruction; firm entry and exit </a:t>
            </a:r>
          </a:p>
          <a:p>
            <a:pPr algn="ctr"/>
            <a:r>
              <a:rPr lang="en-GB" sz="1600" dirty="0"/>
              <a:t>U16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04284" y="1220982"/>
            <a:ext cx="1978355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Productivity growth</a:t>
            </a:r>
          </a:p>
          <a:p>
            <a:pPr algn="ctr"/>
            <a:r>
              <a:rPr lang="en-GB" sz="1600" dirty="0"/>
              <a:t>U1, U2, U3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280" y="1735452"/>
            <a:ext cx="1735540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Price-setting curve</a:t>
            </a:r>
          </a:p>
          <a:p>
            <a:pPr algn="ctr"/>
            <a:r>
              <a:rPr lang="en-GB" sz="1600" dirty="0"/>
              <a:t>U9, U15, U16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676" y="4894336"/>
            <a:ext cx="1792414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Wage-setting curve</a:t>
            </a:r>
          </a:p>
          <a:p>
            <a:pPr algn="ctr"/>
            <a:r>
              <a:rPr lang="en-GB" sz="1600" dirty="0"/>
              <a:t>U6, U9, U15, U16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411760" y="4655839"/>
            <a:ext cx="19800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Wage setting by firms &amp; work effort by workers</a:t>
            </a:r>
          </a:p>
          <a:p>
            <a:pPr algn="ctr"/>
            <a:r>
              <a:rPr lang="en-GB" sz="1600" dirty="0"/>
              <a:t>U6, U9</a:t>
            </a:r>
          </a:p>
        </p:txBody>
      </p:sp>
      <p:cxnSp>
        <p:nvCxnSpPr>
          <p:cNvPr id="22" name="Straight Arrow Connector 21"/>
          <p:cNvCxnSpPr>
            <a:stCxn id="19" idx="1"/>
            <a:endCxn id="10" idx="1"/>
          </p:cNvCxnSpPr>
          <p:nvPr/>
        </p:nvCxnSpPr>
        <p:spPr>
          <a:xfrm flipV="1">
            <a:off x="4391760" y="5186724"/>
            <a:ext cx="688916" cy="7724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496" y="188640"/>
            <a:ext cx="910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16.20. Determinants of the unemployment rate and the growth rate of real wages in the long run.  </a:t>
            </a:r>
          </a:p>
        </p:txBody>
      </p: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2017770" y="1513370"/>
            <a:ext cx="486514" cy="26550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7" idx="1"/>
          </p:cNvCxnSpPr>
          <p:nvPr/>
        </p:nvCxnSpPr>
        <p:spPr>
          <a:xfrm>
            <a:off x="2017770" y="1778874"/>
            <a:ext cx="486514" cy="105490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3"/>
            <a:endCxn id="9" idx="1"/>
          </p:cNvCxnSpPr>
          <p:nvPr/>
        </p:nvCxnSpPr>
        <p:spPr>
          <a:xfrm>
            <a:off x="4482639" y="1513370"/>
            <a:ext cx="643641" cy="51447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9" idx="1"/>
          </p:cNvCxnSpPr>
          <p:nvPr/>
        </p:nvCxnSpPr>
        <p:spPr>
          <a:xfrm flipV="1">
            <a:off x="4484284" y="2027840"/>
            <a:ext cx="641996" cy="80594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4" idx="0"/>
          </p:cNvCxnSpPr>
          <p:nvPr/>
        </p:nvCxnSpPr>
        <p:spPr>
          <a:xfrm>
            <a:off x="6861820" y="2027840"/>
            <a:ext cx="1267945" cy="141946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4" idx="2"/>
          </p:cNvCxnSpPr>
          <p:nvPr/>
        </p:nvCxnSpPr>
        <p:spPr>
          <a:xfrm flipV="1">
            <a:off x="6873090" y="4278299"/>
            <a:ext cx="1256675" cy="90842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9" idx="3"/>
          </p:cNvCxnSpPr>
          <p:nvPr/>
        </p:nvCxnSpPr>
        <p:spPr>
          <a:xfrm>
            <a:off x="2036011" y="5186723"/>
            <a:ext cx="375749" cy="7725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62397" y="4147735"/>
            <a:ext cx="159323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Beveridge curve</a:t>
            </a:r>
          </a:p>
          <a:p>
            <a:pPr algn="ctr"/>
            <a:r>
              <a:rPr lang="en-GB" sz="1600" dirty="0"/>
              <a:t>U16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868144" y="4732510"/>
            <a:ext cx="0" cy="16182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28" idx="1"/>
          </p:cNvCxnSpPr>
          <p:nvPr/>
        </p:nvCxnSpPr>
        <p:spPr>
          <a:xfrm rot="16200000" flipH="1">
            <a:off x="3794475" y="3072200"/>
            <a:ext cx="1067731" cy="166811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0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206310"/>
              </p:ext>
            </p:extLst>
          </p:nvPr>
        </p:nvGraphicFramePr>
        <p:xfrm>
          <a:off x="254000" y="1328056"/>
          <a:ext cx="8639552" cy="5411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16.1. Unemployment rates in selected OECD countries (1960-2014).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73173" y="608965"/>
            <a:ext cx="6875506" cy="5396984"/>
            <a:chOff x="1659436" y="659764"/>
            <a:chExt cx="6875506" cy="5396984"/>
          </a:xfrm>
        </p:grpSpPr>
        <p:grpSp>
          <p:nvGrpSpPr>
            <p:cNvPr id="51" name="Group 50"/>
            <p:cNvGrpSpPr/>
            <p:nvPr/>
          </p:nvGrpSpPr>
          <p:grpSpPr>
            <a:xfrm>
              <a:off x="1659436" y="823318"/>
              <a:ext cx="5799028" cy="5233430"/>
              <a:chOff x="3964357" y="1021867"/>
              <a:chExt cx="5799028" cy="5233430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3964357" y="1021867"/>
                <a:ext cx="5799028" cy="5220596"/>
                <a:chOff x="4396135" y="2350191"/>
                <a:chExt cx="5799028" cy="522059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9213839" y="3316850"/>
                  <a:ext cx="0" cy="4248000"/>
                </a:xfrm>
                <a:prstGeom prst="lin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5613947" y="3320536"/>
                  <a:ext cx="66477" cy="4250251"/>
                  <a:chOff x="5613947" y="3320536"/>
                  <a:chExt cx="66477" cy="4250251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5680424" y="3322791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>
                    <a:off x="5613947" y="3320536"/>
                    <a:ext cx="0" cy="4247996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  <a:prstDash val="sysDash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4396135" y="2350191"/>
                  <a:ext cx="5799028" cy="967501"/>
                  <a:chOff x="4396135" y="2046746"/>
                  <a:chExt cx="5799028" cy="967501"/>
                </a:xfrm>
              </p:grpSpPr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5558983" y="2046746"/>
                    <a:ext cx="809252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First</a:t>
                    </a:r>
                  </a:p>
                  <a:p>
                    <a:r>
                      <a:rPr lang="en-US" sz="1400" dirty="0"/>
                      <a:t>oil</a:t>
                    </a:r>
                  </a:p>
                  <a:p>
                    <a:r>
                      <a:rPr lang="en-US" sz="1400" dirty="0"/>
                      <a:t>shock: 1973-74</a:t>
                    </a:r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8872321" y="2473024"/>
                    <a:ext cx="1322842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Third oil shock: 2002-2008</a:t>
                    </a:r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396135" y="2060140"/>
                    <a:ext cx="122413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End of ‘golden age’ of capitalism: 1973</a:t>
                    </a:r>
                  </a:p>
                </p:txBody>
              </p:sp>
            </p:grp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9736307" y="1395301"/>
                <a:ext cx="0" cy="485999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641715" y="2586148"/>
                <a:ext cx="2585919" cy="1635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>
              <a:off x="3697450" y="1793341"/>
              <a:ext cx="0" cy="4247996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542553" y="823318"/>
              <a:ext cx="79208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Second</a:t>
              </a:r>
            </a:p>
            <a:p>
              <a:r>
                <a:rPr lang="en-US" sz="1400" dirty="0"/>
                <a:t>oil</a:t>
              </a:r>
            </a:p>
            <a:p>
              <a:r>
                <a:rPr lang="en-US" sz="1400" dirty="0"/>
                <a:t>shock: 1979-80</a:t>
              </a: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>
              <a:off x="4910663" y="2404532"/>
              <a:ext cx="261335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2459213" y="2147661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Divergent 1970s and 1980s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79826" y="2170542"/>
              <a:ext cx="223229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Convergent 1990s and 2000s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6483284" y="1890044"/>
              <a:ext cx="93599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340374" y="659764"/>
              <a:ext cx="21945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Start of global financial crisis: 2008</a:t>
              </a:r>
            </a:p>
          </p:txBody>
        </p:sp>
      </p:grpSp>
      <p:sp>
        <p:nvSpPr>
          <p:cNvPr id="2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7940" y="0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</p:spTree>
    <p:extLst>
      <p:ext uri="{BB962C8B-B14F-4D97-AF65-F5344CB8AC3E}">
        <p14:creationId xmlns:p14="http://schemas.microsoft.com/office/powerpoint/2010/main" val="383293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39674" y="3447302"/>
            <a:ext cx="1980182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Unemployment rate; growth rate of real wages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71" y="1486486"/>
            <a:ext cx="1979999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Technological change</a:t>
            </a:r>
          </a:p>
          <a:p>
            <a:pPr algn="ctr"/>
            <a:r>
              <a:rPr lang="en-GB" sz="1600" dirty="0"/>
              <a:t>U1, U2, U3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12" y="4894336"/>
            <a:ext cx="1979999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Conflict over work and wages</a:t>
            </a:r>
          </a:p>
          <a:p>
            <a:pPr algn="ctr"/>
            <a:r>
              <a:rPr lang="en-GB" sz="1600" dirty="0"/>
              <a:t>U6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78339" y="1220982"/>
            <a:ext cx="1830245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Productivity growth</a:t>
            </a:r>
          </a:p>
          <a:p>
            <a:pPr algn="ctr"/>
            <a:r>
              <a:rPr lang="en-GB" sz="1600" dirty="0"/>
              <a:t>U1, U2, U3, U16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26279" y="1735452"/>
            <a:ext cx="1735540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Price-setting curve</a:t>
            </a:r>
          </a:p>
          <a:p>
            <a:pPr algn="ctr"/>
            <a:r>
              <a:rPr lang="en-GB" sz="1600" dirty="0"/>
              <a:t>U9, U15, U16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674" y="4894336"/>
            <a:ext cx="1792414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/>
              <a:t>Wage-setting curve</a:t>
            </a:r>
          </a:p>
          <a:p>
            <a:pPr algn="ctr"/>
            <a:r>
              <a:rPr lang="en-GB" sz="1600" dirty="0"/>
              <a:t>U6, U9, U15, U16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2504283" y="4894336"/>
            <a:ext cx="19800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Wage setting by firms and work effort by workers</a:t>
            </a:r>
          </a:p>
          <a:p>
            <a:pPr algn="ctr"/>
            <a:r>
              <a:rPr lang="en-GB" sz="1600" dirty="0"/>
              <a:t>U6, U9</a:t>
            </a:r>
          </a:p>
        </p:txBody>
      </p:sp>
      <p:cxnSp>
        <p:nvCxnSpPr>
          <p:cNvPr id="22" name="Straight Arrow Connector 21"/>
          <p:cNvCxnSpPr>
            <a:endCxn id="10" idx="1"/>
          </p:cNvCxnSpPr>
          <p:nvPr/>
        </p:nvCxnSpPr>
        <p:spPr>
          <a:xfrm>
            <a:off x="4483569" y="5186723"/>
            <a:ext cx="597105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5" idx="3"/>
            <a:endCxn id="8" idx="1"/>
          </p:cNvCxnSpPr>
          <p:nvPr/>
        </p:nvCxnSpPr>
        <p:spPr>
          <a:xfrm flipV="1">
            <a:off x="2017770" y="1513370"/>
            <a:ext cx="560569" cy="26550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7" idx="1"/>
          </p:cNvCxnSpPr>
          <p:nvPr/>
        </p:nvCxnSpPr>
        <p:spPr>
          <a:xfrm>
            <a:off x="2017770" y="1778874"/>
            <a:ext cx="486514" cy="1054909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" idx="3"/>
            <a:endCxn id="9" idx="1"/>
          </p:cNvCxnSpPr>
          <p:nvPr/>
        </p:nvCxnSpPr>
        <p:spPr>
          <a:xfrm>
            <a:off x="4408584" y="1513370"/>
            <a:ext cx="717695" cy="514470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3"/>
            <a:endCxn id="9" idx="1"/>
          </p:cNvCxnSpPr>
          <p:nvPr/>
        </p:nvCxnSpPr>
        <p:spPr>
          <a:xfrm flipV="1">
            <a:off x="4484284" y="2027840"/>
            <a:ext cx="641995" cy="80594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9" idx="3"/>
            <a:endCxn id="4" idx="0"/>
          </p:cNvCxnSpPr>
          <p:nvPr/>
        </p:nvCxnSpPr>
        <p:spPr>
          <a:xfrm>
            <a:off x="6861819" y="2027840"/>
            <a:ext cx="1267946" cy="141946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3"/>
            <a:endCxn id="4" idx="2"/>
          </p:cNvCxnSpPr>
          <p:nvPr/>
        </p:nvCxnSpPr>
        <p:spPr>
          <a:xfrm flipV="1">
            <a:off x="6873088" y="4278299"/>
            <a:ext cx="1256677" cy="90842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036011" y="5186723"/>
            <a:ext cx="467342" cy="1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03353" y="5996176"/>
            <a:ext cx="198021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04400" indent="-104400">
              <a:buFont typeface="Arial"/>
              <a:buChar char="•"/>
            </a:pPr>
            <a:r>
              <a:rPr lang="en-GB" sz="1600" i="1" dirty="0"/>
              <a:t>Unions</a:t>
            </a:r>
          </a:p>
          <a:p>
            <a:pPr marL="104400" indent="-104400">
              <a:buFont typeface="Arial"/>
              <a:buChar char="•"/>
            </a:pPr>
            <a:r>
              <a:rPr lang="en-GB" sz="1600" i="1" dirty="0"/>
              <a:t>Industrial relations legislation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993674" y="5503734"/>
            <a:ext cx="1980000" cy="1323439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104400" indent="-104400">
              <a:buFont typeface="Arial"/>
              <a:buChar char="•"/>
            </a:pPr>
            <a:r>
              <a:rPr lang="en-GB" sz="1600" i="1" dirty="0"/>
              <a:t>Unemployment benefits</a:t>
            </a:r>
          </a:p>
          <a:p>
            <a:pPr marL="104400" indent="-104400">
              <a:buFont typeface="Arial"/>
              <a:buChar char="•"/>
            </a:pPr>
            <a:r>
              <a:rPr lang="en-GB" sz="1600" i="1" dirty="0"/>
              <a:t>Employment protection legislation (EPL)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6599" y="2346576"/>
            <a:ext cx="1980216" cy="1569660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i="1" dirty="0"/>
              <a:t>Tax policy</a:t>
            </a:r>
          </a:p>
          <a:p>
            <a:pPr marL="285750" indent="-285750">
              <a:buFont typeface="Arial"/>
              <a:buChar char="•"/>
            </a:pPr>
            <a:r>
              <a:rPr lang="en-GB" sz="1600" i="1" dirty="0"/>
              <a:t>Competition policy</a:t>
            </a:r>
          </a:p>
          <a:p>
            <a:pPr marL="285750" indent="-285750">
              <a:buFont typeface="Arial"/>
              <a:buChar char="•"/>
            </a:pPr>
            <a:r>
              <a:rPr lang="en-GB" sz="1600" i="1" dirty="0"/>
              <a:t>Environment for doing business</a:t>
            </a:r>
          </a:p>
          <a:p>
            <a:pPr marL="285750" indent="-285750">
              <a:buFont typeface="Arial"/>
              <a:buChar char="•"/>
            </a:pPr>
            <a:r>
              <a:rPr lang="en-GB" sz="1600" i="1" dirty="0"/>
              <a:t>Oil shocks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35345" y="3372392"/>
            <a:ext cx="1980216" cy="1169551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104400" indent="-104400">
              <a:buFont typeface="Arial"/>
              <a:buChar char="•"/>
            </a:pPr>
            <a:r>
              <a:rPr lang="en-GB" sz="1400" i="1" dirty="0"/>
              <a:t>Education</a:t>
            </a:r>
          </a:p>
          <a:p>
            <a:pPr marL="104400" indent="-104400">
              <a:buFont typeface="Arial"/>
              <a:buChar char="•"/>
            </a:pPr>
            <a:r>
              <a:rPr lang="en-GB" sz="1400" i="1" dirty="0"/>
              <a:t>Active labour market policy</a:t>
            </a:r>
          </a:p>
          <a:p>
            <a:pPr marL="104400" indent="-104400">
              <a:buFont typeface="Arial"/>
              <a:buChar char="•"/>
            </a:pPr>
            <a:r>
              <a:rPr lang="en-GB" sz="1400" i="1" dirty="0"/>
              <a:t>Employment protection legislation (EPL)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491" y="2088442"/>
            <a:ext cx="1979998" cy="584775"/>
          </a:xfrm>
          <a:prstGeom prst="rect">
            <a:avLst/>
          </a:prstGeom>
          <a:solidFill>
            <a:srgbClr val="D9D9D9"/>
          </a:solidFill>
        </p:spPr>
        <p:txBody>
          <a:bodyPr wrap="square" rtlCol="0">
            <a:spAutoFit/>
          </a:bodyPr>
          <a:lstStyle/>
          <a:p>
            <a:pPr marL="104400" indent="-104400">
              <a:buFont typeface="Arial"/>
              <a:buChar char="•"/>
            </a:pPr>
            <a:r>
              <a:rPr lang="en-GB" sz="1600" i="1" dirty="0"/>
              <a:t>Competition policy</a:t>
            </a:r>
          </a:p>
          <a:p>
            <a:pPr marL="104400" indent="-104400">
              <a:buFont typeface="Arial"/>
              <a:buChar char="•"/>
            </a:pPr>
            <a:r>
              <a:rPr lang="en-GB" sz="1600" i="1" dirty="0"/>
              <a:t>R&amp;D, Patents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512" y="188639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16.21. The institutions, policies, </a:t>
            </a:r>
            <a:r>
              <a:rPr lang="en-GB"/>
              <a:t>and shocks </a:t>
            </a:r>
            <a:r>
              <a:rPr lang="en-GB" dirty="0"/>
              <a:t>that can influence unemployment and </a:t>
            </a:r>
            <a:r>
              <a:rPr lang="en-GB"/>
              <a:t>real wages.</a:t>
            </a:r>
            <a:endParaRPr lang="en-GB" dirty="0"/>
          </a:p>
        </p:txBody>
      </p:sp>
      <p:sp>
        <p:nvSpPr>
          <p:cNvPr id="2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4284" y="2295174"/>
            <a:ext cx="1980000" cy="107721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Job creation and destruction; firm entry and exit </a:t>
            </a:r>
          </a:p>
          <a:p>
            <a:pPr algn="ctr"/>
            <a:r>
              <a:rPr lang="en-GB" sz="1600" dirty="0"/>
              <a:t>U16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62397" y="4147735"/>
            <a:ext cx="1593238" cy="58477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Beveridge curve</a:t>
            </a:r>
          </a:p>
          <a:p>
            <a:pPr algn="ctr"/>
            <a:r>
              <a:rPr lang="en-GB" sz="1600" dirty="0"/>
              <a:t>U16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4515561" y="4365104"/>
            <a:ext cx="646836" cy="0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868144" y="4732510"/>
            <a:ext cx="0" cy="161826"/>
          </a:xfrm>
          <a:prstGeom prst="straightConnector1">
            <a:avLst/>
          </a:prstGeom>
          <a:ln w="22225"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V="1">
            <a:off x="5826469" y="3360149"/>
            <a:ext cx="360040" cy="360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75866" y="2732030"/>
            <a:ext cx="2844221" cy="3223733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70666" y="2363054"/>
            <a:ext cx="0" cy="360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370668" y="5952922"/>
            <a:ext cx="431999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16.2. The economy’s production function and technological progress.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2" y="647482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Capital equipment per worker, $US thousands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375864" y="593877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23468" y="6067978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201337" y="595289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2410" y="5765140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315558" y="3994001"/>
            <a:ext cx="358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 per worker, $US thousands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99" y="3167652"/>
            <a:ext cx="6432873" cy="2768337"/>
            <a:chOff x="2387599" y="2210063"/>
            <a:chExt cx="6432873" cy="2768337"/>
          </a:xfrm>
        </p:grpSpPr>
        <p:sp>
          <p:nvSpPr>
            <p:cNvPr id="5" name="Freeform 4"/>
            <p:cNvSpPr/>
            <p:nvPr/>
          </p:nvSpPr>
          <p:spPr>
            <a:xfrm>
              <a:off x="2387599" y="2389062"/>
              <a:ext cx="4284000" cy="2589338"/>
            </a:xfrm>
            <a:custGeom>
              <a:avLst/>
              <a:gdLst>
                <a:gd name="connsiteX0" fmla="*/ 0 w 4402667"/>
                <a:gd name="connsiteY0" fmla="*/ 2844800 h 2844800"/>
                <a:gd name="connsiteX1" fmla="*/ 1608667 w 4402667"/>
                <a:gd name="connsiteY1" fmla="*/ 575733 h 2844800"/>
                <a:gd name="connsiteX2" fmla="*/ 4402667 w 4402667"/>
                <a:gd name="connsiteY2" fmla="*/ 0 h 28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67" h="2844800">
                  <a:moveTo>
                    <a:pt x="0" y="2844800"/>
                  </a:moveTo>
                  <a:cubicBezTo>
                    <a:pt x="437444" y="1947333"/>
                    <a:pt x="874889" y="1049866"/>
                    <a:pt x="1608667" y="575733"/>
                  </a:cubicBezTo>
                  <a:cubicBezTo>
                    <a:pt x="2342445" y="101600"/>
                    <a:pt x="4402667" y="0"/>
                    <a:pt x="4402667" y="0"/>
                  </a:cubicBezTo>
                </a:path>
              </a:pathLst>
            </a:custGeom>
            <a:ln>
              <a:solidFill>
                <a:srgbClr val="8064A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1185" y="2210063"/>
              <a:ext cx="218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Production function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87602" y="2605927"/>
            <a:ext cx="6576885" cy="3319671"/>
            <a:chOff x="2387602" y="1648338"/>
            <a:chExt cx="6576885" cy="3319671"/>
          </a:xfrm>
        </p:grpSpPr>
        <p:sp>
          <p:nvSpPr>
            <p:cNvPr id="17" name="Freeform 16"/>
            <p:cNvSpPr/>
            <p:nvPr/>
          </p:nvSpPr>
          <p:spPr>
            <a:xfrm>
              <a:off x="2387602" y="1982675"/>
              <a:ext cx="4284000" cy="2985334"/>
            </a:xfrm>
            <a:custGeom>
              <a:avLst/>
              <a:gdLst>
                <a:gd name="connsiteX0" fmla="*/ 0 w 4402667"/>
                <a:gd name="connsiteY0" fmla="*/ 2844800 h 2844800"/>
                <a:gd name="connsiteX1" fmla="*/ 1608667 w 4402667"/>
                <a:gd name="connsiteY1" fmla="*/ 575733 h 2844800"/>
                <a:gd name="connsiteX2" fmla="*/ 4402667 w 4402667"/>
                <a:gd name="connsiteY2" fmla="*/ 0 h 28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67" h="2844800">
                  <a:moveTo>
                    <a:pt x="0" y="2844800"/>
                  </a:moveTo>
                  <a:cubicBezTo>
                    <a:pt x="437444" y="1947333"/>
                    <a:pt x="874889" y="1049866"/>
                    <a:pt x="1608667" y="575733"/>
                  </a:cubicBezTo>
                  <a:cubicBezTo>
                    <a:pt x="2342445" y="101600"/>
                    <a:pt x="4402667" y="0"/>
                    <a:pt x="4402667" y="0"/>
                  </a:cubicBezTo>
                </a:path>
              </a:pathLst>
            </a:custGeom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782" y="1648338"/>
              <a:ext cx="23317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Production function (after technological progress)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32585" y="3133225"/>
            <a:ext cx="900031" cy="608162"/>
            <a:chOff x="4132585" y="2175636"/>
            <a:chExt cx="900031" cy="608162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32585" y="2639798"/>
              <a:ext cx="502842" cy="144000"/>
            </a:xfrm>
            <a:prstGeom prst="line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565774" y="2175636"/>
              <a:ext cx="466842" cy="108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46634" y="3021917"/>
            <a:ext cx="3547756" cy="3389404"/>
            <a:chOff x="1646634" y="2064328"/>
            <a:chExt cx="3547756" cy="3389404"/>
          </a:xfrm>
        </p:grpSpPr>
        <p:grpSp>
          <p:nvGrpSpPr>
            <p:cNvPr id="37" name="Group 36"/>
            <p:cNvGrpSpPr/>
            <p:nvPr/>
          </p:nvGrpSpPr>
          <p:grpSpPr>
            <a:xfrm>
              <a:off x="1646634" y="2064328"/>
              <a:ext cx="3497746" cy="3389404"/>
              <a:chOff x="1641779" y="2445076"/>
              <a:chExt cx="3497746" cy="338940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507328" y="2601487"/>
                <a:ext cx="632197" cy="3232993"/>
                <a:chOff x="4507328" y="2601487"/>
                <a:chExt cx="632197" cy="3232993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 flipV="1">
                  <a:off x="4783169" y="2601487"/>
                  <a:ext cx="0" cy="2771993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782668" y="5357576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4507328" y="5495926"/>
                  <a:ext cx="6321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30 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641779" y="2445076"/>
                <a:ext cx="3140889" cy="338554"/>
                <a:chOff x="1641779" y="2445076"/>
                <a:chExt cx="3140889" cy="33855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370668" y="2623190"/>
                  <a:ext cx="2412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1641779" y="2445076"/>
                  <a:ext cx="7212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22.5</a:t>
                  </a: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201340" y="2621025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>
            <a:xfrm>
              <a:off x="4754123" y="2200668"/>
              <a:ext cx="440267" cy="338554"/>
              <a:chOff x="4929889" y="2168918"/>
              <a:chExt cx="440267" cy="33855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929889" y="2168918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C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932048" y="21731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58938" y="3501590"/>
            <a:ext cx="2955874" cy="2909731"/>
            <a:chOff x="1982224" y="2524451"/>
            <a:chExt cx="2955874" cy="2909731"/>
          </a:xfrm>
        </p:grpSpPr>
        <p:grpSp>
          <p:nvGrpSpPr>
            <p:cNvPr id="6" name="Group 5"/>
            <p:cNvGrpSpPr/>
            <p:nvPr/>
          </p:nvGrpSpPr>
          <p:grpSpPr>
            <a:xfrm>
              <a:off x="4292476" y="2626560"/>
              <a:ext cx="645622" cy="2807622"/>
              <a:chOff x="4292476" y="2626560"/>
              <a:chExt cx="645622" cy="280762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78369" y="26743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525470" y="2723869"/>
                <a:ext cx="0" cy="226799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538632" y="4982299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292476" y="5095628"/>
                <a:ext cx="49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20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7831" y="2626560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B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82224" y="2524451"/>
              <a:ext cx="2537070" cy="338554"/>
              <a:chOff x="1982224" y="2524451"/>
              <a:chExt cx="2537070" cy="33855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503297" y="2714777"/>
                <a:ext cx="2015997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982224" y="2524451"/>
                <a:ext cx="491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15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328340" y="2709418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269712" y="4071769"/>
            <a:ext cx="360040" cy="1866126"/>
            <a:chOff x="3269712" y="3114180"/>
            <a:chExt cx="360040" cy="1866126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3269712" y="3114180"/>
              <a:ext cx="360040" cy="36004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472342" y="3288316"/>
              <a:ext cx="0" cy="1691990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3419872" y="42210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>
            <a:stCxn id="65" idx="0"/>
          </p:cNvCxnSpPr>
          <p:nvPr/>
        </p:nvCxnSpPr>
        <p:spPr>
          <a:xfrm flipV="1">
            <a:off x="5981584" y="2420888"/>
            <a:ext cx="0" cy="675647"/>
          </a:xfrm>
          <a:prstGeom prst="line">
            <a:avLst/>
          </a:prstGeom>
          <a:ln w="12700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5876718" y="1620950"/>
            <a:ext cx="508737" cy="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6385455" y="1492901"/>
            <a:ext cx="0" cy="128049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6394197" y="923910"/>
                <a:ext cx="1715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A </a:t>
                </a:r>
                <a:r>
                  <a:rPr lang="en-US" sz="1600" dirty="0">
                    <a:latin typeface="Times"/>
                    <a:cs typeface="Times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  <a:cs typeface="Times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  <a:ea typeface="Cambria Math"/>
                            <a:cs typeface="Times"/>
                          </a:rPr>
                          <m:t>∆</m:t>
                        </m:r>
                        <m:r>
                          <a:rPr lang="en-GB" sz="1600" i="1">
                            <a:latin typeface="Cambria Math"/>
                            <a:ea typeface="Cambria Math"/>
                            <a:cs typeface="Times"/>
                          </a:rPr>
                          <m:t>𝑌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  <a:ea typeface="Cambria Math"/>
                            <a:cs typeface="Times"/>
                          </a:rPr>
                          <m:t>∆</m:t>
                        </m:r>
                        <m:r>
                          <a:rPr lang="en-GB" sz="1600" i="1">
                            <a:latin typeface="Cambria Math"/>
                            <a:ea typeface="Cambria Math"/>
                            <a:cs typeface="Times"/>
                          </a:rPr>
                          <m:t>𝐾</m:t>
                        </m:r>
                      </m:den>
                    </m:f>
                  </m:oMath>
                </a14:m>
                <a:endParaRPr lang="en-US" sz="1600" i="1" dirty="0">
                  <a:latin typeface="Times"/>
                  <a:cs typeface="Times"/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97" y="923910"/>
                <a:ext cx="1715734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2135" t="-101818" b="-16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453790" y="548963"/>
            <a:ext cx="2214554" cy="3123572"/>
            <a:chOff x="5449692" y="521420"/>
            <a:chExt cx="2214554" cy="3123572"/>
          </a:xfrm>
        </p:grpSpPr>
        <p:sp>
          <p:nvSpPr>
            <p:cNvPr id="76" name="TextBox 75"/>
            <p:cNvSpPr txBox="1"/>
            <p:nvPr/>
          </p:nvSpPr>
          <p:spPr>
            <a:xfrm>
              <a:off x="5483996" y="1694751"/>
              <a:ext cx="15121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"/>
                  <a:cs typeface="Times"/>
                </a:rPr>
                <a:t>Δ(</a:t>
              </a:r>
              <a:r>
                <a:rPr lang="en-US" sz="1600" i="1" dirty="0">
                  <a:latin typeface="Times"/>
                  <a:cs typeface="Times"/>
                </a:rPr>
                <a:t>K</a:t>
              </a:r>
              <a:r>
                <a:rPr lang="en-US" sz="1600" dirty="0">
                  <a:latin typeface="Times"/>
                  <a:cs typeface="Times"/>
                </a:rPr>
                <a:t>/worker)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322023">
              <a:off x="5698602" y="1203320"/>
              <a:ext cx="1836000" cy="504000"/>
            </a:xfrm>
            <a:custGeom>
              <a:avLst/>
              <a:gdLst>
                <a:gd name="connsiteX0" fmla="*/ 0 w 973667"/>
                <a:gd name="connsiteY0" fmla="*/ 994833 h 994833"/>
                <a:gd name="connsiteX1" fmla="*/ 444500 w 973667"/>
                <a:gd name="connsiteY1" fmla="*/ 423333 h 994833"/>
                <a:gd name="connsiteX2" fmla="*/ 973667 w 973667"/>
                <a:gd name="connsiteY2" fmla="*/ 0 h 99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3667" h="994833">
                  <a:moveTo>
                    <a:pt x="0" y="994833"/>
                  </a:moveTo>
                  <a:cubicBezTo>
                    <a:pt x="141111" y="791985"/>
                    <a:pt x="282222" y="589138"/>
                    <a:pt x="444500" y="423333"/>
                  </a:cubicBezTo>
                  <a:cubicBezTo>
                    <a:pt x="606778" y="257527"/>
                    <a:pt x="973667" y="0"/>
                    <a:pt x="973667" y="0"/>
                  </a:cubicBezTo>
                </a:path>
              </a:pathLst>
            </a:custGeom>
            <a:ln w="57150" cmpd="sng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340506" y="1334896"/>
              <a:ext cx="1323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"/>
                  <a:cs typeface="Times"/>
                </a:rPr>
                <a:t>Δ(</a:t>
              </a:r>
              <a:r>
                <a:rPr lang="en-US" sz="1600" i="1" dirty="0">
                  <a:latin typeface="Times"/>
                  <a:cs typeface="Times"/>
                </a:rPr>
                <a:t>Y</a:t>
              </a:r>
              <a:r>
                <a:rPr lang="en-US" sz="1600" dirty="0">
                  <a:latin typeface="Times"/>
                  <a:cs typeface="Times"/>
                </a:rPr>
                <a:t>/worker) 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449692" y="521420"/>
              <a:ext cx="2169563" cy="3123572"/>
              <a:chOff x="5449692" y="521420"/>
              <a:chExt cx="2169563" cy="312357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5863982" y="3035872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A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692478" y="3068992"/>
                <a:ext cx="570015" cy="5760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449692" y="521420"/>
                <a:ext cx="2169563" cy="2026865"/>
              </a:xfrm>
              <a:prstGeom prst="ellipse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5706884" y="711701"/>
              <a:ext cx="1633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Marginal product of capital at  </a:t>
              </a:r>
            </a:p>
          </p:txBody>
        </p:sp>
      </p:grpSp>
      <p:grpSp>
        <p:nvGrpSpPr>
          <p:cNvPr id="73" name="Group 15"/>
          <p:cNvGrpSpPr/>
          <p:nvPr/>
        </p:nvGrpSpPr>
        <p:grpSpPr>
          <a:xfrm>
            <a:off x="2771800" y="5332466"/>
            <a:ext cx="5375445" cy="523220"/>
            <a:chOff x="2972430" y="2425347"/>
            <a:chExt cx="5375445" cy="523220"/>
          </a:xfrm>
        </p:grpSpPr>
        <p:cxnSp>
          <p:nvCxnSpPr>
            <p:cNvPr id="78" name="Straight Arrow Connector 14"/>
            <p:cNvCxnSpPr/>
            <p:nvPr/>
          </p:nvCxnSpPr>
          <p:spPr>
            <a:xfrm flipH="1">
              <a:off x="2972430" y="2858021"/>
              <a:ext cx="3918865" cy="1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1"/>
            <p:cNvSpPr txBox="1"/>
            <p:nvPr/>
          </p:nvSpPr>
          <p:spPr>
            <a:xfrm>
              <a:off x="6891295" y="2425347"/>
              <a:ext cx="1456580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Average product of capital, Y/K</a:t>
              </a:r>
            </a:p>
          </p:txBody>
        </p:sp>
      </p:grpSp>
      <p:sp>
        <p:nvSpPr>
          <p:cNvPr id="32" name="Arc 31"/>
          <p:cNvSpPr/>
          <p:nvPr/>
        </p:nvSpPr>
        <p:spPr>
          <a:xfrm>
            <a:off x="2578066" y="5661248"/>
            <a:ext cx="193734" cy="5542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5818588" y="156246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940152" y="33569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5976152" y="3429293"/>
            <a:ext cx="0" cy="2519987"/>
          </a:xfrm>
          <a:prstGeom prst="line">
            <a:avLst/>
          </a:prstGeom>
          <a:ln w="254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761450" y="1262464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2108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82" grpId="0"/>
      <p:bldP spid="32" grpId="0" animBg="1"/>
      <p:bldP spid="75" grpId="0" animBg="1"/>
      <p:bldP spid="80" grpId="0" animBg="1"/>
      <p:bldP spid="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har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40851"/>
              </p:ext>
            </p:extLst>
          </p:nvPr>
        </p:nvGraphicFramePr>
        <p:xfrm>
          <a:off x="-2839" y="980728"/>
          <a:ext cx="9146839" cy="5624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5977" y="116632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16.3. </a:t>
            </a:r>
            <a:r>
              <a:rPr lang="en-GB" dirty="0"/>
              <a:t>Long-run growth trajectories of selected economies.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2915816" y="3050290"/>
            <a:ext cx="3312368" cy="416604"/>
            <a:chOff x="2915816" y="3050290"/>
            <a:chExt cx="3312368" cy="416604"/>
          </a:xfrm>
        </p:grpSpPr>
        <p:sp>
          <p:nvSpPr>
            <p:cNvPr id="5" name="TextBox 4"/>
            <p:cNvSpPr txBox="1"/>
            <p:nvPr/>
          </p:nvSpPr>
          <p:spPr>
            <a:xfrm>
              <a:off x="4662568" y="3050290"/>
              <a:ext cx="1565616" cy="31284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Japan (1870-1990)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15816" y="3178862"/>
              <a:ext cx="1080120" cy="288032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b="1" dirty="0"/>
                <a:t>Taiwan (1901-1990)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42724" y="5314602"/>
            <a:ext cx="1855044" cy="36004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India (1860-1990)</a:t>
            </a:r>
          </a:p>
        </p:txBody>
      </p:sp>
      <p:graphicFrame>
        <p:nvGraphicFramePr>
          <p:cNvPr id="23" name="Char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70218"/>
              </p:ext>
            </p:extLst>
          </p:nvPr>
        </p:nvGraphicFramePr>
        <p:xfrm>
          <a:off x="4283968" y="3645025"/>
          <a:ext cx="4752512" cy="208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098888" y="2596730"/>
            <a:ext cx="3980938" cy="2875684"/>
            <a:chOff x="1098888" y="2596730"/>
            <a:chExt cx="3980938" cy="2875684"/>
          </a:xfrm>
        </p:grpSpPr>
        <p:sp>
          <p:nvSpPr>
            <p:cNvPr id="9" name="TextBox 8"/>
            <p:cNvSpPr txBox="1"/>
            <p:nvPr/>
          </p:nvSpPr>
          <p:spPr>
            <a:xfrm>
              <a:off x="3207618" y="2596730"/>
              <a:ext cx="1872208" cy="360040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UK (1760-1990)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098888" y="3192624"/>
              <a:ext cx="1312872" cy="2279790"/>
              <a:chOff x="1098888" y="3192624"/>
              <a:chExt cx="1312872" cy="227979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59631" y="4365104"/>
                <a:ext cx="367512" cy="1107310"/>
                <a:chOff x="1259631" y="4365104"/>
                <a:chExt cx="367512" cy="110731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47664" y="4365104"/>
                  <a:ext cx="79479" cy="38723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1259631" y="5013176"/>
                  <a:ext cx="36000" cy="459238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/>
              <p:cNvGrpSpPr/>
              <p:nvPr/>
            </p:nvGrpSpPr>
            <p:grpSpPr>
              <a:xfrm>
                <a:off x="1098888" y="3192624"/>
                <a:ext cx="1312872" cy="1709722"/>
                <a:chOff x="1098888" y="3192624"/>
                <a:chExt cx="1312872" cy="17097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1192393" y="3192624"/>
                  <a:ext cx="1219367" cy="1052944"/>
                  <a:chOff x="1192393" y="3192624"/>
                  <a:chExt cx="1219367" cy="1052944"/>
                </a:xfrm>
              </p:grpSpPr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1192393" y="3885528"/>
                    <a:ext cx="648072" cy="360040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/>
                      <a:t>UK, </a:t>
                    </a:r>
                  </a:p>
                  <a:p>
                    <a:pPr algn="ctr"/>
                    <a:r>
                      <a:rPr lang="en-US" sz="1400" dirty="0"/>
                      <a:t>1910</a:t>
                    </a:r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1447090" y="3192624"/>
                    <a:ext cx="648072" cy="360040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1400" dirty="0"/>
                      <a:t>UK, </a:t>
                    </a:r>
                  </a:p>
                  <a:p>
                    <a:pPr algn="r"/>
                    <a:r>
                      <a:rPr lang="en-US" sz="1400" dirty="0"/>
                      <a:t>1973</a:t>
                    </a:r>
                  </a:p>
                </p:txBody>
              </p:sp>
              <p:cxnSp>
                <p:nvCxnSpPr>
                  <p:cNvPr id="36" name="Straight Arrow Connector 35"/>
                  <p:cNvCxnSpPr/>
                  <p:nvPr/>
                </p:nvCxnSpPr>
                <p:spPr>
                  <a:xfrm>
                    <a:off x="2051720" y="3466373"/>
                    <a:ext cx="360040" cy="0"/>
                  </a:xfrm>
                  <a:prstGeom prst="straightConnector1">
                    <a:avLst/>
                  </a:prstGeom>
                  <a:ln>
                    <a:solidFill>
                      <a:srgbClr val="000000"/>
                    </a:solidFill>
                    <a:tailEnd type="arrow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/>
                <p:cNvSpPr txBox="1"/>
                <p:nvPr/>
              </p:nvSpPr>
              <p:spPr>
                <a:xfrm>
                  <a:off x="1098888" y="4542306"/>
                  <a:ext cx="648072" cy="360040"/>
                </a:xfrm>
                <a:prstGeom prst="rect">
                  <a:avLst/>
                </a:prstGeom>
              </p:spPr>
              <p:txBody>
                <a:bodyPr wrap="square" rtlCol="0"/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/>
                    <a:t>UK, </a:t>
                  </a:r>
                </a:p>
                <a:p>
                  <a:r>
                    <a:rPr lang="en-US" sz="1400" dirty="0"/>
                    <a:t>1760</a:t>
                  </a:r>
                </a:p>
              </p:txBody>
            </p:sp>
          </p:grpSp>
        </p:grpSp>
      </p:grpSp>
      <p:grpSp>
        <p:nvGrpSpPr>
          <p:cNvPr id="46" name="Group 45"/>
          <p:cNvGrpSpPr/>
          <p:nvPr/>
        </p:nvGrpSpPr>
        <p:grpSpPr>
          <a:xfrm>
            <a:off x="5556618" y="4209021"/>
            <a:ext cx="3203913" cy="1105581"/>
            <a:chOff x="5556618" y="4209021"/>
            <a:chExt cx="3203913" cy="110558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760531" y="4209021"/>
              <a:ext cx="0" cy="1080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668344" y="4702602"/>
              <a:ext cx="0" cy="612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56618" y="5049208"/>
              <a:ext cx="0" cy="252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536633" y="4293095"/>
              <a:ext cx="0" cy="1008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1359861" y="1398276"/>
            <a:ext cx="4703791" cy="4575626"/>
            <a:chOff x="1359861" y="1398276"/>
            <a:chExt cx="4703791" cy="4575626"/>
          </a:xfrm>
        </p:grpSpPr>
        <p:sp>
          <p:nvSpPr>
            <p:cNvPr id="4" name="TextBox 3"/>
            <p:cNvSpPr txBox="1"/>
            <p:nvPr/>
          </p:nvSpPr>
          <p:spPr>
            <a:xfrm>
              <a:off x="4486598" y="1398276"/>
              <a:ext cx="1577054" cy="350129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/>
                <a:t>US (1800-1990)  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359861" y="2455523"/>
              <a:ext cx="2426887" cy="3518379"/>
              <a:chOff x="1359861" y="2455523"/>
              <a:chExt cx="2426887" cy="351837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756222" y="4569598"/>
                <a:ext cx="1030526" cy="409635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dirty="0"/>
                  <a:t>US, 1910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1359861" y="2455523"/>
                <a:ext cx="1750606" cy="3518379"/>
                <a:chOff x="1359861" y="2455523"/>
                <a:chExt cx="1750606" cy="3518379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H="1" flipV="1">
                  <a:off x="2101315" y="4747557"/>
                  <a:ext cx="827999" cy="0"/>
                </a:xfrm>
                <a:prstGeom prst="straightConnector1">
                  <a:avLst/>
                </a:prstGeom>
                <a:ln>
                  <a:solidFill>
                    <a:srgbClr val="000000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1359861" y="2455523"/>
                  <a:ext cx="1750606" cy="3518379"/>
                  <a:chOff x="1359861" y="2455523"/>
                  <a:chExt cx="1750606" cy="3518379"/>
                </a:xfrm>
              </p:grpSpPr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079941" y="5564267"/>
                    <a:ext cx="1030526" cy="409635"/>
                  </a:xfrm>
                  <a:prstGeom prst="rect">
                    <a:avLst/>
                  </a:prstGeom>
                </p:spPr>
                <p:txBody>
                  <a:bodyPr wrap="square" rtlCol="0"/>
                  <a:lstStyle>
                    <a:lvl1pPr marL="0" indent="0">
                      <a:defRPr sz="1100"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1400" dirty="0"/>
                      <a:t>US, 1800</a:t>
                    </a:r>
                  </a:p>
                </p:txBody>
              </p:sp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1359861" y="2455523"/>
                    <a:ext cx="1379366" cy="3275668"/>
                    <a:chOff x="1359861" y="2455523"/>
                    <a:chExt cx="1379366" cy="3275668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2140749" y="2455523"/>
                      <a:ext cx="598478" cy="856651"/>
                      <a:chOff x="2140749" y="2455523"/>
                      <a:chExt cx="598478" cy="856651"/>
                    </a:xfrm>
                  </p:grpSpPr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2140749" y="2455523"/>
                        <a:ext cx="598478" cy="432048"/>
                      </a:xfrm>
                      <a:prstGeom prst="rect">
                        <a:avLst/>
                      </a:prstGeom>
                    </p:spPr>
                    <p:txBody>
                      <a:bodyPr wrap="square" rtlCol="0"/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1400" dirty="0"/>
                          <a:t>US, </a:t>
                        </a:r>
                      </a:p>
                      <a:p>
                        <a:pPr algn="ctr"/>
                        <a:r>
                          <a:rPr lang="en-US" sz="1400" dirty="0"/>
                          <a:t>1953</a:t>
                        </a:r>
                      </a:p>
                    </p:txBody>
                  </p: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>
                        <a:off x="2446395" y="2924944"/>
                        <a:ext cx="79479" cy="387230"/>
                      </a:xfrm>
                      <a:prstGeom prst="straightConnector1">
                        <a:avLst/>
                      </a:prstGeom>
                      <a:ln>
                        <a:solidFill>
                          <a:srgbClr val="000000"/>
                        </a:solidFill>
                        <a:tailEnd type="arrow"/>
                      </a:ln>
                      <a:effectLst/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4" name="Straight Arrow Connector 43"/>
                    <p:cNvCxnSpPr/>
                    <p:nvPr/>
                  </p:nvCxnSpPr>
                  <p:spPr>
                    <a:xfrm flipH="1" flipV="1">
                      <a:off x="1359861" y="5589240"/>
                      <a:ext cx="893173" cy="141951"/>
                    </a:xfrm>
                    <a:prstGeom prst="straightConnector1">
                      <a:avLst/>
                    </a:prstGeom>
                    <a:ln>
                      <a:solidFill>
                        <a:srgbClr val="000000"/>
                      </a:solidFill>
                      <a:tailEnd type="arrow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4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</p:spTree>
    <p:extLst>
      <p:ext uri="{BB962C8B-B14F-4D97-AF65-F5344CB8AC3E}">
        <p14:creationId xmlns:p14="http://schemas.microsoft.com/office/powerpoint/2010/main" val="21247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1" uiExpand="1">
        <p:bldSub>
          <a:bldChart bld="series"/>
        </p:bldSub>
      </p:bldGraphic>
      <p:bldGraphic spid="21" grpId="3" uiExpand="1">
        <p:bldSub>
          <a:bldChart bld="series"/>
        </p:bldSub>
      </p:bldGraphic>
      <p:bldP spid="10" grpId="0"/>
      <p:bldGraphic spid="2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 flipV="1">
            <a:off x="5826469" y="3360149"/>
            <a:ext cx="360040" cy="3604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375866" y="2732030"/>
            <a:ext cx="2844221" cy="3223733"/>
          </a:xfrm>
          <a:prstGeom prst="line">
            <a:avLst/>
          </a:prstGeom>
          <a:ln w="1905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370666" y="2363054"/>
            <a:ext cx="0" cy="360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370668" y="5952922"/>
            <a:ext cx="431999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MCQ2.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39752" y="6474822"/>
            <a:ext cx="432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Capital equipment per worker, $US thousands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2375864" y="593877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223468" y="6067978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2201337" y="595289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972410" y="5765140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315558" y="3994001"/>
            <a:ext cx="3585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 per worker, $US thousands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7599" y="3167652"/>
            <a:ext cx="6432873" cy="2768337"/>
            <a:chOff x="2387599" y="2210063"/>
            <a:chExt cx="6432873" cy="2768337"/>
          </a:xfrm>
        </p:grpSpPr>
        <p:sp>
          <p:nvSpPr>
            <p:cNvPr id="5" name="Freeform 4"/>
            <p:cNvSpPr/>
            <p:nvPr/>
          </p:nvSpPr>
          <p:spPr>
            <a:xfrm>
              <a:off x="2387599" y="2389062"/>
              <a:ext cx="4284000" cy="2589338"/>
            </a:xfrm>
            <a:custGeom>
              <a:avLst/>
              <a:gdLst>
                <a:gd name="connsiteX0" fmla="*/ 0 w 4402667"/>
                <a:gd name="connsiteY0" fmla="*/ 2844800 h 2844800"/>
                <a:gd name="connsiteX1" fmla="*/ 1608667 w 4402667"/>
                <a:gd name="connsiteY1" fmla="*/ 575733 h 2844800"/>
                <a:gd name="connsiteX2" fmla="*/ 4402667 w 4402667"/>
                <a:gd name="connsiteY2" fmla="*/ 0 h 28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67" h="2844800">
                  <a:moveTo>
                    <a:pt x="0" y="2844800"/>
                  </a:moveTo>
                  <a:cubicBezTo>
                    <a:pt x="437444" y="1947333"/>
                    <a:pt x="874889" y="1049866"/>
                    <a:pt x="1608667" y="575733"/>
                  </a:cubicBezTo>
                  <a:cubicBezTo>
                    <a:pt x="2342445" y="101600"/>
                    <a:pt x="4402667" y="0"/>
                    <a:pt x="4402667" y="0"/>
                  </a:cubicBezTo>
                </a:path>
              </a:pathLst>
            </a:custGeom>
            <a:ln>
              <a:solidFill>
                <a:srgbClr val="8064A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31185" y="2210063"/>
              <a:ext cx="21892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Production function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87602" y="2605927"/>
            <a:ext cx="6576885" cy="3319671"/>
            <a:chOff x="2387602" y="1648338"/>
            <a:chExt cx="6576885" cy="3319671"/>
          </a:xfrm>
        </p:grpSpPr>
        <p:sp>
          <p:nvSpPr>
            <p:cNvPr id="17" name="Freeform 16"/>
            <p:cNvSpPr/>
            <p:nvPr/>
          </p:nvSpPr>
          <p:spPr>
            <a:xfrm>
              <a:off x="2387602" y="1982675"/>
              <a:ext cx="4284000" cy="2985334"/>
            </a:xfrm>
            <a:custGeom>
              <a:avLst/>
              <a:gdLst>
                <a:gd name="connsiteX0" fmla="*/ 0 w 4402667"/>
                <a:gd name="connsiteY0" fmla="*/ 2844800 h 2844800"/>
                <a:gd name="connsiteX1" fmla="*/ 1608667 w 4402667"/>
                <a:gd name="connsiteY1" fmla="*/ 575733 h 2844800"/>
                <a:gd name="connsiteX2" fmla="*/ 4402667 w 4402667"/>
                <a:gd name="connsiteY2" fmla="*/ 0 h 28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2667" h="2844800">
                  <a:moveTo>
                    <a:pt x="0" y="2844800"/>
                  </a:moveTo>
                  <a:cubicBezTo>
                    <a:pt x="437444" y="1947333"/>
                    <a:pt x="874889" y="1049866"/>
                    <a:pt x="1608667" y="575733"/>
                  </a:cubicBezTo>
                  <a:cubicBezTo>
                    <a:pt x="2342445" y="101600"/>
                    <a:pt x="4402667" y="0"/>
                    <a:pt x="4402667" y="0"/>
                  </a:cubicBezTo>
                </a:path>
              </a:pathLst>
            </a:custGeom>
            <a:ln>
              <a:solidFill>
                <a:schemeClr val="accent4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782" y="1648338"/>
              <a:ext cx="23317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Production function (after technological progress) 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32585" y="3133225"/>
            <a:ext cx="900031" cy="608162"/>
            <a:chOff x="4132585" y="2175636"/>
            <a:chExt cx="900031" cy="608162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4132585" y="2639798"/>
              <a:ext cx="502842" cy="144000"/>
            </a:xfrm>
            <a:prstGeom prst="line">
              <a:avLst/>
            </a:prstGeom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565774" y="2175636"/>
              <a:ext cx="466842" cy="1080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46634" y="3021917"/>
            <a:ext cx="3547756" cy="3389404"/>
            <a:chOff x="1646634" y="2064328"/>
            <a:chExt cx="3547756" cy="3389404"/>
          </a:xfrm>
        </p:grpSpPr>
        <p:grpSp>
          <p:nvGrpSpPr>
            <p:cNvPr id="37" name="Group 36"/>
            <p:cNvGrpSpPr/>
            <p:nvPr/>
          </p:nvGrpSpPr>
          <p:grpSpPr>
            <a:xfrm>
              <a:off x="1646634" y="2064328"/>
              <a:ext cx="3497746" cy="3389404"/>
              <a:chOff x="1641779" y="2445076"/>
              <a:chExt cx="3497746" cy="338940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4507328" y="2601487"/>
                <a:ext cx="632197" cy="3232993"/>
                <a:chOff x="4507328" y="2601487"/>
                <a:chExt cx="632197" cy="3232993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 flipH="1" flipV="1">
                  <a:off x="4783169" y="2601487"/>
                  <a:ext cx="0" cy="2771993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4782668" y="5357576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/>
                <p:cNvSpPr txBox="1"/>
                <p:nvPr/>
              </p:nvSpPr>
              <p:spPr>
                <a:xfrm>
                  <a:off x="4507328" y="5495926"/>
                  <a:ext cx="63219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30 </a:t>
                  </a: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1641779" y="2445076"/>
                <a:ext cx="3140889" cy="338554"/>
                <a:chOff x="1641779" y="2445076"/>
                <a:chExt cx="3140889" cy="338554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370668" y="2623190"/>
                  <a:ext cx="2412000" cy="0"/>
                </a:xfrm>
                <a:prstGeom prst="line">
                  <a:avLst/>
                </a:prstGeom>
                <a:ln w="25400" cmpd="sng">
                  <a:solidFill>
                    <a:schemeClr val="tx1"/>
                  </a:solidFill>
                  <a:prstDash val="dot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1641779" y="2445076"/>
                  <a:ext cx="7212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22.5</a:t>
                  </a:r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2201340" y="2621025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/>
            <p:cNvGrpSpPr/>
            <p:nvPr/>
          </p:nvGrpSpPr>
          <p:grpSpPr>
            <a:xfrm>
              <a:off x="4754123" y="2200668"/>
              <a:ext cx="440267" cy="338554"/>
              <a:chOff x="4929889" y="2168918"/>
              <a:chExt cx="440267" cy="338554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4929889" y="2168918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4932048" y="217311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1858938" y="3501590"/>
            <a:ext cx="2955874" cy="2909731"/>
            <a:chOff x="1982224" y="2524451"/>
            <a:chExt cx="2955874" cy="2909731"/>
          </a:xfrm>
        </p:grpSpPr>
        <p:grpSp>
          <p:nvGrpSpPr>
            <p:cNvPr id="6" name="Group 5"/>
            <p:cNvGrpSpPr/>
            <p:nvPr/>
          </p:nvGrpSpPr>
          <p:grpSpPr>
            <a:xfrm>
              <a:off x="4292476" y="2626560"/>
              <a:ext cx="645622" cy="2807622"/>
              <a:chOff x="4292476" y="2626560"/>
              <a:chExt cx="645622" cy="280762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4478369" y="2674361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 flipV="1">
                <a:off x="4525470" y="2723869"/>
                <a:ext cx="0" cy="2267993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538632" y="4982299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4292476" y="5095628"/>
                <a:ext cx="49920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20 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497831" y="2626560"/>
                <a:ext cx="4402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latin typeface="Times"/>
                    <a:cs typeface="Times"/>
                  </a:rPr>
                  <a:t>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982224" y="2524451"/>
              <a:ext cx="2537070" cy="338554"/>
              <a:chOff x="1982224" y="2524451"/>
              <a:chExt cx="2537070" cy="33855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H="1" flipV="1">
                <a:off x="2503297" y="2714777"/>
                <a:ext cx="2015997" cy="0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982224" y="2524451"/>
                <a:ext cx="4918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15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2328340" y="2709418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3269712" y="4071769"/>
            <a:ext cx="360040" cy="1866126"/>
            <a:chOff x="3269712" y="3114180"/>
            <a:chExt cx="360040" cy="1866126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3269712" y="3114180"/>
              <a:ext cx="360040" cy="36004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472342" y="3288316"/>
              <a:ext cx="0" cy="1691990"/>
            </a:xfrm>
            <a:prstGeom prst="line">
              <a:avLst/>
            </a:prstGeom>
            <a:ln w="254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Oval 65"/>
          <p:cNvSpPr/>
          <p:nvPr/>
        </p:nvSpPr>
        <p:spPr>
          <a:xfrm>
            <a:off x="3419872" y="422109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32" name="Arc 31"/>
          <p:cNvSpPr/>
          <p:nvPr/>
        </p:nvSpPr>
        <p:spPr>
          <a:xfrm>
            <a:off x="2578066" y="5661248"/>
            <a:ext cx="193734" cy="55428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940152" y="335699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5976152" y="3429293"/>
            <a:ext cx="0" cy="2519987"/>
          </a:xfrm>
          <a:prstGeom prst="line">
            <a:avLst/>
          </a:prstGeom>
          <a:ln w="254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9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32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977" y="188640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16.4. </a:t>
            </a:r>
            <a:r>
              <a:rPr lang="en-GB" dirty="0"/>
              <a:t>Job destruction, job creation, and net employment across countries.</a:t>
            </a:r>
          </a:p>
        </p:txBody>
      </p:sp>
      <p:sp>
        <p:nvSpPr>
          <p:cNvPr id="14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96777"/>
              </p:ext>
            </p:extLst>
          </p:nvPr>
        </p:nvGraphicFramePr>
        <p:xfrm>
          <a:off x="99035" y="620688"/>
          <a:ext cx="8829555" cy="5849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96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9512" y="188640"/>
            <a:ext cx="5671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Figure 16.7a. Firm entry, exit, and the equilibrium </a:t>
            </a:r>
            <a:r>
              <a:rPr lang="en-GB" dirty="0" err="1"/>
              <a:t>markup</a:t>
            </a:r>
            <a:r>
              <a:rPr lang="en-GB" dirty="0"/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400950" y="3429000"/>
            <a:ext cx="4619322" cy="0"/>
          </a:xfrm>
          <a:prstGeom prst="line">
            <a:avLst/>
          </a:prstGeom>
          <a:ln w="28575" cmpd="sng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400960" y="5432983"/>
            <a:ext cx="5267384" cy="2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44208" y="5183365"/>
            <a:ext cx="313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Number of firms,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2400949" y="1826220"/>
            <a:ext cx="0" cy="3599983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406147" y="5418864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31620" y="5432983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9995" y="2699047"/>
            <a:ext cx="213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High markup, attracts entry of firms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818" y="1629161"/>
            <a:ext cx="360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Markup,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2242428" y="2854078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95537" y="3265239"/>
            <a:ext cx="1866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Equilibrium markup,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6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/>
              <a:t> 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242426" y="342900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411761" y="2276872"/>
            <a:ext cx="4752527" cy="2592288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5744174" y="5426203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468349" y="5426203"/>
            <a:ext cx="5168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719" y="5698173"/>
            <a:ext cx="138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Firms entering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0972" y="5688308"/>
            <a:ext cx="1274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Firms leaving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2386638" y="2852936"/>
            <a:ext cx="1081711" cy="1142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2411762" y="4423932"/>
            <a:ext cx="3960438" cy="7598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8349" y="2852936"/>
            <a:ext cx="0" cy="25800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499992" y="3429000"/>
            <a:ext cx="0" cy="1989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57195" y="4431530"/>
            <a:ext cx="0" cy="100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35656" y="5856225"/>
            <a:ext cx="178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Equilibrium number of firms</a:t>
            </a:r>
          </a:p>
        </p:txBody>
      </p:sp>
      <p:cxnSp>
        <p:nvCxnSpPr>
          <p:cNvPr id="41" name="Straight Connector 55"/>
          <p:cNvCxnSpPr/>
          <p:nvPr/>
        </p:nvCxnSpPr>
        <p:spPr>
          <a:xfrm flipH="1">
            <a:off x="4501493" y="5450168"/>
            <a:ext cx="1" cy="148695"/>
          </a:xfrm>
          <a:prstGeom prst="line">
            <a:avLst/>
          </a:prstGeom>
          <a:ln w="19050" cmpd="sng">
            <a:solidFill>
              <a:schemeClr val="tx1"/>
            </a:solidFill>
            <a:headEnd type="triangle" w="sm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79512" y="4253365"/>
            <a:ext cx="2044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Low markup, promotes exit of firms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217304" y="44315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1429" y="3090446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074" y="4005064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C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31125" y="2514381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1242" y="545865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190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52868" y="5592736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999604" y="5447015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4248" y="4376476"/>
            <a:ext cx="2394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Profit-maximizing mark-up</a:t>
            </a:r>
          </a:p>
        </p:txBody>
      </p:sp>
      <p:sp>
        <p:nvSpPr>
          <p:cNvPr id="39" name="Oval 38"/>
          <p:cNvSpPr/>
          <p:nvPr/>
        </p:nvSpPr>
        <p:spPr>
          <a:xfrm>
            <a:off x="3419872" y="280411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463992" y="340481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41327" y="439445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" grpId="0"/>
      <p:bldP spid="29" grpId="0"/>
      <p:bldP spid="43" grpId="0"/>
      <p:bldP spid="50" grpId="0"/>
      <p:bldP spid="51" grpId="0"/>
      <p:bldP spid="31" grpId="0"/>
      <p:bldP spid="55" grpId="0"/>
      <p:bldP spid="39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9512" y="188640"/>
            <a:ext cx="88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16.7b. </a:t>
            </a:r>
            <a:r>
              <a:rPr lang="it-IT" dirty="0"/>
              <a:t>An </a:t>
            </a:r>
            <a:r>
              <a:rPr lang="it-IT" dirty="0" err="1"/>
              <a:t>improvement</a:t>
            </a:r>
            <a:r>
              <a:rPr lang="it-IT" dirty="0"/>
              <a:t> in </a:t>
            </a:r>
            <a:r>
              <a:rPr lang="it-IT" dirty="0" err="1"/>
              <a:t>conditions</a:t>
            </a:r>
            <a:r>
              <a:rPr lang="it-IT" dirty="0"/>
              <a:t> for </a:t>
            </a:r>
            <a:r>
              <a:rPr lang="it-IT" dirty="0" err="1"/>
              <a:t>doing</a:t>
            </a:r>
            <a:r>
              <a:rPr lang="it-IT" dirty="0"/>
              <a:t> business: </a:t>
            </a:r>
            <a:r>
              <a:rPr lang="it-IT" dirty="0" err="1"/>
              <a:t>Firm</a:t>
            </a:r>
            <a:r>
              <a:rPr lang="it-IT" dirty="0"/>
              <a:t> entry, exit, and the </a:t>
            </a:r>
            <a:r>
              <a:rPr lang="it-IT" dirty="0" err="1"/>
              <a:t>equilibrium</a:t>
            </a:r>
            <a:r>
              <a:rPr lang="it-IT" dirty="0"/>
              <a:t> markup.</a:t>
            </a:r>
            <a:endParaRPr lang="en-US" dirty="0"/>
          </a:p>
          <a:p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19995" y="1633327"/>
            <a:ext cx="9456818" cy="4381035"/>
            <a:chOff x="119995" y="1633327"/>
            <a:chExt cx="9456818" cy="4381035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400950" y="3429000"/>
              <a:ext cx="4619322" cy="0"/>
            </a:xfrm>
            <a:prstGeom prst="line">
              <a:avLst/>
            </a:prstGeom>
            <a:ln w="19050" cmpd="sng">
              <a:solidFill>
                <a:srgbClr val="C00000"/>
              </a:solidFill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119995" y="1633327"/>
              <a:ext cx="9456818" cy="4381035"/>
              <a:chOff x="119995" y="1633327"/>
              <a:chExt cx="9456818" cy="4381035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>
                <a:off x="2400960" y="5432983"/>
                <a:ext cx="5267384" cy="29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6444208" y="5183365"/>
                <a:ext cx="3132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Number of firms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n</a:t>
                </a:r>
              </a:p>
              <a:p>
                <a:pPr algn="ctr"/>
                <a:r>
                  <a:rPr lang="en-US" sz="1600" dirty="0">
                    <a:sym typeface="Wingdings" panose="05000000000000000000" pitchFamily="2" charset="2"/>
                  </a:rPr>
                  <a:t> </a:t>
                </a:r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119995" y="1633327"/>
                <a:ext cx="3606793" cy="3965537"/>
                <a:chOff x="119995" y="1633327"/>
                <a:chExt cx="3606793" cy="3965537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2400949" y="1826220"/>
                  <a:ext cx="0" cy="3599983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406147" y="5418864"/>
                  <a:ext cx="0" cy="18000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231620" y="5432983"/>
                  <a:ext cx="169334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119995" y="1633327"/>
                  <a:ext cx="36067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Markup, </a:t>
                  </a:r>
                  <a:r>
                    <a:rPr lang="el-GR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μ</a:t>
                  </a:r>
                  <a:endPara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64" name="TextBox 63"/>
          <p:cNvSpPr txBox="1"/>
          <p:nvPr/>
        </p:nvSpPr>
        <p:spPr>
          <a:xfrm>
            <a:off x="539553" y="3265239"/>
            <a:ext cx="1722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Initial equilibrium markup 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2242426" y="342900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2411761" y="2276872"/>
            <a:ext cx="4752527" cy="2592288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603257" y="5426203"/>
            <a:ext cx="5168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300375" y="6574918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675808"/>
            <a:ext cx="1387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Firms entering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0973" y="6002283"/>
            <a:ext cx="1841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equilibrium number of firms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4499992" y="3429000"/>
            <a:ext cx="0" cy="19898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72200" y="4438425"/>
            <a:ext cx="0" cy="100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55"/>
          <p:cNvCxnSpPr/>
          <p:nvPr/>
        </p:nvCxnSpPr>
        <p:spPr>
          <a:xfrm flipH="1">
            <a:off x="6365406" y="5426203"/>
            <a:ext cx="1" cy="148695"/>
          </a:xfrm>
          <a:prstGeom prst="line">
            <a:avLst/>
          </a:prstGeom>
          <a:ln w="19050" cmpd="sng">
            <a:solidFill>
              <a:schemeClr val="tx1"/>
            </a:solidFill>
            <a:headEnd type="triangle" w="sm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5537" y="4253365"/>
            <a:ext cx="182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New equilibrium markup,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400" dirty="0"/>
              <a:t> 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2217304" y="44315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421429" y="3090446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A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24074" y="4005064"/>
            <a:ext cx="440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"/>
                <a:cs typeface="Times"/>
              </a:rPr>
              <a:t>C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62856" y="5447507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23574" y="5514949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250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802983" y="4844811"/>
            <a:ext cx="2394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Profit-maximizing mark-up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386638" y="4423932"/>
            <a:ext cx="4619322" cy="0"/>
          </a:xfrm>
          <a:prstGeom prst="line">
            <a:avLst/>
          </a:prstGeom>
          <a:ln w="25400" cmpd="sng">
            <a:solidFill>
              <a:srgbClr val="C0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29177" y="5432983"/>
            <a:ext cx="51687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463992" y="340481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41327" y="439445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50" grpId="0"/>
      <p:bldP spid="55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79512" y="188640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 16.8. </a:t>
            </a:r>
            <a:r>
              <a:rPr lang="it-IT" dirty="0" err="1"/>
              <a:t>Changes</a:t>
            </a:r>
            <a:r>
              <a:rPr lang="it-IT" dirty="0"/>
              <a:t> in the long-</a:t>
            </a:r>
            <a:r>
              <a:rPr lang="it-IT" dirty="0" err="1"/>
              <a:t>run</a:t>
            </a:r>
            <a:r>
              <a:rPr lang="it-IT" dirty="0"/>
              <a:t> markup </a:t>
            </a:r>
            <a:r>
              <a:rPr lang="it-IT" dirty="0" err="1"/>
              <a:t>shift</a:t>
            </a:r>
            <a:r>
              <a:rPr lang="it-IT" dirty="0"/>
              <a:t> the </a:t>
            </a:r>
            <a:r>
              <a:rPr lang="it-IT" dirty="0" err="1"/>
              <a:t>price-setting</a:t>
            </a:r>
            <a:r>
              <a:rPr lang="it-IT" dirty="0"/>
              <a:t> curve. 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07504" y="1308459"/>
            <a:ext cx="6004068" cy="4547385"/>
            <a:chOff x="849070" y="1656943"/>
            <a:chExt cx="6004068" cy="4547385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2400960" y="5433012"/>
              <a:ext cx="3131978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720533" y="5619552"/>
              <a:ext cx="313260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Mark-up, </a:t>
              </a:r>
              <a:r>
                <a:rPr lang="el-G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lang="en-GB" sz="16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sz="1600" dirty="0">
                  <a:sym typeface="Wingdings" panose="05000000000000000000" pitchFamily="2" charset="2"/>
                </a:rPr>
                <a:t> 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49070" y="1656943"/>
              <a:ext cx="1944216" cy="3956071"/>
              <a:chOff x="849070" y="1656943"/>
              <a:chExt cx="1944216" cy="3956071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2400949" y="1826220"/>
                <a:ext cx="0" cy="3599983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2400949" y="5433014"/>
                <a:ext cx="0" cy="18000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2231620" y="5432983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849070" y="1656943"/>
                <a:ext cx="19442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Real wage</a:t>
                </a:r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2234465" y="2681124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284500" y="6575976"/>
            <a:ext cx="1859500" cy="282024"/>
          </a:xfrm>
        </p:spPr>
        <p:txBody>
          <a:bodyPr/>
          <a:lstStyle/>
          <a:p>
            <a:r>
              <a:rPr lang="en-US" dirty="0"/>
              <a:t>© The CORE Project 2015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621271" y="3296540"/>
            <a:ext cx="3023987" cy="0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125073" y="2519318"/>
            <a:ext cx="234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Price-setting curve (low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  <a:p>
            <a:pPr algn="r"/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981470" y="1308459"/>
            <a:ext cx="5436861" cy="4449293"/>
            <a:chOff x="4365762" y="1308459"/>
            <a:chExt cx="5436861" cy="4449293"/>
          </a:xfrm>
        </p:grpSpPr>
        <p:grpSp>
          <p:nvGrpSpPr>
            <p:cNvPr id="30" name="Group 29"/>
            <p:cNvGrpSpPr/>
            <p:nvPr/>
          </p:nvGrpSpPr>
          <p:grpSpPr>
            <a:xfrm>
              <a:off x="4551230" y="1477736"/>
              <a:ext cx="5251393" cy="4280016"/>
              <a:chOff x="963932" y="1826220"/>
              <a:chExt cx="5251393" cy="428001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H="1">
                <a:off x="2425340" y="2685197"/>
                <a:ext cx="3023987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963932" y="1826220"/>
                <a:ext cx="5251393" cy="4280016"/>
                <a:chOff x="963932" y="1826220"/>
                <a:chExt cx="5251393" cy="4280016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2400960" y="5433012"/>
                  <a:ext cx="3131978" cy="0"/>
                </a:xfrm>
                <a:prstGeom prst="line">
                  <a:avLst/>
                </a:prstGeom>
                <a:ln w="19050" cmpd="sng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082720" y="5521460"/>
                  <a:ext cx="3132605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Employment</a:t>
                  </a:r>
                </a:p>
                <a:p>
                  <a:pPr algn="ctr"/>
                  <a:r>
                    <a:rPr lang="en-US" sz="1600" dirty="0">
                      <a:sym typeface="Wingdings" panose="05000000000000000000" pitchFamily="2" charset="2"/>
                    </a:rPr>
                    <a:t> </a:t>
                  </a:r>
                  <a:endParaRPr lang="en-US" sz="16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grpSp>
              <p:nvGrpSpPr>
                <p:cNvPr id="38" name="Group 37"/>
                <p:cNvGrpSpPr/>
                <p:nvPr/>
              </p:nvGrpSpPr>
              <p:grpSpPr>
                <a:xfrm>
                  <a:off x="963932" y="1826220"/>
                  <a:ext cx="1439867" cy="3786794"/>
                  <a:chOff x="963932" y="1826220"/>
                  <a:chExt cx="1439867" cy="3786794"/>
                </a:xfrm>
              </p:grpSpPr>
              <p:cxnSp>
                <p:nvCxnSpPr>
                  <p:cNvPr id="39" name="Straight Connector 38"/>
                  <p:cNvCxnSpPr/>
                  <p:nvPr/>
                </p:nvCxnSpPr>
                <p:spPr>
                  <a:xfrm flipH="1">
                    <a:off x="2400949" y="1826220"/>
                    <a:ext cx="0" cy="3599983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2400949" y="5433014"/>
                    <a:ext cx="0" cy="18000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>
                    <a:off x="2231620" y="5432983"/>
                    <a:ext cx="169334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963932" y="2419334"/>
                    <a:ext cx="131460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lang="en-US" sz="1400" dirty="0"/>
                      <a:t>Output per worker, </a:t>
                    </a:r>
                    <a:r>
                      <a:rPr lang="el-GR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λ</a:t>
                    </a:r>
                    <a:endPara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2234465" y="2681124"/>
                    <a:ext cx="169334" cy="0"/>
                  </a:xfrm>
                  <a:prstGeom prst="line">
                    <a:avLst/>
                  </a:prstGeom>
                  <a:ln w="19050" cmpd="sng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52" name="TextBox 51"/>
            <p:cNvSpPr txBox="1"/>
            <p:nvPr/>
          </p:nvSpPr>
          <p:spPr>
            <a:xfrm>
              <a:off x="4365762" y="1308459"/>
              <a:ext cx="19442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Real wage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1659383" y="2336713"/>
            <a:ext cx="2984625" cy="2747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618421" y="3861048"/>
            <a:ext cx="3023987" cy="0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5618420" y="2780928"/>
            <a:ext cx="3023987" cy="0"/>
          </a:xfrm>
          <a:prstGeom prst="line">
            <a:avLst/>
          </a:prstGeom>
          <a:ln w="25400" cmpd="sng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272190" y="3291174"/>
            <a:ext cx="249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Price-setting curve (medium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dirty="0"/>
              <a:t>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77747" y="3933056"/>
            <a:ext cx="2173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Price-setting curve (high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283844" y="3898429"/>
            <a:ext cx="0" cy="1186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89572" y="3302033"/>
            <a:ext cx="0" cy="18122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123728" y="2778597"/>
            <a:ext cx="0" cy="22991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3277991" y="3858919"/>
            <a:ext cx="2295872" cy="21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2123728" y="2778597"/>
            <a:ext cx="3519084" cy="23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2689572" y="3302033"/>
            <a:ext cx="2874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04923" y="5140608"/>
            <a:ext cx="63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2224855" y="5409567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medium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2993149" y="5116080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</a:t>
            </a: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GB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GB" sz="1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483752"/>
              </p:ext>
            </p:extLst>
          </p:nvPr>
        </p:nvGraphicFramePr>
        <p:xfrm>
          <a:off x="4151813" y="4331847"/>
          <a:ext cx="1376727" cy="37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1813" y="4331847"/>
                        <a:ext cx="1376727" cy="37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Connector 73"/>
          <p:cNvCxnSpPr/>
          <p:nvPr/>
        </p:nvCxnSpPr>
        <p:spPr>
          <a:xfrm flipH="1">
            <a:off x="1671199" y="2336713"/>
            <a:ext cx="287407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123728" y="436510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2689572" y="4339879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3283844" y="4370047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29972" y="5016370"/>
            <a:ext cx="2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31499" y="4900636"/>
            <a:ext cx="2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14599" y="5126617"/>
            <a:ext cx="2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1499" y="2147794"/>
            <a:ext cx="26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en-GB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07455" y="2780928"/>
            <a:ext cx="386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774625" y="3306309"/>
            <a:ext cx="386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821402" y="3861048"/>
            <a:ext cx="3868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6" grpId="0"/>
      <p:bldP spid="57" grpId="0"/>
      <p:bldP spid="12" grpId="0"/>
      <p:bldP spid="72" grpId="0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22527</TotalTime>
  <Words>1271</Words>
  <Application>Microsoft Office PowerPoint</Application>
  <PresentationFormat>On-screen Show (4:3)</PresentationFormat>
  <Paragraphs>315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Times</vt:lpstr>
      <vt:lpstr>Times New Roman</vt:lpstr>
      <vt:lpstr>Wingdings</vt:lpstr>
      <vt:lpstr>Office Theme</vt:lpstr>
      <vt:lpstr>Equation</vt:lpstr>
      <vt:lpstr>Document</vt:lpstr>
      <vt:lpstr>Unit 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</dc:creator>
  <cp:lastModifiedBy>Luka Crnjakovic</cp:lastModifiedBy>
  <cp:revision>383</cp:revision>
  <cp:lastPrinted>2014-07-21T17:54:00Z</cp:lastPrinted>
  <dcterms:created xsi:type="dcterms:W3CDTF">2014-07-21T14:50:19Z</dcterms:created>
  <dcterms:modified xsi:type="dcterms:W3CDTF">2017-08-11T16:16:50Z</dcterms:modified>
</cp:coreProperties>
</file>