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28" r:id="rId2"/>
    <p:sldId id="295" r:id="rId3"/>
    <p:sldId id="317" r:id="rId4"/>
    <p:sldId id="315" r:id="rId5"/>
    <p:sldId id="286" r:id="rId6"/>
    <p:sldId id="320" r:id="rId7"/>
    <p:sldId id="287" r:id="rId8"/>
    <p:sldId id="288" r:id="rId9"/>
    <p:sldId id="32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m Bowles" initials="SB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0" autoAdjust="0"/>
    <p:restoredTop sz="94118" autoAdjust="0"/>
  </p:normalViewPr>
  <p:slideViewPr>
    <p:cSldViewPr snapToGrid="0" snapToObjects="1">
      <p:cViewPr varScale="1">
        <p:scale>
          <a:sx n="125" d="100"/>
          <a:sy n="125" d="100"/>
        </p:scale>
        <p:origin x="143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D1A9C-80C7-4EA0-BD9D-3F4B91EEFF6A}" type="datetimeFigureOut">
              <a:rPr lang="en-GB" smtClean="0"/>
              <a:pPr/>
              <a:t>11/08/2017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5A03E-38A9-480B-888F-FE63ED7A7AE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48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5A03E-38A9-480B-888F-FE63ED7A7AE2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98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6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7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1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1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16A2-B43D-564F-BF4C-0BFFBEC8CE8A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F55BA-EE13-ED4C-AB6D-4DE0D9962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6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947" y="2481513"/>
            <a:ext cx="6858000" cy="687367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+mn-lt"/>
                <a:cs typeface="Calibri"/>
              </a:rPr>
              <a:t>Unit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2947" y="3318147"/>
            <a:ext cx="6858000" cy="1241822"/>
          </a:xfrm>
        </p:spPr>
        <p:txBody>
          <a:bodyPr>
            <a:normAutofit/>
          </a:bodyPr>
          <a:lstStyle/>
          <a:p>
            <a:r>
              <a:rPr lang="en-GB" sz="2400" dirty="0"/>
              <a:t>THE FIRM: </a:t>
            </a:r>
          </a:p>
          <a:p>
            <a:r>
              <a:rPr lang="en-GB" sz="2400" dirty="0"/>
              <a:t>OWNERS, MANAGERS, AND EMPLOYEES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66" y="6400253"/>
            <a:ext cx="1861134" cy="3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929" y="1460500"/>
            <a:ext cx="8969471" cy="40132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5629" y="109021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6.1. </a:t>
            </a:r>
            <a:r>
              <a:rPr lang="en-US" dirty="0"/>
              <a:t>The firm’s actors and its decision-making and information structures.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85850" y="3462862"/>
            <a:ext cx="935998" cy="389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Manager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53999" y="4690524"/>
            <a:ext cx="8585710" cy="389467"/>
            <a:chOff x="253999" y="1109128"/>
            <a:chExt cx="8585710" cy="389467"/>
          </a:xfrm>
        </p:grpSpPr>
        <p:sp>
          <p:nvSpPr>
            <p:cNvPr id="15" name="Rectangle 14"/>
            <p:cNvSpPr/>
            <p:nvPr/>
          </p:nvSpPr>
          <p:spPr>
            <a:xfrm>
              <a:off x="253999" y="1109128"/>
              <a:ext cx="935998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Worker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42397" y="1109128"/>
              <a:ext cx="935998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Worker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0795" y="1109128"/>
              <a:ext cx="935998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Worker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50119" y="1109128"/>
              <a:ext cx="935998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Worker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38517" y="1109128"/>
              <a:ext cx="935998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Worker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26915" y="1109128"/>
              <a:ext cx="935998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Worker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15313" y="1109128"/>
              <a:ext cx="935998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Worker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03711" y="1109128"/>
              <a:ext cx="935998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Worker</a:t>
              </a:r>
            </a:p>
          </p:txBody>
        </p:sp>
      </p:grpSp>
      <p:cxnSp>
        <p:nvCxnSpPr>
          <p:cNvPr id="48" name="Elbow Connector 47"/>
          <p:cNvCxnSpPr>
            <a:stCxn id="15" idx="0"/>
            <a:endCxn id="11" idx="2"/>
          </p:cNvCxnSpPr>
          <p:nvPr/>
        </p:nvCxnSpPr>
        <p:spPr>
          <a:xfrm rot="5400000" flipH="1" flipV="1">
            <a:off x="2218826" y="2355502"/>
            <a:ext cx="838195" cy="383185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6" idx="0"/>
            <a:endCxn id="11" idx="2"/>
          </p:cNvCxnSpPr>
          <p:nvPr/>
        </p:nvCxnSpPr>
        <p:spPr>
          <a:xfrm rot="5400000" flipH="1" flipV="1">
            <a:off x="2763025" y="2899701"/>
            <a:ext cx="838195" cy="274345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7" idx="0"/>
            <a:endCxn id="11" idx="2"/>
          </p:cNvCxnSpPr>
          <p:nvPr/>
        </p:nvCxnSpPr>
        <p:spPr>
          <a:xfrm rot="5400000" flipH="1" flipV="1">
            <a:off x="3307224" y="3443900"/>
            <a:ext cx="838195" cy="1655055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8" idx="0"/>
            <a:endCxn id="11" idx="2"/>
          </p:cNvCxnSpPr>
          <p:nvPr/>
        </p:nvCxnSpPr>
        <p:spPr>
          <a:xfrm rot="5400000" flipH="1" flipV="1">
            <a:off x="3866886" y="4003562"/>
            <a:ext cx="838195" cy="53573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9" idx="0"/>
            <a:endCxn id="11" idx="2"/>
          </p:cNvCxnSpPr>
          <p:nvPr/>
        </p:nvCxnSpPr>
        <p:spPr>
          <a:xfrm rot="16200000" flipV="1">
            <a:off x="4411086" y="3995093"/>
            <a:ext cx="838195" cy="55266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0" idx="0"/>
            <a:endCxn id="11" idx="2"/>
          </p:cNvCxnSpPr>
          <p:nvPr/>
        </p:nvCxnSpPr>
        <p:spPr>
          <a:xfrm rot="16200000" flipV="1">
            <a:off x="4955285" y="3450894"/>
            <a:ext cx="838195" cy="1641065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1" idx="0"/>
            <a:endCxn id="11" idx="2"/>
          </p:cNvCxnSpPr>
          <p:nvPr/>
        </p:nvCxnSpPr>
        <p:spPr>
          <a:xfrm rot="16200000" flipV="1">
            <a:off x="5499484" y="2906695"/>
            <a:ext cx="838195" cy="272946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22" idx="0"/>
            <a:endCxn id="11" idx="2"/>
          </p:cNvCxnSpPr>
          <p:nvPr/>
        </p:nvCxnSpPr>
        <p:spPr>
          <a:xfrm rot="16200000" flipV="1">
            <a:off x="6043683" y="2362496"/>
            <a:ext cx="838195" cy="381786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896398" y="1854191"/>
            <a:ext cx="5314902" cy="1028700"/>
            <a:chOff x="2095499" y="1803400"/>
            <a:chExt cx="6276211" cy="1028700"/>
          </a:xfrm>
        </p:grpSpPr>
        <p:sp>
          <p:nvSpPr>
            <p:cNvPr id="9" name="Rectangle 8"/>
            <p:cNvSpPr/>
            <p:nvPr/>
          </p:nvSpPr>
          <p:spPr>
            <a:xfrm>
              <a:off x="2095499" y="1803400"/>
              <a:ext cx="6276211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Board of Directors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104679" y="2239428"/>
              <a:ext cx="935998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Owner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4003" y="2239428"/>
              <a:ext cx="935998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Owner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2400" y="2239428"/>
              <a:ext cx="935998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Owner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799" y="2239428"/>
              <a:ext cx="935998" cy="389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Owner</a:t>
              </a: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53849" y="2836338"/>
            <a:ext cx="0" cy="63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983956" y="4301005"/>
            <a:ext cx="0" cy="374889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53170" y="4299788"/>
            <a:ext cx="0" cy="374889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140721" y="4315635"/>
            <a:ext cx="0" cy="374889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863511" y="4301005"/>
            <a:ext cx="0" cy="374889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234405" y="4315636"/>
            <a:ext cx="0" cy="374889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080189" y="4299788"/>
            <a:ext cx="0" cy="374889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054474" y="4301005"/>
            <a:ext cx="0" cy="374889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98673" y="4299788"/>
            <a:ext cx="0" cy="374889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768413" y="2882891"/>
            <a:ext cx="0" cy="579972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07963" y="4889794"/>
            <a:ext cx="360000" cy="1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183062" y="4889795"/>
            <a:ext cx="360000" cy="1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302386" y="4891817"/>
            <a:ext cx="360000" cy="1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390784" y="4902375"/>
            <a:ext cx="360000" cy="1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495861" y="4902376"/>
            <a:ext cx="360000" cy="1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584259" y="4885256"/>
            <a:ext cx="360000" cy="1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646521" y="4904398"/>
            <a:ext cx="360000" cy="1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485438" y="2484953"/>
            <a:ext cx="288000" cy="1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426784" y="2484954"/>
            <a:ext cx="288000" cy="1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358588" y="2484955"/>
            <a:ext cx="288000" cy="1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2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01113" y="2548534"/>
            <a:ext cx="3985475" cy="2692764"/>
            <a:chOff x="2558544" y="2758775"/>
            <a:chExt cx="3575776" cy="2497577"/>
          </a:xfrm>
        </p:grpSpPr>
        <p:sp>
          <p:nvSpPr>
            <p:cNvPr id="50" name="Rectangle 49"/>
            <p:cNvSpPr/>
            <p:nvPr/>
          </p:nvSpPr>
          <p:spPr>
            <a:xfrm>
              <a:off x="2558544" y="2758775"/>
              <a:ext cx="3575776" cy="24975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6200" y="3556965"/>
              <a:ext cx="2629904" cy="51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Maria’s rent when employed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 flipH="1">
            <a:off x="3007812" y="2435537"/>
            <a:ext cx="0" cy="334799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007816" y="5784155"/>
            <a:ext cx="449999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629" y="88534"/>
            <a:ext cx="905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6.2. </a:t>
            </a:r>
            <a:r>
              <a:rPr lang="en-US" dirty="0"/>
              <a:t>Maria’s employment rent for a given level of effort and a $12 </a:t>
            </a:r>
            <a:r>
              <a:rPr lang="en-US" dirty="0" smtClean="0"/>
              <a:t>wage, </a:t>
            </a:r>
            <a:r>
              <a:rPr lang="en-US" dirty="0"/>
              <a:t>in an economy without an unemployment benefit. 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3013010" y="5770007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60614" y="5899211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838483" y="5784126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09556" y="5596373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86473" y="6450250"/>
            <a:ext cx="4521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35-hour weeks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75070" y="5734272"/>
            <a:ext cx="2622972" cy="972901"/>
            <a:chOff x="4910904" y="5786512"/>
            <a:chExt cx="2622972" cy="972901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6134317" y="5786512"/>
              <a:ext cx="0" cy="180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910904" y="5928416"/>
              <a:ext cx="26229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Expected duration of unemployment = 44 weeks (1540 hours)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04627" y="5765647"/>
            <a:ext cx="3996000" cy="3"/>
            <a:chOff x="2532007" y="5780794"/>
            <a:chExt cx="3636000" cy="3"/>
          </a:xfrm>
        </p:grpSpPr>
        <p:cxnSp>
          <p:nvCxnSpPr>
            <p:cNvPr id="40" name="Straight Connector 39"/>
            <p:cNvCxnSpPr/>
            <p:nvPr/>
          </p:nvCxnSpPr>
          <p:spPr>
            <a:xfrm flipH="1" flipV="1">
              <a:off x="2532007" y="5780794"/>
              <a:ext cx="3636000" cy="0"/>
            </a:xfrm>
            <a:prstGeom prst="line">
              <a:avLst/>
            </a:prstGeom>
            <a:ln w="44450" cmpd="sng">
              <a:solidFill>
                <a:schemeClr val="accent2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2582809" y="5780797"/>
              <a:ext cx="1800000" cy="0"/>
            </a:xfrm>
            <a:prstGeom prst="line">
              <a:avLst/>
            </a:prstGeom>
            <a:ln w="44450" cmpd="sng">
              <a:solidFill>
                <a:schemeClr val="accent2"/>
              </a:solidFill>
              <a:prstDash val="solid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681034" y="2379257"/>
            <a:ext cx="5287687" cy="584775"/>
            <a:chOff x="1226567" y="2023191"/>
            <a:chExt cx="5281335" cy="584775"/>
          </a:xfrm>
        </p:grpSpPr>
        <p:sp>
          <p:nvSpPr>
            <p:cNvPr id="35" name="TextBox 34"/>
            <p:cNvSpPr txBox="1"/>
            <p:nvPr/>
          </p:nvSpPr>
          <p:spPr>
            <a:xfrm>
              <a:off x="1226567" y="2023191"/>
              <a:ext cx="12671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Hourly wage = $ 12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386242" y="2204488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2552663" y="2212139"/>
              <a:ext cx="3955239" cy="0"/>
            </a:xfrm>
            <a:prstGeom prst="line">
              <a:avLst/>
            </a:prstGeom>
            <a:ln w="44450" cmpd="sng">
              <a:solidFill>
                <a:schemeClr val="tx2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552653" y="2210992"/>
              <a:ext cx="1977623" cy="0"/>
            </a:xfrm>
            <a:prstGeom prst="line">
              <a:avLst/>
            </a:prstGeom>
            <a:ln w="44450" cmpd="sng">
              <a:solidFill>
                <a:schemeClr val="tx2"/>
              </a:solidFill>
              <a:prstDash val="solid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 flipV="1">
            <a:off x="2872173" y="5239889"/>
            <a:ext cx="178517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008728" y="5241298"/>
            <a:ext cx="3959993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9600" y="5092065"/>
            <a:ext cx="2163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Disutility of an hour of effort = $2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6983884" y="2568208"/>
            <a:ext cx="19770" cy="3202914"/>
          </a:xfrm>
          <a:prstGeom prst="line">
            <a:avLst/>
          </a:prstGeom>
          <a:ln w="44450" cmpd="sng">
            <a:solidFill>
              <a:srgbClr val="C0504D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7310066" y="2597974"/>
            <a:ext cx="108000" cy="0"/>
          </a:xfrm>
          <a:prstGeom prst="line">
            <a:avLst/>
          </a:prstGeom>
          <a:ln w="44450" cmpd="sng">
            <a:solidFill>
              <a:schemeClr val="accent2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982651" y="2596925"/>
            <a:ext cx="503999" cy="0"/>
          </a:xfrm>
          <a:prstGeom prst="line">
            <a:avLst/>
          </a:prstGeom>
          <a:ln w="44450" cmpd="sng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973710" y="2568205"/>
            <a:ext cx="359999" cy="0"/>
          </a:xfrm>
          <a:prstGeom prst="line">
            <a:avLst/>
          </a:prstGeom>
          <a:ln w="44450" cmpd="sng">
            <a:solidFill>
              <a:schemeClr val="tx2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202089" y="2559247"/>
            <a:ext cx="287993" cy="0"/>
          </a:xfrm>
          <a:prstGeom prst="line">
            <a:avLst/>
          </a:prstGeom>
          <a:ln w="44450" cmpd="sng">
            <a:solidFill>
              <a:schemeClr val="tx2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000761" y="5217649"/>
            <a:ext cx="0" cy="536227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ight Brace 52"/>
          <p:cNvSpPr/>
          <p:nvPr/>
        </p:nvSpPr>
        <p:spPr>
          <a:xfrm>
            <a:off x="7669125" y="2536905"/>
            <a:ext cx="108001" cy="2680744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767019" y="3584889"/>
            <a:ext cx="1518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Employment rent per hour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3175087" y="1467930"/>
            <a:ext cx="809991" cy="0"/>
          </a:xfrm>
          <a:prstGeom prst="line">
            <a:avLst/>
          </a:prstGeom>
          <a:ln w="44450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3175078" y="1466783"/>
            <a:ext cx="504420" cy="1147"/>
          </a:xfrm>
          <a:prstGeom prst="line">
            <a:avLst/>
          </a:prstGeom>
          <a:ln w="44450" cmpd="sng">
            <a:solidFill>
              <a:schemeClr val="tx2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3165095" y="1768965"/>
            <a:ext cx="827983" cy="0"/>
          </a:xfrm>
          <a:prstGeom prst="line">
            <a:avLst/>
          </a:prstGeom>
          <a:ln w="44450" cmpd="sng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195573" y="1768968"/>
            <a:ext cx="503994" cy="0"/>
          </a:xfrm>
          <a:prstGeom prst="line">
            <a:avLst/>
          </a:prstGeom>
          <a:ln w="44450" cmpd="sng">
            <a:solidFill>
              <a:schemeClr val="accent2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85077" y="1249378"/>
            <a:ext cx="5092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 What Maria gets should she not lose her job today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94082" y="1565674"/>
            <a:ext cx="5092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 What Maria gets should she lose her job today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1206" y="5257819"/>
            <a:ext cx="310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Disutility of effort when employed 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 flipV="1">
            <a:off x="4703571" y="5760165"/>
            <a:ext cx="503994" cy="0"/>
          </a:xfrm>
          <a:prstGeom prst="line">
            <a:avLst/>
          </a:prstGeom>
          <a:ln w="44450" cmpd="sng">
            <a:solidFill>
              <a:schemeClr val="accent2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980553" y="2717811"/>
            <a:ext cx="0" cy="282443"/>
          </a:xfrm>
          <a:prstGeom prst="line">
            <a:avLst/>
          </a:prstGeom>
          <a:ln w="44450" cmpd="sng">
            <a:solidFill>
              <a:schemeClr val="accent2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3427288" y="1768968"/>
            <a:ext cx="503994" cy="0"/>
          </a:xfrm>
          <a:prstGeom prst="line">
            <a:avLst/>
          </a:prstGeom>
          <a:ln w="44450" cmpd="sng">
            <a:solidFill>
              <a:schemeClr val="accent2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51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3" grpId="0" animBg="1"/>
      <p:bldP spid="64" grpId="0"/>
      <p:bldP spid="70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01113" y="2548534"/>
            <a:ext cx="3985475" cy="1020356"/>
            <a:chOff x="2558544" y="2758775"/>
            <a:chExt cx="3575776" cy="2497577"/>
          </a:xfrm>
        </p:grpSpPr>
        <p:sp>
          <p:nvSpPr>
            <p:cNvPr id="50" name="Rectangle 49"/>
            <p:cNvSpPr/>
            <p:nvPr/>
          </p:nvSpPr>
          <p:spPr>
            <a:xfrm>
              <a:off x="2558544" y="2758775"/>
              <a:ext cx="3575776" cy="24975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6200" y="3556965"/>
              <a:ext cx="2629904" cy="51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Maria’s rent when employed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007120" y="4162619"/>
            <a:ext cx="3991364" cy="16085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007812" y="2435537"/>
            <a:ext cx="0" cy="334799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007816" y="5784155"/>
            <a:ext cx="449999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629" y="88534"/>
            <a:ext cx="905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6.3. </a:t>
            </a:r>
            <a:r>
              <a:rPr lang="en-US" dirty="0"/>
              <a:t>Maria’s employment rent for a given level of effort and a $12 </a:t>
            </a:r>
            <a:r>
              <a:rPr lang="en-US" dirty="0" smtClean="0"/>
              <a:t>wage, in </a:t>
            </a:r>
            <a:r>
              <a:rPr lang="en-US" dirty="0"/>
              <a:t>an economy with an unemployment </a:t>
            </a:r>
            <a:r>
              <a:rPr lang="en-US" dirty="0" smtClean="0"/>
              <a:t>benefit </a:t>
            </a:r>
            <a:r>
              <a:rPr lang="en-GB" dirty="0"/>
              <a:t>of unlimited duration.</a:t>
            </a:r>
            <a:r>
              <a:rPr lang="en-US" dirty="0"/>
              <a:t> 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3013010" y="5770007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60614" y="5899211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838483" y="5784126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09556" y="5596373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86473" y="6450250"/>
            <a:ext cx="4521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35-hour weeks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75070" y="5734272"/>
            <a:ext cx="2425470" cy="1219122"/>
            <a:chOff x="4910904" y="5786512"/>
            <a:chExt cx="2425470" cy="1219122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6134317" y="5786512"/>
              <a:ext cx="0" cy="180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910904" y="5928416"/>
              <a:ext cx="24254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Expected duration of unemployment = 44 weeks</a:t>
              </a:r>
            </a:p>
            <a:p>
              <a:pPr algn="r"/>
              <a:r>
                <a:rPr lang="en-US" sz="1600" dirty="0"/>
                <a:t>(1540 hours)</a:t>
              </a:r>
            </a:p>
            <a:p>
              <a:pPr algn="r"/>
              <a:endParaRPr lang="en-US" sz="1600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2872173" y="3580093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04701" y="4755100"/>
            <a:ext cx="39680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What Maria receives in unemployment benefit during her period of unemployment 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3672" y="4013609"/>
            <a:ext cx="2868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Unemployment benefit = $6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04627" y="4162619"/>
            <a:ext cx="3959992" cy="3"/>
            <a:chOff x="2532007" y="5780794"/>
            <a:chExt cx="3636000" cy="3"/>
          </a:xfrm>
        </p:grpSpPr>
        <p:cxnSp>
          <p:nvCxnSpPr>
            <p:cNvPr id="40" name="Straight Connector 39"/>
            <p:cNvCxnSpPr/>
            <p:nvPr/>
          </p:nvCxnSpPr>
          <p:spPr>
            <a:xfrm flipH="1" flipV="1">
              <a:off x="2532007" y="5780794"/>
              <a:ext cx="3636000" cy="0"/>
            </a:xfrm>
            <a:prstGeom prst="line">
              <a:avLst/>
            </a:prstGeom>
            <a:ln w="44450" cmpd="sng">
              <a:solidFill>
                <a:schemeClr val="accent2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2582809" y="5780797"/>
              <a:ext cx="1800000" cy="0"/>
            </a:xfrm>
            <a:prstGeom prst="line">
              <a:avLst/>
            </a:prstGeom>
            <a:ln w="44450" cmpd="sng">
              <a:solidFill>
                <a:schemeClr val="accent2"/>
              </a:solidFill>
              <a:prstDash val="solid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681034" y="2379257"/>
            <a:ext cx="5287687" cy="584775"/>
            <a:chOff x="1226567" y="2023191"/>
            <a:chExt cx="5281335" cy="584775"/>
          </a:xfrm>
        </p:grpSpPr>
        <p:sp>
          <p:nvSpPr>
            <p:cNvPr id="35" name="TextBox 34"/>
            <p:cNvSpPr txBox="1"/>
            <p:nvPr/>
          </p:nvSpPr>
          <p:spPr>
            <a:xfrm>
              <a:off x="1226567" y="2023191"/>
              <a:ext cx="12671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Hourly wage = $ 12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386242" y="2204488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2552663" y="2212139"/>
              <a:ext cx="3955239" cy="0"/>
            </a:xfrm>
            <a:prstGeom prst="line">
              <a:avLst/>
            </a:prstGeom>
            <a:ln w="44450" cmpd="sng">
              <a:solidFill>
                <a:schemeClr val="tx2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552653" y="2210992"/>
              <a:ext cx="1977623" cy="0"/>
            </a:xfrm>
            <a:prstGeom prst="line">
              <a:avLst/>
            </a:prstGeom>
            <a:ln w="44450" cmpd="sng">
              <a:solidFill>
                <a:schemeClr val="tx2"/>
              </a:solidFill>
              <a:prstDash val="solid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>
            <a:off x="2847666" y="4162619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020818" y="3568890"/>
            <a:ext cx="3959993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7417" y="3276502"/>
            <a:ext cx="2654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Unemployment benefit plus the disutility of effort = $8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6980811" y="2568208"/>
            <a:ext cx="19770" cy="1614678"/>
          </a:xfrm>
          <a:prstGeom prst="line">
            <a:avLst/>
          </a:prstGeom>
          <a:ln w="44450" cmpd="sng">
            <a:solidFill>
              <a:srgbClr val="C0504D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7310066" y="2597974"/>
            <a:ext cx="108000" cy="0"/>
          </a:xfrm>
          <a:prstGeom prst="line">
            <a:avLst/>
          </a:prstGeom>
          <a:ln w="44450" cmpd="sng">
            <a:solidFill>
              <a:schemeClr val="accent2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000581" y="2614857"/>
            <a:ext cx="503999" cy="0"/>
          </a:xfrm>
          <a:prstGeom prst="line">
            <a:avLst/>
          </a:prstGeom>
          <a:ln w="44450" cmpd="sng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973710" y="2568205"/>
            <a:ext cx="359999" cy="0"/>
          </a:xfrm>
          <a:prstGeom prst="line">
            <a:avLst/>
          </a:prstGeom>
          <a:ln w="44450" cmpd="sng">
            <a:solidFill>
              <a:schemeClr val="tx2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220019" y="2568208"/>
            <a:ext cx="287993" cy="0"/>
          </a:xfrm>
          <a:prstGeom prst="line">
            <a:avLst/>
          </a:prstGeom>
          <a:ln w="44450" cmpd="sng">
            <a:solidFill>
              <a:schemeClr val="tx2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ight Brace 50"/>
          <p:cNvSpPr/>
          <p:nvPr/>
        </p:nvSpPr>
        <p:spPr>
          <a:xfrm>
            <a:off x="7615126" y="4162619"/>
            <a:ext cx="144000" cy="1571653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759126" y="4331760"/>
            <a:ext cx="1518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Reservation wage per hour</a:t>
            </a:r>
          </a:p>
        </p:txBody>
      </p:sp>
      <p:sp>
        <p:nvSpPr>
          <p:cNvPr id="53" name="Right Brace 52"/>
          <p:cNvSpPr/>
          <p:nvPr/>
        </p:nvSpPr>
        <p:spPr>
          <a:xfrm>
            <a:off x="7615126" y="2560554"/>
            <a:ext cx="144000" cy="1008335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767019" y="2766324"/>
            <a:ext cx="1518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Employment rent per hour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3175087" y="1467930"/>
            <a:ext cx="809991" cy="0"/>
          </a:xfrm>
          <a:prstGeom prst="line">
            <a:avLst/>
          </a:prstGeom>
          <a:ln w="44450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3175078" y="1466783"/>
            <a:ext cx="504420" cy="1147"/>
          </a:xfrm>
          <a:prstGeom prst="line">
            <a:avLst/>
          </a:prstGeom>
          <a:ln w="44450" cmpd="sng">
            <a:solidFill>
              <a:schemeClr val="tx2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3165095" y="1768965"/>
            <a:ext cx="827983" cy="0"/>
          </a:xfrm>
          <a:prstGeom prst="line">
            <a:avLst/>
          </a:prstGeom>
          <a:ln w="44450" cmpd="sng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195573" y="1768968"/>
            <a:ext cx="503994" cy="0"/>
          </a:xfrm>
          <a:prstGeom prst="line">
            <a:avLst/>
          </a:prstGeom>
          <a:ln w="44450" cmpd="sng">
            <a:solidFill>
              <a:schemeClr val="accent2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85077" y="1249378"/>
            <a:ext cx="5092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 What Maria gets should she not lose her job today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94082" y="1565674"/>
            <a:ext cx="5092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 What Maria gets should she lose her job today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67288" y="3712550"/>
            <a:ext cx="310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Disutility of effort when employed 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7001208" y="4182886"/>
            <a:ext cx="0" cy="1603626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340178" y="1768965"/>
            <a:ext cx="503994" cy="0"/>
          </a:xfrm>
          <a:prstGeom prst="line">
            <a:avLst/>
          </a:prstGeom>
          <a:ln w="44450" cmpd="sng">
            <a:solidFill>
              <a:schemeClr val="accent2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4722810" y="4162619"/>
            <a:ext cx="503994" cy="0"/>
          </a:xfrm>
          <a:prstGeom prst="line">
            <a:avLst/>
          </a:prstGeom>
          <a:ln w="44450" cmpd="sng">
            <a:solidFill>
              <a:schemeClr val="accent2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998483" y="2717811"/>
            <a:ext cx="0" cy="282443"/>
          </a:xfrm>
          <a:prstGeom prst="line">
            <a:avLst/>
          </a:prstGeom>
          <a:ln w="44450" cmpd="sng">
            <a:solidFill>
              <a:schemeClr val="accent2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2611605" y="2432920"/>
            <a:ext cx="3810481" cy="3281786"/>
            <a:chOff x="2539519" y="2541941"/>
            <a:chExt cx="3810481" cy="3281786"/>
          </a:xfrm>
        </p:grpSpPr>
        <p:sp>
          <p:nvSpPr>
            <p:cNvPr id="118" name="Isosceles Triangle 117"/>
            <p:cNvSpPr/>
            <p:nvPr/>
          </p:nvSpPr>
          <p:spPr>
            <a:xfrm>
              <a:off x="2540000" y="2541941"/>
              <a:ext cx="3810000" cy="3234982"/>
            </a:xfrm>
            <a:prstGeom prst="triangle">
              <a:avLst>
                <a:gd name="adj" fmla="val 100000"/>
              </a:avLst>
            </a:prstGeom>
            <a:solidFill>
              <a:srgbClr val="F2DCD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2539519" y="2555594"/>
              <a:ext cx="3810000" cy="3268133"/>
            </a:xfrm>
            <a:custGeom>
              <a:avLst/>
              <a:gdLst>
                <a:gd name="connsiteX0" fmla="*/ 0 w 3810000"/>
                <a:gd name="connsiteY0" fmla="*/ 3268133 h 3268133"/>
                <a:gd name="connsiteX1" fmla="*/ 118533 w 3810000"/>
                <a:gd name="connsiteY1" fmla="*/ 2489200 h 3268133"/>
                <a:gd name="connsiteX2" fmla="*/ 355600 w 3810000"/>
                <a:gd name="connsiteY2" fmla="*/ 1930400 h 3268133"/>
                <a:gd name="connsiteX3" fmla="*/ 711200 w 3810000"/>
                <a:gd name="connsiteY3" fmla="*/ 1456267 h 3268133"/>
                <a:gd name="connsiteX4" fmla="*/ 1354667 w 3810000"/>
                <a:gd name="connsiteY4" fmla="*/ 846667 h 3268133"/>
                <a:gd name="connsiteX5" fmla="*/ 2269067 w 3810000"/>
                <a:gd name="connsiteY5" fmla="*/ 338667 h 3268133"/>
                <a:gd name="connsiteX6" fmla="*/ 3183467 w 3810000"/>
                <a:gd name="connsiteY6" fmla="*/ 67733 h 3268133"/>
                <a:gd name="connsiteX7" fmla="*/ 3810000 w 3810000"/>
                <a:gd name="connsiteY7" fmla="*/ 0 h 326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00" h="3268133">
                  <a:moveTo>
                    <a:pt x="0" y="3268133"/>
                  </a:moveTo>
                  <a:cubicBezTo>
                    <a:pt x="29633" y="2990144"/>
                    <a:pt x="59266" y="2712155"/>
                    <a:pt x="118533" y="2489200"/>
                  </a:cubicBezTo>
                  <a:cubicBezTo>
                    <a:pt x="177800" y="2266245"/>
                    <a:pt x="256822" y="2102555"/>
                    <a:pt x="355600" y="1930400"/>
                  </a:cubicBezTo>
                  <a:cubicBezTo>
                    <a:pt x="454378" y="1758244"/>
                    <a:pt x="544689" y="1636889"/>
                    <a:pt x="711200" y="1456267"/>
                  </a:cubicBezTo>
                  <a:cubicBezTo>
                    <a:pt x="877711" y="1275645"/>
                    <a:pt x="1095023" y="1032934"/>
                    <a:pt x="1354667" y="846667"/>
                  </a:cubicBezTo>
                  <a:cubicBezTo>
                    <a:pt x="1614312" y="660400"/>
                    <a:pt x="1964267" y="468489"/>
                    <a:pt x="2269067" y="338667"/>
                  </a:cubicBezTo>
                  <a:cubicBezTo>
                    <a:pt x="2573867" y="208845"/>
                    <a:pt x="2926645" y="124177"/>
                    <a:pt x="3183467" y="67733"/>
                  </a:cubicBezTo>
                  <a:cubicBezTo>
                    <a:pt x="3440289" y="11288"/>
                    <a:pt x="3810000" y="0"/>
                    <a:pt x="3810000" y="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20" name="Straight Connector 119"/>
          <p:cNvCxnSpPr/>
          <p:nvPr/>
        </p:nvCxnSpPr>
        <p:spPr>
          <a:xfrm flipH="1">
            <a:off x="1877538" y="2018017"/>
            <a:ext cx="0" cy="3672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1877539" y="5680991"/>
            <a:ext cx="4742455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57715" y="0"/>
            <a:ext cx="875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Figure </a:t>
            </a:r>
            <a:r>
              <a:rPr lang="en-US" dirty="0" smtClean="0">
                <a:solidFill>
                  <a:prstClr val="black"/>
                </a:solidFill>
              </a:rPr>
              <a:t>6.4. </a:t>
            </a:r>
            <a:r>
              <a:rPr lang="en-US" dirty="0">
                <a:solidFill>
                  <a:prstClr val="black"/>
                </a:solidFill>
              </a:rPr>
              <a:t>The employee’s best response to the </a:t>
            </a:r>
            <a:r>
              <a:rPr lang="en-US" dirty="0" smtClean="0">
                <a:solidFill>
                  <a:prstClr val="black"/>
                </a:solidFill>
              </a:rPr>
              <a:t>wage. 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1877538" y="5674014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740993" y="5790751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1693574" y="5681329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436383" y="5522163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98654" y="6319753"/>
            <a:ext cx="5421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black"/>
                </a:solidFill>
              </a:rPr>
              <a:t>Hourly wage, $</a:t>
            </a:r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-668034" y="3526503"/>
            <a:ext cx="3590233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black"/>
                </a:solidFill>
              </a:rPr>
              <a:t>Effort per hour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405742" y="1908560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688379" y="2077837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1877539" y="2081958"/>
            <a:ext cx="4544546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439873" y="1908560"/>
            <a:ext cx="247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</a:rPr>
              <a:t>Maximum possible effort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1259542" y="2629383"/>
            <a:ext cx="3785022" cy="3515867"/>
            <a:chOff x="1187457" y="2738403"/>
            <a:chExt cx="3785022" cy="3515867"/>
          </a:xfrm>
        </p:grpSpPr>
        <p:grpSp>
          <p:nvGrpSpPr>
            <p:cNvPr id="134" name="Group 133"/>
            <p:cNvGrpSpPr/>
            <p:nvPr/>
          </p:nvGrpSpPr>
          <p:grpSpPr>
            <a:xfrm>
              <a:off x="1187457" y="2738403"/>
              <a:ext cx="3558447" cy="338554"/>
              <a:chOff x="1187457" y="2738403"/>
              <a:chExt cx="3558447" cy="338554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1187457" y="2738403"/>
                <a:ext cx="4428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sz="1600" dirty="0">
                    <a:solidFill>
                      <a:prstClr val="black"/>
                    </a:solidFill>
                  </a:rPr>
                  <a:t>0.8</a:t>
                </a:r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1636119" y="2902668"/>
                <a:ext cx="169334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1805453" y="2909765"/>
                <a:ext cx="2940451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4576482" y="2903041"/>
              <a:ext cx="395997" cy="3351229"/>
              <a:chOff x="4576482" y="2903041"/>
              <a:chExt cx="395997" cy="3351229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4762744" y="5786512"/>
                <a:ext cx="0" cy="1800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4576482" y="5915716"/>
                <a:ext cx="3959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sz="1600" dirty="0">
                    <a:solidFill>
                      <a:prstClr val="black"/>
                    </a:solidFill>
                  </a:rPr>
                  <a:t>24</a:t>
                </a:r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 flipV="1">
                <a:off x="4757548" y="2903041"/>
                <a:ext cx="0" cy="2879994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/>
          <p:cNvSpPr txBox="1"/>
          <p:nvPr/>
        </p:nvSpPr>
        <p:spPr>
          <a:xfrm>
            <a:off x="6418941" y="2263698"/>
            <a:ext cx="279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</a:rPr>
              <a:t>Worker’s best response curve when expected unemployment duration is 44 weeks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1862908" y="2432921"/>
            <a:ext cx="8843318" cy="6608369"/>
            <a:chOff x="1790823" y="2541941"/>
            <a:chExt cx="8843318" cy="6608369"/>
          </a:xfrm>
        </p:grpSpPr>
        <p:sp>
          <p:nvSpPr>
            <p:cNvPr id="144" name="Arc 143"/>
            <p:cNvSpPr/>
            <p:nvPr/>
          </p:nvSpPr>
          <p:spPr>
            <a:xfrm>
              <a:off x="2538980" y="2541941"/>
              <a:ext cx="8095161" cy="6608369"/>
            </a:xfrm>
            <a:prstGeom prst="arc">
              <a:avLst>
                <a:gd name="adj1" fmla="val 10832995"/>
                <a:gd name="adj2" fmla="val 15985139"/>
              </a:avLst>
            </a:prstGeom>
            <a:ln>
              <a:solidFill>
                <a:srgbClr val="C0504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790823" y="5919698"/>
              <a:ext cx="14819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600" dirty="0">
                  <a:solidFill>
                    <a:prstClr val="black"/>
                  </a:solidFill>
                  <a:cs typeface="Calibri"/>
                </a:rPr>
                <a:t> 6 </a:t>
              </a:r>
            </a:p>
            <a:p>
              <a:pPr algn="ctr" defTabSz="457200"/>
              <a:r>
                <a:rPr lang="en-US" sz="1600" dirty="0">
                  <a:solidFill>
                    <a:prstClr val="black"/>
                  </a:solidFill>
                  <a:cs typeface="Calibri"/>
                </a:rPr>
                <a:t>Reservation wage</a:t>
              </a: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2546566" y="5800461"/>
              <a:ext cx="0" cy="180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4241972" y="3936596"/>
            <a:ext cx="120918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Feasible 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</a:rPr>
              <a:t>set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294234" y="3479458"/>
            <a:ext cx="2621719" cy="2656284"/>
            <a:chOff x="1222148" y="3588479"/>
            <a:chExt cx="2621719" cy="2656284"/>
          </a:xfrm>
        </p:grpSpPr>
        <p:grpSp>
          <p:nvGrpSpPr>
            <p:cNvPr id="149" name="Group 148"/>
            <p:cNvGrpSpPr/>
            <p:nvPr/>
          </p:nvGrpSpPr>
          <p:grpSpPr>
            <a:xfrm>
              <a:off x="1222148" y="3804801"/>
              <a:ext cx="2621719" cy="2439962"/>
              <a:chOff x="1222148" y="4177301"/>
              <a:chExt cx="2621719" cy="2439962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 flipH="1">
                <a:off x="1805453" y="4338407"/>
                <a:ext cx="1450938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1222148" y="4177301"/>
                <a:ext cx="5362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sz="1600" dirty="0">
                    <a:solidFill>
                      <a:prstClr val="black"/>
                    </a:solidFill>
                  </a:rPr>
                  <a:t>0.5</a:t>
                </a:r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1621133" y="4345241"/>
                <a:ext cx="169334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6" name="Group 155"/>
              <p:cNvGrpSpPr/>
              <p:nvPr/>
            </p:nvGrpSpPr>
            <p:grpSpPr>
              <a:xfrm>
                <a:off x="3076701" y="4368781"/>
                <a:ext cx="767166" cy="2248482"/>
                <a:chOff x="3076701" y="4368781"/>
                <a:chExt cx="767166" cy="2248482"/>
              </a:xfrm>
            </p:grpSpPr>
            <p:sp>
              <p:nvSpPr>
                <p:cNvPr id="157" name="TextBox 156"/>
                <p:cNvSpPr txBox="1"/>
                <p:nvPr/>
              </p:nvSpPr>
              <p:spPr>
                <a:xfrm>
                  <a:off x="3076701" y="6278709"/>
                  <a:ext cx="7671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:r>
                    <a:rPr lang="en-US" sz="1600" dirty="0">
                      <a:solidFill>
                        <a:prstClr val="black"/>
                      </a:solidFill>
                    </a:rPr>
                    <a:t>12</a:t>
                  </a:r>
                </a:p>
              </p:txBody>
            </p:sp>
            <p:cxnSp>
              <p:nvCxnSpPr>
                <p:cNvPr id="158" name="Straight Connector 157"/>
                <p:cNvCxnSpPr/>
                <p:nvPr/>
              </p:nvCxnSpPr>
              <p:spPr>
                <a:xfrm flipV="1">
                  <a:off x="3254854" y="4368781"/>
                  <a:ext cx="0" cy="179999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3255681" y="6169224"/>
                  <a:ext cx="0" cy="18000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Group 149"/>
            <p:cNvGrpSpPr/>
            <p:nvPr/>
          </p:nvGrpSpPr>
          <p:grpSpPr>
            <a:xfrm>
              <a:off x="3032431" y="3588479"/>
              <a:ext cx="440267" cy="409719"/>
              <a:chOff x="3858419" y="3623198"/>
              <a:chExt cx="440267" cy="409719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3858419" y="3623198"/>
                <a:ext cx="4402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sz="1600" i="1" dirty="0">
                    <a:solidFill>
                      <a:prstClr val="black"/>
                    </a:solidFill>
                    <a:latin typeface="Times"/>
                    <a:cs typeface="Times"/>
                  </a:rPr>
                  <a:t>J</a:t>
                </a: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4044691" y="396091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60" name="Straight Connector 159"/>
          <p:cNvCxnSpPr/>
          <p:nvPr/>
        </p:nvCxnSpPr>
        <p:spPr>
          <a:xfrm flipV="1">
            <a:off x="2924829" y="3395318"/>
            <a:ext cx="782053" cy="91571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087154" y="2514655"/>
            <a:ext cx="1382639" cy="5587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536507" y="2421616"/>
            <a:ext cx="44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i="1" dirty="0">
                <a:solidFill>
                  <a:prstClr val="black"/>
                </a:solidFill>
                <a:latin typeface="Times"/>
                <a:cs typeface="Times"/>
              </a:rPr>
              <a:t>K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4254952" y="905742"/>
            <a:ext cx="1579225" cy="1577348"/>
            <a:chOff x="1130683" y="2359825"/>
            <a:chExt cx="1579225" cy="1577348"/>
          </a:xfrm>
        </p:grpSpPr>
        <p:sp>
          <p:nvSpPr>
            <p:cNvPr id="164" name="TextBox 163"/>
            <p:cNvSpPr txBox="1"/>
            <p:nvPr/>
          </p:nvSpPr>
          <p:spPr>
            <a:xfrm>
              <a:off x="1130683" y="2359825"/>
              <a:ext cx="1579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600" dirty="0">
                  <a:solidFill>
                    <a:prstClr val="black"/>
                  </a:solidFill>
                </a:rPr>
                <a:t>Slope =  MRT </a:t>
              </a: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>
              <a:off x="1693721" y="2794062"/>
              <a:ext cx="0" cy="11431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Oval 165"/>
          <p:cNvSpPr/>
          <p:nvPr/>
        </p:nvSpPr>
        <p:spPr>
          <a:xfrm>
            <a:off x="4794997" y="276017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3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7" grpId="0" animBg="1"/>
      <p:bldP spid="162" grpId="0"/>
      <p:bldP spid="1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1147907" y="2197848"/>
            <a:ext cx="0" cy="359998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147908" y="5804642"/>
            <a:ext cx="54000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629" y="109021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6.5. </a:t>
            </a:r>
            <a:r>
              <a:rPr lang="en-GB" dirty="0"/>
              <a:t>The employer’s indifference curves: </a:t>
            </a:r>
            <a:r>
              <a:rPr lang="en-GB" dirty="0" err="1"/>
              <a:t>isocost</a:t>
            </a:r>
            <a:r>
              <a:rPr lang="en-GB" dirty="0"/>
              <a:t> lines for </a:t>
            </a:r>
            <a:r>
              <a:rPr lang="en-GB" dirty="0" smtClean="0"/>
              <a:t>effort.</a:t>
            </a:r>
            <a:r>
              <a:rPr lang="it-IT" dirty="0" smtClean="0"/>
              <a:t> 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153105" y="5790494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0709" y="5919698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978578" y="5804613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9651" y="5616860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26568" y="6431337"/>
            <a:ext cx="5421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Hourly wage, $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-1469089" y="3844388"/>
            <a:ext cx="3590233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Effort per hour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1781" y="2030984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993503" y="2200261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333686" y="2339665"/>
            <a:ext cx="3680057" cy="3316234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305747" y="2440341"/>
            <a:ext cx="4121387" cy="3246781"/>
            <a:chOff x="1305747" y="2440341"/>
            <a:chExt cx="4121387" cy="3246781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1305747" y="2440341"/>
              <a:ext cx="2410655" cy="3176519"/>
            </a:xfrm>
            <a:prstGeom prst="line">
              <a:avLst/>
            </a:prstGeom>
            <a:ln w="19050" cmpd="sng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396706" y="3170767"/>
              <a:ext cx="4030428" cy="2516355"/>
            </a:xfrm>
            <a:prstGeom prst="line">
              <a:avLst/>
            </a:prstGeom>
            <a:ln w="19050" cmpd="sng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2965023" y="1628627"/>
            <a:ext cx="4281762" cy="1592205"/>
            <a:chOff x="2965023" y="1628627"/>
            <a:chExt cx="4281762" cy="1592205"/>
          </a:xfrm>
        </p:grpSpPr>
        <p:sp>
          <p:nvSpPr>
            <p:cNvPr id="37" name="TextBox 36"/>
            <p:cNvSpPr txBox="1"/>
            <p:nvPr/>
          </p:nvSpPr>
          <p:spPr>
            <a:xfrm>
              <a:off x="5403167" y="2882278"/>
              <a:ext cx="1843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Higher cost of effort</a:t>
              </a:r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37159" y="1831794"/>
              <a:ext cx="1674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Medium</a:t>
              </a:r>
            </a:p>
            <a:p>
              <a:r>
                <a:rPr lang="it-IT" sz="1600" dirty="0"/>
                <a:t>c</a:t>
              </a:r>
              <a:r>
                <a:rPr lang="en-US" sz="1600" dirty="0" err="1" smtClean="0"/>
                <a:t>ost</a:t>
              </a:r>
              <a:r>
                <a:rPr lang="en-US" sz="1600" dirty="0" smtClean="0"/>
                <a:t> of effort</a:t>
              </a:r>
              <a:endParaRPr lang="en-US" sz="1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65023" y="1628627"/>
              <a:ext cx="133325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Lower</a:t>
              </a:r>
              <a:endParaRPr lang="en-US" sz="1600" dirty="0"/>
            </a:p>
            <a:p>
              <a:pPr algn="ctr"/>
              <a:r>
                <a:rPr lang="it-IT" sz="1600" dirty="0"/>
                <a:t>c</a:t>
              </a:r>
              <a:r>
                <a:rPr lang="en-US" sz="1600" dirty="0" err="1"/>
                <a:t>ost</a:t>
              </a:r>
              <a:r>
                <a:rPr lang="en-US" sz="1600" dirty="0"/>
                <a:t> of </a:t>
              </a:r>
              <a:r>
                <a:rPr lang="en-US" sz="1600" dirty="0" smtClean="0"/>
                <a:t>effort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09606" y="3043144"/>
            <a:ext cx="2593235" cy="1077779"/>
            <a:chOff x="609606" y="3043144"/>
            <a:chExt cx="2593235" cy="1077779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2986821" y="3364923"/>
              <a:ext cx="0" cy="75600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09606" y="3043144"/>
              <a:ext cx="2593235" cy="474071"/>
              <a:chOff x="609606" y="3043144"/>
              <a:chExt cx="2593235" cy="47407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609606" y="3178661"/>
                <a:ext cx="4428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0.7</a:t>
                </a: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992858" y="3364871"/>
                <a:ext cx="169334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1126568" y="3381698"/>
                <a:ext cx="1871999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2762574" y="3043144"/>
                <a:ext cx="440267" cy="377393"/>
                <a:chOff x="3858419" y="3646559"/>
                <a:chExt cx="440267" cy="377393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3858419" y="3646559"/>
                  <a:ext cx="440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>
                      <a:latin typeface="Times"/>
                      <a:cs typeface="Times"/>
                    </a:rPr>
                    <a:t>B</a:t>
                  </a: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4044691" y="395195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/>
          <p:cNvGrpSpPr/>
          <p:nvPr/>
        </p:nvGrpSpPr>
        <p:grpSpPr>
          <a:xfrm>
            <a:off x="482605" y="2385765"/>
            <a:ext cx="4467200" cy="3867411"/>
            <a:chOff x="482605" y="2385765"/>
            <a:chExt cx="4467200" cy="3867411"/>
          </a:xfrm>
        </p:grpSpPr>
        <p:grpSp>
          <p:nvGrpSpPr>
            <p:cNvPr id="45" name="Group 44"/>
            <p:cNvGrpSpPr/>
            <p:nvPr/>
          </p:nvGrpSpPr>
          <p:grpSpPr>
            <a:xfrm>
              <a:off x="482605" y="3987503"/>
              <a:ext cx="2703303" cy="2260994"/>
              <a:chOff x="482605" y="3987503"/>
              <a:chExt cx="2703303" cy="226099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482605" y="3987503"/>
                <a:ext cx="627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0.45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961498" y="4161013"/>
                <a:ext cx="169334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1152145" y="4142833"/>
                <a:ext cx="2033763" cy="2105664"/>
                <a:chOff x="1152145" y="4142833"/>
                <a:chExt cx="2033763" cy="2105664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2789911" y="5909943"/>
                  <a:ext cx="39599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10</a:t>
                  </a:r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986821" y="5800458"/>
                  <a:ext cx="0" cy="18000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 flipV="1">
                  <a:off x="1152145" y="4155533"/>
                  <a:ext cx="1800000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984846" y="4142833"/>
                  <a:ext cx="0" cy="164908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" name="Group 83"/>
            <p:cNvGrpSpPr/>
            <p:nvPr/>
          </p:nvGrpSpPr>
          <p:grpSpPr>
            <a:xfrm>
              <a:off x="611789" y="2385765"/>
              <a:ext cx="4338016" cy="3867411"/>
              <a:chOff x="611789" y="2385765"/>
              <a:chExt cx="4338016" cy="3867411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flipV="1">
                <a:off x="4751807" y="2551826"/>
                <a:ext cx="0" cy="32400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751807" y="5798122"/>
                <a:ext cx="0" cy="1800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/>
              <p:cNvGrpSpPr/>
              <p:nvPr/>
            </p:nvGrpSpPr>
            <p:grpSpPr>
              <a:xfrm>
                <a:off x="611789" y="2385765"/>
                <a:ext cx="4136296" cy="345834"/>
                <a:chOff x="611789" y="2385765"/>
                <a:chExt cx="4136296" cy="345834"/>
              </a:xfrm>
            </p:grpSpPr>
            <p:sp>
              <p:nvSpPr>
                <p:cNvPr id="77" name="TextBox 76"/>
                <p:cNvSpPr txBox="1"/>
                <p:nvPr/>
              </p:nvSpPr>
              <p:spPr>
                <a:xfrm>
                  <a:off x="611789" y="2385765"/>
                  <a:ext cx="536296" cy="345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0.9</a:t>
                  </a: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986899" y="2546575"/>
                  <a:ext cx="169334" cy="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148085" y="2555042"/>
                  <a:ext cx="3600000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4553808" y="5914622"/>
                <a:ext cx="3959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20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11789" y="3326835"/>
            <a:ext cx="3139472" cy="2921662"/>
            <a:chOff x="611789" y="3326835"/>
            <a:chExt cx="3139472" cy="2921662"/>
          </a:xfrm>
        </p:grpSpPr>
        <p:cxnSp>
          <p:nvCxnSpPr>
            <p:cNvPr id="51" name="Straight Connector 50"/>
            <p:cNvCxnSpPr/>
            <p:nvPr/>
          </p:nvCxnSpPr>
          <p:spPr>
            <a:xfrm flipH="1" flipV="1">
              <a:off x="1160433" y="3665713"/>
              <a:ext cx="2375998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11789" y="3492203"/>
              <a:ext cx="536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0.6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986898" y="3665713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3310994" y="3326835"/>
              <a:ext cx="440267" cy="2921662"/>
              <a:chOff x="3310994" y="3326835"/>
              <a:chExt cx="440267" cy="292166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3346796" y="5909943"/>
                <a:ext cx="3959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13</a:t>
                </a: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3543706" y="5800458"/>
                <a:ext cx="0" cy="1800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3310994" y="3326835"/>
                <a:ext cx="440267" cy="377393"/>
                <a:chOff x="3858419" y="3646559"/>
                <a:chExt cx="440267" cy="377393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3858419" y="3646559"/>
                  <a:ext cx="440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>
                      <a:latin typeface="Times"/>
                      <a:cs typeface="Times"/>
                    </a:rPr>
                    <a:t>A</a:t>
                  </a: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044691" y="395195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87" name="Straight Connector 86"/>
          <p:cNvCxnSpPr/>
          <p:nvPr/>
        </p:nvCxnSpPr>
        <p:spPr>
          <a:xfrm>
            <a:off x="3533266" y="3704228"/>
            <a:ext cx="11528" cy="2093894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341833" y="3397889"/>
            <a:ext cx="1579225" cy="1510002"/>
            <a:chOff x="886364" y="2427171"/>
            <a:chExt cx="1579225" cy="1510002"/>
          </a:xfrm>
        </p:grpSpPr>
        <p:sp>
          <p:nvSpPr>
            <p:cNvPr id="73" name="TextBox 72"/>
            <p:cNvSpPr txBox="1"/>
            <p:nvPr/>
          </p:nvSpPr>
          <p:spPr>
            <a:xfrm>
              <a:off x="886364" y="2427171"/>
              <a:ext cx="1579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Slope = MRS     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1646083" y="2794062"/>
              <a:ext cx="0" cy="11431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359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/>
          <p:nvPr/>
        </p:nvCxnSpPr>
        <p:spPr>
          <a:xfrm>
            <a:off x="1933375" y="1845111"/>
            <a:ext cx="292" cy="386048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1923181" y="5701442"/>
            <a:ext cx="4753556" cy="418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14459" y="10002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</a:t>
            </a:r>
            <a:r>
              <a:rPr lang="en-US" dirty="0" smtClean="0">
                <a:solidFill>
                  <a:prstClr val="black"/>
                </a:solidFill>
              </a:rPr>
              <a:t>6.6. </a:t>
            </a:r>
            <a:r>
              <a:rPr lang="en-GB" dirty="0"/>
              <a:t>The employer sets the wage to minimise the cost of </a:t>
            </a:r>
            <a:r>
              <a:rPr lang="en-GB" dirty="0" smtClean="0"/>
              <a:t>effort.</a:t>
            </a:r>
            <a:r>
              <a:rPr lang="it-IT" dirty="0" smtClean="0"/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1933375" y="5705594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753847" y="5810924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1753847" y="569793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469332" y="5510677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55398" y="6332318"/>
            <a:ext cx="5421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black"/>
                </a:solidFill>
              </a:rPr>
              <a:t>Hourly wage, $</a:t>
            </a:r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-1340259" y="3745370"/>
            <a:ext cx="3590233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black"/>
                </a:solidFill>
              </a:rPr>
              <a:t>Effort per hour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480578" y="1881384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747131" y="2056004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2093870" y="2058759"/>
            <a:ext cx="2740427" cy="343286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127416" y="1925824"/>
            <a:ext cx="4021215" cy="3604754"/>
            <a:chOff x="1484237" y="1977218"/>
            <a:chExt cx="4021215" cy="3604754"/>
          </a:xfrm>
        </p:grpSpPr>
        <p:cxnSp>
          <p:nvCxnSpPr>
            <p:cNvPr id="107" name="Straight Connector 106"/>
            <p:cNvCxnSpPr/>
            <p:nvPr/>
          </p:nvCxnSpPr>
          <p:spPr>
            <a:xfrm flipH="1">
              <a:off x="1484237" y="1977218"/>
              <a:ext cx="1560885" cy="3435477"/>
            </a:xfrm>
            <a:prstGeom prst="line">
              <a:avLst/>
            </a:prstGeom>
            <a:ln w="19050" cmpd="sng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1548218" y="3212421"/>
              <a:ext cx="3957234" cy="2369551"/>
            </a:xfrm>
            <a:prstGeom prst="line">
              <a:avLst/>
            </a:prstGeom>
            <a:ln w="19050" cmpd="sng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2615912" y="1288534"/>
            <a:ext cx="4334887" cy="2820626"/>
            <a:chOff x="3185961" y="1272601"/>
            <a:chExt cx="4334887" cy="2820626"/>
          </a:xfrm>
        </p:grpSpPr>
        <p:sp>
          <p:nvSpPr>
            <p:cNvPr id="110" name="TextBox 109"/>
            <p:cNvSpPr txBox="1"/>
            <p:nvPr/>
          </p:nvSpPr>
          <p:spPr>
            <a:xfrm>
              <a:off x="5677230" y="3754673"/>
              <a:ext cx="1843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smtClean="0">
                  <a:solidFill>
                    <a:prstClr val="black"/>
                  </a:solidFill>
                </a:rPr>
                <a:t>Higher cost of effort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572510" y="1272601"/>
              <a:ext cx="1317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smtClean="0">
                  <a:solidFill>
                    <a:prstClr val="black"/>
                  </a:solidFill>
                </a:rPr>
                <a:t>Minimum feasible</a:t>
              </a:r>
              <a:endParaRPr lang="en-US" sz="1600" dirty="0">
                <a:solidFill>
                  <a:prstClr val="black"/>
                </a:solidFill>
              </a:endParaRPr>
            </a:p>
            <a:p>
              <a:pPr defTabSz="457200"/>
              <a:r>
                <a:rPr lang="en-US" sz="1600" dirty="0" smtClean="0">
                  <a:solidFill>
                    <a:prstClr val="black"/>
                  </a:solidFill>
                </a:rPr>
                <a:t>cost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85961" y="1325116"/>
              <a:ext cx="2425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smtClean="0">
                  <a:solidFill>
                    <a:prstClr val="black"/>
                  </a:solidFill>
                </a:rPr>
                <a:t>Lower cost of effort</a:t>
              </a:r>
              <a:endParaRPr lang="en-US" sz="1600" dirty="0">
                <a:solidFill>
                  <a:prstClr val="black"/>
                </a:solidFill>
              </a:endParaRPr>
            </a:p>
            <a:p>
              <a:pPr defTabSz="457200"/>
              <a:r>
                <a:rPr lang="en-US" sz="1600" dirty="0">
                  <a:solidFill>
                    <a:prstClr val="black"/>
                  </a:solidFill>
                </a:rPr>
                <a:t>(but infeasible)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491593" y="3767370"/>
            <a:ext cx="1415556" cy="307777"/>
            <a:chOff x="1313292" y="4380184"/>
            <a:chExt cx="1415556" cy="331221"/>
          </a:xfrm>
        </p:grpSpPr>
        <p:sp>
          <p:nvSpPr>
            <p:cNvPr id="114" name="TextBox 113"/>
            <p:cNvSpPr txBox="1"/>
            <p:nvPr/>
          </p:nvSpPr>
          <p:spPr>
            <a:xfrm>
              <a:off x="1313292" y="4380184"/>
              <a:ext cx="1415556" cy="33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400" dirty="0">
                  <a:solidFill>
                    <a:prstClr val="black"/>
                  </a:solidFill>
                </a:rPr>
                <a:t>MRS= MRT     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 flipV="1">
              <a:off x="1349267" y="4530165"/>
              <a:ext cx="238921" cy="851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1372482" y="2829348"/>
            <a:ext cx="1908770" cy="1245939"/>
            <a:chOff x="1243652" y="2928366"/>
            <a:chExt cx="1908770" cy="1245939"/>
          </a:xfrm>
        </p:grpSpPr>
        <p:cxnSp>
          <p:nvCxnSpPr>
            <p:cNvPr id="117" name="Straight Connector 116"/>
            <p:cNvCxnSpPr/>
            <p:nvPr/>
          </p:nvCxnSpPr>
          <p:spPr>
            <a:xfrm flipV="1">
              <a:off x="2986821" y="3274305"/>
              <a:ext cx="0" cy="90000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1243652" y="2928366"/>
              <a:ext cx="1908770" cy="475933"/>
              <a:chOff x="1243652" y="2928366"/>
              <a:chExt cx="1908770" cy="475933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1243652" y="3065745"/>
                <a:ext cx="4428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sz="1600" dirty="0">
                    <a:solidFill>
                      <a:prstClr val="black"/>
                    </a:solidFill>
                  </a:rPr>
                  <a:t>0.7</a:t>
                </a: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608091" y="3247755"/>
                <a:ext cx="169334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 flipV="1">
                <a:off x="1807876" y="3247755"/>
                <a:ext cx="115200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2712155" y="2928366"/>
                <a:ext cx="440267" cy="360363"/>
                <a:chOff x="3808000" y="3531781"/>
                <a:chExt cx="440267" cy="360363"/>
              </a:xfrm>
            </p:grpSpPr>
            <p:sp>
              <p:nvSpPr>
                <p:cNvPr id="123" name="TextBox 122"/>
                <p:cNvSpPr txBox="1"/>
                <p:nvPr/>
              </p:nvSpPr>
              <p:spPr>
                <a:xfrm>
                  <a:off x="3808000" y="3531781"/>
                  <a:ext cx="440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:r>
                    <a:rPr lang="en-US" sz="1600" i="1" dirty="0">
                      <a:solidFill>
                        <a:prstClr val="black"/>
                      </a:solidFill>
                      <a:latin typeface="Times"/>
                      <a:cs typeface="Times"/>
                    </a:rPr>
                    <a:t>B</a:t>
                  </a:r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4044691" y="382014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25" name="Group 124"/>
          <p:cNvGrpSpPr/>
          <p:nvPr/>
        </p:nvGrpSpPr>
        <p:grpSpPr>
          <a:xfrm>
            <a:off x="2921917" y="4055383"/>
            <a:ext cx="395997" cy="2105664"/>
            <a:chOff x="2789911" y="4142833"/>
            <a:chExt cx="395997" cy="2105664"/>
          </a:xfrm>
        </p:grpSpPr>
        <p:sp>
          <p:nvSpPr>
            <p:cNvPr id="126" name="TextBox 125"/>
            <p:cNvSpPr txBox="1"/>
            <p:nvPr/>
          </p:nvSpPr>
          <p:spPr>
            <a:xfrm>
              <a:off x="2789911" y="5909943"/>
              <a:ext cx="395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>
                  <a:solidFill>
                    <a:prstClr val="black"/>
                  </a:solidFill>
                </a:rPr>
                <a:t>10</a:t>
              </a: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2986821" y="5800458"/>
              <a:ext cx="0" cy="180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2984846" y="4142833"/>
              <a:ext cx="0" cy="164908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1568848" y="2338856"/>
            <a:ext cx="9194123" cy="6712435"/>
            <a:chOff x="1440018" y="2437875"/>
            <a:chExt cx="9194123" cy="6712435"/>
          </a:xfrm>
        </p:grpSpPr>
        <p:grpSp>
          <p:nvGrpSpPr>
            <p:cNvPr id="130" name="Group 129"/>
            <p:cNvGrpSpPr/>
            <p:nvPr/>
          </p:nvGrpSpPr>
          <p:grpSpPr>
            <a:xfrm>
              <a:off x="2538980" y="2437875"/>
              <a:ext cx="8095161" cy="6712435"/>
              <a:chOff x="2538980" y="2437875"/>
              <a:chExt cx="8095161" cy="6712435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2538980" y="2437875"/>
                <a:ext cx="8095161" cy="6712435"/>
                <a:chOff x="2538980" y="2437875"/>
                <a:chExt cx="8095161" cy="6712435"/>
              </a:xfrm>
            </p:grpSpPr>
            <p:sp>
              <p:nvSpPr>
                <p:cNvPr id="134" name="Arc 133"/>
                <p:cNvSpPr/>
                <p:nvPr/>
              </p:nvSpPr>
              <p:spPr>
                <a:xfrm>
                  <a:off x="2538980" y="2541941"/>
                  <a:ext cx="8095161" cy="6608369"/>
                </a:xfrm>
                <a:prstGeom prst="arc">
                  <a:avLst>
                    <a:gd name="adj1" fmla="val 10832995"/>
                    <a:gd name="adj2" fmla="val 15596259"/>
                  </a:avLst>
                </a:prstGeom>
                <a:ln>
                  <a:solidFill>
                    <a:schemeClr val="accent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6019801" y="2437875"/>
                  <a:ext cx="2644751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:r>
                    <a:rPr lang="en-US" sz="1600" dirty="0">
                      <a:solidFill>
                        <a:prstClr val="black"/>
                      </a:solidFill>
                    </a:rPr>
                    <a:t>Worker’s best </a:t>
                  </a:r>
                </a:p>
                <a:p>
                  <a:pPr defTabSz="457200"/>
                  <a:r>
                    <a:rPr lang="en-US" sz="1600" dirty="0">
                      <a:solidFill>
                        <a:prstClr val="black"/>
                      </a:solidFill>
                    </a:rPr>
                    <a:t>response curve </a:t>
                  </a:r>
                </a:p>
              </p:txBody>
            </p:sp>
          </p:grpSp>
          <p:cxnSp>
            <p:nvCxnSpPr>
              <p:cNvPr id="133" name="Straight Connector 132"/>
              <p:cNvCxnSpPr/>
              <p:nvPr/>
            </p:nvCxnSpPr>
            <p:spPr>
              <a:xfrm>
                <a:off x="2546566" y="5800461"/>
                <a:ext cx="0" cy="1800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/>
            <p:cNvSpPr txBox="1"/>
            <p:nvPr/>
          </p:nvSpPr>
          <p:spPr>
            <a:xfrm>
              <a:off x="1440018" y="6346037"/>
              <a:ext cx="148196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457200"/>
              <a:r>
                <a:rPr lang="en-US" sz="1600" dirty="0">
                  <a:solidFill>
                    <a:prstClr val="black"/>
                  </a:solidFill>
                  <a:cs typeface="Calibri"/>
                </a:rPr>
                <a:t>Reservation wage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358278" y="3530850"/>
            <a:ext cx="2296478" cy="2619601"/>
            <a:chOff x="1507070" y="3313819"/>
            <a:chExt cx="2296478" cy="2619601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2100637" y="3665713"/>
              <a:ext cx="1435794" cy="251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507070" y="3488944"/>
              <a:ext cx="536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>
                  <a:solidFill>
                    <a:prstClr val="black"/>
                  </a:solidFill>
                </a:rPr>
                <a:t>0.5</a:t>
              </a:r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1903308" y="3669041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3252258" y="3313819"/>
              <a:ext cx="551290" cy="2619601"/>
              <a:chOff x="3252258" y="3313819"/>
              <a:chExt cx="551290" cy="2619601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3407551" y="5594866"/>
                <a:ext cx="3959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sz="1600" dirty="0">
                    <a:solidFill>
                      <a:prstClr val="black"/>
                    </a:solidFill>
                  </a:rPr>
                  <a:t>12</a:t>
                </a:r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3572823" y="5490576"/>
                <a:ext cx="0" cy="1440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3" name="Group 142"/>
              <p:cNvGrpSpPr/>
              <p:nvPr/>
            </p:nvGrpSpPr>
            <p:grpSpPr>
              <a:xfrm>
                <a:off x="3252258" y="3313819"/>
                <a:ext cx="397641" cy="390409"/>
                <a:chOff x="3799683" y="3633543"/>
                <a:chExt cx="397641" cy="390409"/>
              </a:xfrm>
            </p:grpSpPr>
            <p:sp>
              <p:nvSpPr>
                <p:cNvPr id="144" name="TextBox 143"/>
                <p:cNvSpPr txBox="1"/>
                <p:nvPr/>
              </p:nvSpPr>
              <p:spPr>
                <a:xfrm>
                  <a:off x="3799683" y="3633543"/>
                  <a:ext cx="3976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:r>
                    <a:rPr lang="en-US" sz="1600" i="1" dirty="0">
                      <a:solidFill>
                        <a:prstClr val="black"/>
                      </a:solidFill>
                      <a:latin typeface="Times"/>
                      <a:cs typeface="Times"/>
                    </a:rPr>
                    <a:t>A</a:t>
                  </a: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4044691" y="395195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cxnSp>
        <p:nvCxnSpPr>
          <p:cNvPr id="146" name="Straight Arrow Connector 145"/>
          <p:cNvCxnSpPr/>
          <p:nvPr/>
        </p:nvCxnSpPr>
        <p:spPr>
          <a:xfrm flipH="1" flipV="1">
            <a:off x="3403115" y="3914647"/>
            <a:ext cx="13120" cy="17724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814132" y="5172015"/>
            <a:ext cx="397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i="1" dirty="0">
                <a:solidFill>
                  <a:prstClr val="black"/>
                </a:solidFill>
                <a:latin typeface="Times"/>
                <a:cs typeface="Times"/>
              </a:rPr>
              <a:t>C</a:t>
            </a:r>
          </a:p>
        </p:txBody>
      </p:sp>
      <p:sp>
        <p:nvSpPr>
          <p:cNvPr id="148" name="Oval 147"/>
          <p:cNvSpPr/>
          <p:nvPr/>
        </p:nvSpPr>
        <p:spPr>
          <a:xfrm>
            <a:off x="2691249" y="517323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2667810" y="5903968"/>
            <a:ext cx="0" cy="396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00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5629" y="109021"/>
            <a:ext cx="905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6.7. </a:t>
            </a:r>
            <a:r>
              <a:rPr lang="en-US" dirty="0"/>
              <a:t>The best response curve depends on the level of unemployment and the unemployment </a:t>
            </a:r>
            <a:r>
              <a:rPr lang="en-US" dirty="0" smtClean="0"/>
              <a:t>benefit.</a:t>
            </a:r>
            <a:endParaRPr lang="en-US" dirty="0"/>
          </a:p>
        </p:txBody>
      </p:sp>
      <p:sp>
        <p:nvSpPr>
          <p:cNvPr id="2" name="Arc 1"/>
          <p:cNvSpPr/>
          <p:nvPr/>
        </p:nvSpPr>
        <p:spPr>
          <a:xfrm>
            <a:off x="2538980" y="2043047"/>
            <a:ext cx="8095161" cy="6608369"/>
          </a:xfrm>
          <a:prstGeom prst="arc">
            <a:avLst>
              <a:gd name="adj1" fmla="val 10832995"/>
              <a:gd name="adj2" fmla="val 15985139"/>
            </a:avLst>
          </a:prstGeom>
          <a:ln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147907" y="1698954"/>
            <a:ext cx="0" cy="359998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147908" y="5305748"/>
            <a:ext cx="54000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53105" y="5291600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0709" y="5420804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978578" y="5305719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9651" y="5117966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26568" y="6502948"/>
            <a:ext cx="5421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Hourly wage, $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-1481789" y="3345494"/>
            <a:ext cx="3590233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Effort per hour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1781" y="1532090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993503" y="1701367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42306" y="1608790"/>
            <a:ext cx="21525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Status quo </a:t>
            </a:r>
          </a:p>
          <a:p>
            <a:r>
              <a:rPr lang="en-US" sz="1600" dirty="0"/>
              <a:t>best response curve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546566" y="5301567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96100" y="2062896"/>
            <a:ext cx="4132938" cy="3682531"/>
            <a:chOff x="-229660" y="2561790"/>
            <a:chExt cx="4132938" cy="3682531"/>
          </a:xfrm>
        </p:grpSpPr>
        <p:grpSp>
          <p:nvGrpSpPr>
            <p:cNvPr id="16" name="Group 15"/>
            <p:cNvGrpSpPr/>
            <p:nvPr/>
          </p:nvGrpSpPr>
          <p:grpSpPr>
            <a:xfrm>
              <a:off x="3463011" y="2770895"/>
              <a:ext cx="440267" cy="3473426"/>
              <a:chOff x="3463011" y="2770895"/>
              <a:chExt cx="440267" cy="3473426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463011" y="5905767"/>
                <a:ext cx="4402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libri"/>
                    <a:cs typeface="Calibri"/>
                  </a:rPr>
                  <a:t>18</a:t>
                </a: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3655201" y="5800461"/>
                <a:ext cx="0" cy="1800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651466" y="2770895"/>
                <a:ext cx="0" cy="30240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-229660" y="2561790"/>
              <a:ext cx="3876126" cy="338554"/>
              <a:chOff x="-229660" y="2561790"/>
              <a:chExt cx="3876126" cy="338554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442467" y="2743077"/>
                <a:ext cx="3203999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-229660" y="2561790"/>
                <a:ext cx="7020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0.85</a:t>
                </a: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57429" y="2743077"/>
                <a:ext cx="169334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TextBox 48"/>
          <p:cNvSpPr txBox="1"/>
          <p:nvPr/>
        </p:nvSpPr>
        <p:spPr>
          <a:xfrm>
            <a:off x="1820066" y="5406873"/>
            <a:ext cx="14819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Calibri"/>
                <a:cs typeface="Calibri"/>
              </a:rPr>
              <a:t>Status quo reservation </a:t>
            </a:r>
          </a:p>
          <a:p>
            <a:pPr algn="ctr"/>
            <a:r>
              <a:rPr lang="en-US" sz="1300" dirty="0">
                <a:latin typeface="Calibri"/>
                <a:cs typeface="Calibri"/>
              </a:rPr>
              <a:t>wage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688527" y="2026117"/>
            <a:ext cx="8813449" cy="6608369"/>
            <a:chOff x="2688527" y="2026117"/>
            <a:chExt cx="8813449" cy="6608369"/>
          </a:xfrm>
        </p:grpSpPr>
        <p:grpSp>
          <p:nvGrpSpPr>
            <p:cNvPr id="7" name="Group 6"/>
            <p:cNvGrpSpPr/>
            <p:nvPr/>
          </p:nvGrpSpPr>
          <p:grpSpPr>
            <a:xfrm>
              <a:off x="3406815" y="2026117"/>
              <a:ext cx="8095161" cy="6608369"/>
              <a:chOff x="3300975" y="2525011"/>
              <a:chExt cx="8095161" cy="660836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300975" y="2525011"/>
                <a:ext cx="8095161" cy="6608369"/>
                <a:chOff x="3300975" y="2525011"/>
                <a:chExt cx="8095161" cy="6608369"/>
              </a:xfrm>
            </p:grpSpPr>
            <p:sp>
              <p:nvSpPr>
                <p:cNvPr id="34" name="Arc 33"/>
                <p:cNvSpPr/>
                <p:nvPr/>
              </p:nvSpPr>
              <p:spPr>
                <a:xfrm>
                  <a:off x="3300975" y="2525011"/>
                  <a:ext cx="8095161" cy="6608369"/>
                </a:xfrm>
                <a:prstGeom prst="arc">
                  <a:avLst>
                    <a:gd name="adj1" fmla="val 10832995"/>
                    <a:gd name="adj2" fmla="val 14361484"/>
                  </a:avLst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5671324" y="2637380"/>
                  <a:ext cx="3355943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Best response curve (with higher unemployment benefit)</a:t>
                  </a:r>
                </a:p>
              </p:txBody>
            </p:sp>
          </p:grpSp>
          <p:cxnSp>
            <p:nvCxnSpPr>
              <p:cNvPr id="21" name="Straight Connector 20"/>
              <p:cNvCxnSpPr/>
              <p:nvPr/>
            </p:nvCxnSpPr>
            <p:spPr>
              <a:xfrm>
                <a:off x="3308548" y="5800458"/>
                <a:ext cx="0" cy="1800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2688527" y="5408093"/>
              <a:ext cx="1481961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Calibri"/>
                  <a:cs typeface="Calibri"/>
                </a:rPr>
                <a:t> Reservation </a:t>
              </a:r>
            </a:p>
            <a:p>
              <a:pPr algn="ctr"/>
              <a:r>
                <a:rPr lang="en-US" sz="1300" dirty="0">
                  <a:latin typeface="Calibri"/>
                  <a:cs typeface="Calibri"/>
                </a:rPr>
                <a:t>wage</a:t>
              </a:r>
            </a:p>
            <a:p>
              <a:pPr algn="ctr"/>
              <a:r>
                <a:rPr lang="en-US" sz="1300" dirty="0">
                  <a:latin typeface="Calibri"/>
                  <a:cs typeface="Calibri"/>
                </a:rPr>
                <a:t>with higher unemployment </a:t>
              </a:r>
            </a:p>
            <a:p>
              <a:pPr algn="ctr"/>
              <a:r>
                <a:rPr lang="en-US" sz="1300" dirty="0">
                  <a:latin typeface="Calibri"/>
                  <a:cs typeface="Calibri"/>
                </a:rPr>
                <a:t>benefit</a:t>
              </a:r>
            </a:p>
          </p:txBody>
        </p:sp>
      </p:grpSp>
      <p:cxnSp>
        <p:nvCxnSpPr>
          <p:cNvPr id="62" name="Straight Connector 61"/>
          <p:cNvCxnSpPr/>
          <p:nvPr/>
        </p:nvCxnSpPr>
        <p:spPr>
          <a:xfrm flipH="1">
            <a:off x="1162837" y="3178570"/>
            <a:ext cx="3203999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64385" y="3187535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17741" y="3031945"/>
            <a:ext cx="44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0.6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184186" y="2592571"/>
            <a:ext cx="3193040" cy="14552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5270" y="2424309"/>
            <a:ext cx="702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0.75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972526" y="2607187"/>
            <a:ext cx="179997" cy="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Arc 49"/>
          <p:cNvSpPr/>
          <p:nvPr/>
        </p:nvSpPr>
        <p:spPr>
          <a:xfrm>
            <a:off x="1691334" y="2037749"/>
            <a:ext cx="8095161" cy="6608369"/>
          </a:xfrm>
          <a:prstGeom prst="arc">
            <a:avLst>
              <a:gd name="adj1" fmla="val 10832995"/>
              <a:gd name="adj2" fmla="val 15457596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0"/>
          <p:cNvSpPr txBox="1"/>
          <p:nvPr/>
        </p:nvSpPr>
        <p:spPr>
          <a:xfrm>
            <a:off x="2915992" y="1454336"/>
            <a:ext cx="2929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Best response curve (with higher unemployment)</a:t>
            </a:r>
          </a:p>
        </p:txBody>
      </p:sp>
      <p:sp>
        <p:nvSpPr>
          <p:cNvPr id="61" name="TextBox 52"/>
          <p:cNvSpPr txBox="1"/>
          <p:nvPr/>
        </p:nvSpPr>
        <p:spPr>
          <a:xfrm>
            <a:off x="965485" y="5408359"/>
            <a:ext cx="14819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Calibri"/>
                <a:cs typeface="Calibri"/>
              </a:rPr>
              <a:t>Reservation </a:t>
            </a:r>
          </a:p>
          <a:p>
            <a:pPr algn="ctr"/>
            <a:r>
              <a:rPr lang="en-US" sz="1300" dirty="0">
                <a:latin typeface="Calibri"/>
                <a:cs typeface="Calibri"/>
              </a:rPr>
              <a:t>wage with </a:t>
            </a:r>
          </a:p>
          <a:p>
            <a:pPr algn="ctr"/>
            <a:r>
              <a:rPr lang="en-US" sz="1300" dirty="0">
                <a:latin typeface="Calibri"/>
                <a:cs typeface="Calibri"/>
              </a:rPr>
              <a:t>higher unemployment</a:t>
            </a:r>
          </a:p>
        </p:txBody>
      </p:sp>
      <p:cxnSp>
        <p:nvCxnSpPr>
          <p:cNvPr id="73" name="Straight Connector 51"/>
          <p:cNvCxnSpPr/>
          <p:nvPr/>
        </p:nvCxnSpPr>
        <p:spPr>
          <a:xfrm>
            <a:off x="1691973" y="5314387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5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1" grpId="0"/>
      <p:bldP spid="55" grpId="0" animBg="1"/>
      <p:bldP spid="59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5629" y="109021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6.8. </a:t>
            </a:r>
            <a:r>
              <a:rPr lang="it-IT" dirty="0"/>
              <a:t>Hidden </a:t>
            </a:r>
            <a:r>
              <a:rPr lang="it-IT" dirty="0" err="1"/>
              <a:t>action</a:t>
            </a:r>
            <a:r>
              <a:rPr lang="it-IT" dirty="0"/>
              <a:t> </a:t>
            </a:r>
            <a:r>
              <a:rPr lang="it-IT" dirty="0" err="1" smtClean="0"/>
              <a:t>problems</a:t>
            </a:r>
            <a:r>
              <a:rPr lang="it-IT" smtClean="0"/>
              <a:t>.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62965"/>
              </p:ext>
            </p:extLst>
          </p:nvPr>
        </p:nvGraphicFramePr>
        <p:xfrm>
          <a:off x="1279747" y="2459494"/>
          <a:ext cx="6670134" cy="26772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8173"/>
                <a:gridCol w="1693140"/>
                <a:gridCol w="3398821"/>
              </a:tblGrid>
              <a:tr h="589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Principal 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Agent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Action that is hidden, and not covered in the contract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Employer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Quality and quantity of work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Banker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Borrower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Repayment of loan, prudent conduct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Owner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Manager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Maximization of owners’ profits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75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Landlord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Tenant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Care of the apartment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Insurance company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Insured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Prudent behavior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Parents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Teacher/doctor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Quality of teaching and care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Parents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Children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Care in old age</a:t>
                      </a:r>
                      <a:endParaRPr lang="en-GB" sz="12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12995</TotalTime>
  <Words>538</Words>
  <Application>Microsoft Office PowerPoint</Application>
  <PresentationFormat>On-screen Show (4:3)</PresentationFormat>
  <Paragraphs>157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SimSun</vt:lpstr>
      <vt:lpstr>Arial</vt:lpstr>
      <vt:lpstr>Calibri</vt:lpstr>
      <vt:lpstr>Cambria</vt:lpstr>
      <vt:lpstr>Times</vt:lpstr>
      <vt:lpstr>Times New Roman</vt:lpstr>
      <vt:lpstr>Office Theme</vt:lpstr>
      <vt:lpstr>Unit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Hope</dc:creator>
  <cp:lastModifiedBy>Luka Crnjakovic</cp:lastModifiedBy>
  <cp:revision>433</cp:revision>
  <dcterms:created xsi:type="dcterms:W3CDTF">2014-02-06T08:43:56Z</dcterms:created>
  <dcterms:modified xsi:type="dcterms:W3CDTF">2017-08-11T16:15:45Z</dcterms:modified>
</cp:coreProperties>
</file>