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drawings/drawing1.xml" ContentType="application/vnd.openxmlformats-officedocument.drawingml.chartshapes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  <p:sldMasterId id="2147483660" r:id="rId2"/>
    <p:sldMasterId id="2147483672" r:id="rId3"/>
    <p:sldMasterId id="2147483684" r:id="rId4"/>
  </p:sldMasterIdLst>
  <p:notesMasterIdLst>
    <p:notesMasterId r:id="rId26"/>
  </p:notesMasterIdLst>
  <p:sldIdLst>
    <p:sldId id="288" r:id="rId5"/>
    <p:sldId id="289" r:id="rId6"/>
    <p:sldId id="293" r:id="rId7"/>
    <p:sldId id="290" r:id="rId8"/>
    <p:sldId id="291" r:id="rId9"/>
    <p:sldId id="312" r:id="rId10"/>
    <p:sldId id="295" r:id="rId11"/>
    <p:sldId id="296" r:id="rId12"/>
    <p:sldId id="297" r:id="rId13"/>
    <p:sldId id="309" r:id="rId14"/>
    <p:sldId id="310" r:id="rId15"/>
    <p:sldId id="311" r:id="rId16"/>
    <p:sldId id="298" r:id="rId17"/>
    <p:sldId id="292" r:id="rId18"/>
    <p:sldId id="313" r:id="rId19"/>
    <p:sldId id="294" r:id="rId20"/>
    <p:sldId id="284" r:id="rId21"/>
    <p:sldId id="307" r:id="rId22"/>
    <p:sldId id="299" r:id="rId23"/>
    <p:sldId id="308" r:id="rId24"/>
    <p:sldId id="314" r:id="rId2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8848" autoAdjust="0"/>
  </p:normalViewPr>
  <p:slideViewPr>
    <p:cSldViewPr snapToGrid="0" snapToObjects="1">
      <p:cViewPr varScale="1">
        <p:scale>
          <a:sx n="134" d="100"/>
          <a:sy n="134" d="100"/>
        </p:scale>
        <p:origin x="954" y="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45005" cy="45005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notesMaster" Target="notesMasters/notes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2" Type="http://schemas.openxmlformats.org/officeDocument/2006/relationships/chartUserShapes" Target="../drawings/drawing1.xml"/><Relationship Id="rId1" Type="http://schemas.openxmlformats.org/officeDocument/2006/relationships/oleObject" Target="Macintosh%20HD:Users:davide:Dropbox:CORE17%20Master%20Copy:CORE17%20U14%20Unemployment%20&amp;%20fiscal%20policy:U14%20-%20data%20file%20-%20FINAL.xlsx" TargetMode="External"/></Relationships>
</file>

<file path=ppt/charts/_rels/chart2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ownloads\U14%20-%20data%20file%20-%20FINAL_E.xlsx" TargetMode="External"/></Relationships>
</file>

<file path=ppt/charts/_rels/chart3.xml.rels><?xml version="1.0" encoding="UTF-8" standalone="yes"?>
<Relationships xmlns="http://schemas.openxmlformats.org/package/2006/relationships"><Relationship Id="rId1" Type="http://schemas.openxmlformats.org/officeDocument/2006/relationships/oleObject" Target="file:///\\econ-fs\Home3\uctpdmm\SystemFolder\Windows7\Desktop\RA\INET%20CORE\CORE%20beta%20beta\U13%20-%20review\U13%20-%20data%20file%20-%20FINAL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39921691161324"/>
          <c:y val="0.184054008431598"/>
          <c:w val="0.841476725682197"/>
          <c:h val="0.64186130849289702"/>
        </c:manualLayout>
      </c:layout>
      <c:lineChart>
        <c:grouping val="standard"/>
        <c:varyColors val="0"/>
        <c:ser>
          <c:idx val="0"/>
          <c:order val="0"/>
          <c:tx>
            <c:v>GDP growth</c:v>
          </c:tx>
          <c:spPr>
            <a:ln w="25400"/>
          </c:spPr>
          <c:marker>
            <c:symbol val="none"/>
          </c:marker>
          <c:cat>
            <c:numRef>
              <c:f>'D - Fig 1 - Gov size and GDP'!$A$17:$A$162</c:f>
              <c:numCache>
                <c:formatCode>General</c:formatCode>
                <c:ptCount val="146"/>
                <c:pt idx="0">
                  <c:v>1870</c:v>
                </c:pt>
                <c:pt idx="1">
                  <c:v>1871</c:v>
                </c:pt>
                <c:pt idx="2">
                  <c:v>1872</c:v>
                </c:pt>
                <c:pt idx="3">
                  <c:v>1873</c:v>
                </c:pt>
                <c:pt idx="4">
                  <c:v>1874</c:v>
                </c:pt>
                <c:pt idx="5">
                  <c:v>1875</c:v>
                </c:pt>
                <c:pt idx="6">
                  <c:v>1876</c:v>
                </c:pt>
                <c:pt idx="7">
                  <c:v>1877</c:v>
                </c:pt>
                <c:pt idx="8">
                  <c:v>1878</c:v>
                </c:pt>
                <c:pt idx="9">
                  <c:v>1879</c:v>
                </c:pt>
                <c:pt idx="10">
                  <c:v>1880</c:v>
                </c:pt>
                <c:pt idx="11">
                  <c:v>1881</c:v>
                </c:pt>
                <c:pt idx="12">
                  <c:v>1882</c:v>
                </c:pt>
                <c:pt idx="13">
                  <c:v>1883</c:v>
                </c:pt>
                <c:pt idx="14">
                  <c:v>1884</c:v>
                </c:pt>
                <c:pt idx="15">
                  <c:v>1885</c:v>
                </c:pt>
                <c:pt idx="16">
                  <c:v>1886</c:v>
                </c:pt>
                <c:pt idx="17">
                  <c:v>1887</c:v>
                </c:pt>
                <c:pt idx="18">
                  <c:v>1888</c:v>
                </c:pt>
                <c:pt idx="19">
                  <c:v>1889</c:v>
                </c:pt>
                <c:pt idx="20">
                  <c:v>1890</c:v>
                </c:pt>
                <c:pt idx="21">
                  <c:v>1891</c:v>
                </c:pt>
                <c:pt idx="22">
                  <c:v>1892</c:v>
                </c:pt>
                <c:pt idx="23">
                  <c:v>1893</c:v>
                </c:pt>
                <c:pt idx="24">
                  <c:v>1894</c:v>
                </c:pt>
                <c:pt idx="25">
                  <c:v>1895</c:v>
                </c:pt>
                <c:pt idx="26">
                  <c:v>1896</c:v>
                </c:pt>
                <c:pt idx="27">
                  <c:v>1897</c:v>
                </c:pt>
                <c:pt idx="28">
                  <c:v>1898</c:v>
                </c:pt>
                <c:pt idx="29">
                  <c:v>1899</c:v>
                </c:pt>
                <c:pt idx="30">
                  <c:v>1900</c:v>
                </c:pt>
                <c:pt idx="31">
                  <c:v>1901</c:v>
                </c:pt>
                <c:pt idx="32">
                  <c:v>1902</c:v>
                </c:pt>
                <c:pt idx="33">
                  <c:v>1903</c:v>
                </c:pt>
                <c:pt idx="34">
                  <c:v>1904</c:v>
                </c:pt>
                <c:pt idx="35">
                  <c:v>1905</c:v>
                </c:pt>
                <c:pt idx="36">
                  <c:v>1906</c:v>
                </c:pt>
                <c:pt idx="37">
                  <c:v>1907</c:v>
                </c:pt>
                <c:pt idx="38">
                  <c:v>1908</c:v>
                </c:pt>
                <c:pt idx="39">
                  <c:v>1909</c:v>
                </c:pt>
                <c:pt idx="40">
                  <c:v>1910</c:v>
                </c:pt>
                <c:pt idx="41">
                  <c:v>1911</c:v>
                </c:pt>
                <c:pt idx="42">
                  <c:v>1912</c:v>
                </c:pt>
                <c:pt idx="43">
                  <c:v>1913</c:v>
                </c:pt>
                <c:pt idx="44">
                  <c:v>1914</c:v>
                </c:pt>
                <c:pt idx="45">
                  <c:v>1915</c:v>
                </c:pt>
                <c:pt idx="46">
                  <c:v>1916</c:v>
                </c:pt>
                <c:pt idx="47">
                  <c:v>1917</c:v>
                </c:pt>
                <c:pt idx="48">
                  <c:v>1918</c:v>
                </c:pt>
                <c:pt idx="49">
                  <c:v>1919</c:v>
                </c:pt>
                <c:pt idx="50">
                  <c:v>1920</c:v>
                </c:pt>
                <c:pt idx="51">
                  <c:v>1921</c:v>
                </c:pt>
                <c:pt idx="52">
                  <c:v>1922</c:v>
                </c:pt>
                <c:pt idx="53">
                  <c:v>1923</c:v>
                </c:pt>
                <c:pt idx="54">
                  <c:v>1924</c:v>
                </c:pt>
                <c:pt idx="55">
                  <c:v>1925</c:v>
                </c:pt>
                <c:pt idx="56">
                  <c:v>1926</c:v>
                </c:pt>
                <c:pt idx="57">
                  <c:v>1927</c:v>
                </c:pt>
                <c:pt idx="58">
                  <c:v>1928</c:v>
                </c:pt>
                <c:pt idx="59">
                  <c:v>1929</c:v>
                </c:pt>
                <c:pt idx="60">
                  <c:v>1930</c:v>
                </c:pt>
                <c:pt idx="61">
                  <c:v>1931</c:v>
                </c:pt>
                <c:pt idx="62">
                  <c:v>1932</c:v>
                </c:pt>
                <c:pt idx="63">
                  <c:v>1933</c:v>
                </c:pt>
                <c:pt idx="64">
                  <c:v>1934</c:v>
                </c:pt>
                <c:pt idx="65">
                  <c:v>1935</c:v>
                </c:pt>
                <c:pt idx="66">
                  <c:v>1936</c:v>
                </c:pt>
                <c:pt idx="67">
                  <c:v>1937</c:v>
                </c:pt>
                <c:pt idx="68">
                  <c:v>1938</c:v>
                </c:pt>
                <c:pt idx="69">
                  <c:v>1939</c:v>
                </c:pt>
                <c:pt idx="70">
                  <c:v>1940</c:v>
                </c:pt>
                <c:pt idx="71">
                  <c:v>1941</c:v>
                </c:pt>
                <c:pt idx="72">
                  <c:v>1942</c:v>
                </c:pt>
                <c:pt idx="73">
                  <c:v>1943</c:v>
                </c:pt>
                <c:pt idx="74">
                  <c:v>1944</c:v>
                </c:pt>
                <c:pt idx="75">
                  <c:v>1945</c:v>
                </c:pt>
                <c:pt idx="76">
                  <c:v>1946</c:v>
                </c:pt>
                <c:pt idx="77">
                  <c:v>1947</c:v>
                </c:pt>
                <c:pt idx="78">
                  <c:v>1948</c:v>
                </c:pt>
                <c:pt idx="79">
                  <c:v>1949</c:v>
                </c:pt>
                <c:pt idx="80">
                  <c:v>1950</c:v>
                </c:pt>
                <c:pt idx="81">
                  <c:v>1951</c:v>
                </c:pt>
                <c:pt idx="82">
                  <c:v>1952</c:v>
                </c:pt>
                <c:pt idx="83">
                  <c:v>1953</c:v>
                </c:pt>
                <c:pt idx="84">
                  <c:v>1954</c:v>
                </c:pt>
                <c:pt idx="85">
                  <c:v>1955</c:v>
                </c:pt>
                <c:pt idx="86">
                  <c:v>1956</c:v>
                </c:pt>
                <c:pt idx="87">
                  <c:v>1957</c:v>
                </c:pt>
                <c:pt idx="88">
                  <c:v>1958</c:v>
                </c:pt>
                <c:pt idx="89">
                  <c:v>1959</c:v>
                </c:pt>
                <c:pt idx="90">
                  <c:v>1960</c:v>
                </c:pt>
                <c:pt idx="91">
                  <c:v>1961</c:v>
                </c:pt>
                <c:pt idx="92">
                  <c:v>1962</c:v>
                </c:pt>
                <c:pt idx="93">
                  <c:v>1963</c:v>
                </c:pt>
                <c:pt idx="94">
                  <c:v>1964</c:v>
                </c:pt>
                <c:pt idx="95">
                  <c:v>1965</c:v>
                </c:pt>
                <c:pt idx="96">
                  <c:v>1966</c:v>
                </c:pt>
                <c:pt idx="97">
                  <c:v>1967</c:v>
                </c:pt>
                <c:pt idx="98">
                  <c:v>1968</c:v>
                </c:pt>
                <c:pt idx="99">
                  <c:v>1969</c:v>
                </c:pt>
                <c:pt idx="100">
                  <c:v>1970</c:v>
                </c:pt>
                <c:pt idx="101">
                  <c:v>1971</c:v>
                </c:pt>
                <c:pt idx="102">
                  <c:v>1972</c:v>
                </c:pt>
                <c:pt idx="103">
                  <c:v>1973</c:v>
                </c:pt>
                <c:pt idx="104">
                  <c:v>1974</c:v>
                </c:pt>
                <c:pt idx="105">
                  <c:v>1975</c:v>
                </c:pt>
                <c:pt idx="106">
                  <c:v>1976</c:v>
                </c:pt>
                <c:pt idx="107">
                  <c:v>1977</c:v>
                </c:pt>
                <c:pt idx="108">
                  <c:v>1978</c:v>
                </c:pt>
                <c:pt idx="109">
                  <c:v>1979</c:v>
                </c:pt>
                <c:pt idx="110">
                  <c:v>1980</c:v>
                </c:pt>
                <c:pt idx="111">
                  <c:v>1981</c:v>
                </c:pt>
                <c:pt idx="112">
                  <c:v>1982</c:v>
                </c:pt>
                <c:pt idx="113">
                  <c:v>1983</c:v>
                </c:pt>
                <c:pt idx="114">
                  <c:v>1984</c:v>
                </c:pt>
                <c:pt idx="115">
                  <c:v>1985</c:v>
                </c:pt>
                <c:pt idx="116">
                  <c:v>1986</c:v>
                </c:pt>
                <c:pt idx="117">
                  <c:v>1987</c:v>
                </c:pt>
                <c:pt idx="118">
                  <c:v>1988</c:v>
                </c:pt>
                <c:pt idx="119">
                  <c:v>1989</c:v>
                </c:pt>
                <c:pt idx="120">
                  <c:v>1990</c:v>
                </c:pt>
                <c:pt idx="121">
                  <c:v>1991</c:v>
                </c:pt>
                <c:pt idx="122">
                  <c:v>1992</c:v>
                </c:pt>
                <c:pt idx="123">
                  <c:v>1993</c:v>
                </c:pt>
                <c:pt idx="124">
                  <c:v>1994</c:v>
                </c:pt>
                <c:pt idx="125">
                  <c:v>1995</c:v>
                </c:pt>
                <c:pt idx="126">
                  <c:v>1996</c:v>
                </c:pt>
                <c:pt idx="127">
                  <c:v>1997</c:v>
                </c:pt>
                <c:pt idx="128">
                  <c:v>1998</c:v>
                </c:pt>
                <c:pt idx="129">
                  <c:v>1999</c:v>
                </c:pt>
                <c:pt idx="130">
                  <c:v>2000</c:v>
                </c:pt>
                <c:pt idx="131">
                  <c:v>2001</c:v>
                </c:pt>
                <c:pt idx="132">
                  <c:v>2002</c:v>
                </c:pt>
                <c:pt idx="133">
                  <c:v>2003</c:v>
                </c:pt>
                <c:pt idx="134">
                  <c:v>2004</c:v>
                </c:pt>
                <c:pt idx="135">
                  <c:v>2005</c:v>
                </c:pt>
                <c:pt idx="136">
                  <c:v>2006</c:v>
                </c:pt>
                <c:pt idx="137">
                  <c:v>2007</c:v>
                </c:pt>
                <c:pt idx="138">
                  <c:v>2008</c:v>
                </c:pt>
                <c:pt idx="139">
                  <c:v>2009</c:v>
                </c:pt>
                <c:pt idx="140">
                  <c:v>2010</c:v>
                </c:pt>
                <c:pt idx="141">
                  <c:v>2011</c:v>
                </c:pt>
                <c:pt idx="142">
                  <c:v>2012</c:v>
                </c:pt>
                <c:pt idx="143">
                  <c:v>2013</c:v>
                </c:pt>
                <c:pt idx="144">
                  <c:v>2014</c:v>
                </c:pt>
                <c:pt idx="145">
                  <c:v>2015</c:v>
                </c:pt>
              </c:numCache>
            </c:numRef>
          </c:cat>
          <c:val>
            <c:numRef>
              <c:f>'D - Fig 1 - Gov size and GDP'!$F$17:$F$162</c:f>
              <c:numCache>
                <c:formatCode>0.0%</c:formatCode>
                <c:ptCount val="146"/>
                <c:pt idx="1">
                  <c:v>4.5621810641022997E-2</c:v>
                </c:pt>
                <c:pt idx="2">
                  <c:v>4.0860570473060999E-2</c:v>
                </c:pt>
                <c:pt idx="3">
                  <c:v>5.0165787138654098E-2</c:v>
                </c:pt>
                <c:pt idx="4">
                  <c:v>-6.2346579387384804E-3</c:v>
                </c:pt>
                <c:pt idx="5">
                  <c:v>5.2248623976372699E-2</c:v>
                </c:pt>
                <c:pt idx="6">
                  <c:v>1.19160011227067E-2</c:v>
                </c:pt>
                <c:pt idx="7">
                  <c:v>3.2385227024391901E-2</c:v>
                </c:pt>
                <c:pt idx="8">
                  <c:v>4.1823051934835202E-2</c:v>
                </c:pt>
                <c:pt idx="9">
                  <c:v>0.123175268044137</c:v>
                </c:pt>
                <c:pt idx="10">
                  <c:v>0.117793579449786</c:v>
                </c:pt>
                <c:pt idx="11">
                  <c:v>3.5610247983268603E-2</c:v>
                </c:pt>
                <c:pt idx="12">
                  <c:v>6.3860990401317499E-2</c:v>
                </c:pt>
                <c:pt idx="13">
                  <c:v>2.4406503881312099E-2</c:v>
                </c:pt>
                <c:pt idx="14">
                  <c:v>1.8028700323182E-2</c:v>
                </c:pt>
                <c:pt idx="15">
                  <c:v>7.5897524798067099E-3</c:v>
                </c:pt>
                <c:pt idx="16">
                  <c:v>3.01303281861585E-2</c:v>
                </c:pt>
                <c:pt idx="17">
                  <c:v>4.5094887158395797E-2</c:v>
                </c:pt>
                <c:pt idx="18">
                  <c:v>-4.6644958948440802E-3</c:v>
                </c:pt>
                <c:pt idx="19">
                  <c:v>6.2096717544229303E-2</c:v>
                </c:pt>
                <c:pt idx="20">
                  <c:v>1.4342279311029001E-2</c:v>
                </c:pt>
                <c:pt idx="21">
                  <c:v>4.3373493975903503E-2</c:v>
                </c:pt>
                <c:pt idx="22">
                  <c:v>9.6997690531177905E-2</c:v>
                </c:pt>
                <c:pt idx="23">
                  <c:v>-4.8421052631578899E-2</c:v>
                </c:pt>
                <c:pt idx="24">
                  <c:v>-2.87610619469027E-2</c:v>
                </c:pt>
                <c:pt idx="25">
                  <c:v>0.120728929384966</c:v>
                </c:pt>
                <c:pt idx="26">
                  <c:v>-2.0325203252032499E-2</c:v>
                </c:pt>
                <c:pt idx="27">
                  <c:v>9.5435684647302704E-2</c:v>
                </c:pt>
                <c:pt idx="28">
                  <c:v>2.0833333333333301E-2</c:v>
                </c:pt>
                <c:pt idx="29">
                  <c:v>9.0909090909090898E-2</c:v>
                </c:pt>
                <c:pt idx="30">
                  <c:v>2.72108843537416E-2</c:v>
                </c:pt>
                <c:pt idx="31">
                  <c:v>0.112582781456954</c:v>
                </c:pt>
                <c:pt idx="32">
                  <c:v>1.04166666666668E-2</c:v>
                </c:pt>
                <c:pt idx="33">
                  <c:v>4.8600883652429899E-2</c:v>
                </c:pt>
                <c:pt idx="34">
                  <c:v>-1.26404494382022E-2</c:v>
                </c:pt>
                <c:pt idx="35">
                  <c:v>7.3968705547652794E-2</c:v>
                </c:pt>
                <c:pt idx="36">
                  <c:v>0.11523178807947</c:v>
                </c:pt>
                <c:pt idx="37">
                  <c:v>1.5439429928741101E-2</c:v>
                </c:pt>
                <c:pt idx="38">
                  <c:v>-8.1871345029239706E-2</c:v>
                </c:pt>
                <c:pt idx="39">
                  <c:v>0.122292993630573</c:v>
                </c:pt>
                <c:pt idx="40">
                  <c:v>1.02156640181613E-2</c:v>
                </c:pt>
                <c:pt idx="41">
                  <c:v>3.2584269662921397E-2</c:v>
                </c:pt>
                <c:pt idx="42">
                  <c:v>4.67899891186071E-2</c:v>
                </c:pt>
                <c:pt idx="43">
                  <c:v>3.9501039501039503E-2</c:v>
                </c:pt>
                <c:pt idx="44">
                  <c:v>-7.7000000000000096E-2</c:v>
                </c:pt>
                <c:pt idx="45">
                  <c:v>2.8169014084507098E-2</c:v>
                </c:pt>
                <c:pt idx="46">
                  <c:v>0.138040042149631</c:v>
                </c:pt>
                <c:pt idx="47">
                  <c:v>-2.5000000000000001E-2</c:v>
                </c:pt>
                <c:pt idx="48">
                  <c:v>9.0218423551756896E-2</c:v>
                </c:pt>
                <c:pt idx="49">
                  <c:v>8.7108013937281497E-3</c:v>
                </c:pt>
                <c:pt idx="50">
                  <c:v>-9.4991364421415994E-3</c:v>
                </c:pt>
                <c:pt idx="51">
                  <c:v>-2.2667829119441998E-2</c:v>
                </c:pt>
                <c:pt idx="52">
                  <c:v>5.5307760927743102E-2</c:v>
                </c:pt>
                <c:pt idx="53">
                  <c:v>0.13186813186813201</c:v>
                </c:pt>
                <c:pt idx="54">
                  <c:v>3.0619865571321798E-2</c:v>
                </c:pt>
                <c:pt idx="55">
                  <c:v>2.3188405797101401E-2</c:v>
                </c:pt>
                <c:pt idx="56">
                  <c:v>6.5155807365439106E-2</c:v>
                </c:pt>
                <c:pt idx="57">
                  <c:v>9.9734042553191408E-3</c:v>
                </c:pt>
                <c:pt idx="58">
                  <c:v>1.1191573403554899E-2</c:v>
                </c:pt>
                <c:pt idx="59">
                  <c:v>6.1197916666666803E-2</c:v>
                </c:pt>
                <c:pt idx="60">
                  <c:v>-8.5070102311481599E-2</c:v>
                </c:pt>
                <c:pt idx="61">
                  <c:v>-6.3884862290329206E-2</c:v>
                </c:pt>
                <c:pt idx="62">
                  <c:v>-0.12896803450945701</c:v>
                </c:pt>
                <c:pt idx="63">
                  <c:v>-1.2571428571428501E-2</c:v>
                </c:pt>
                <c:pt idx="64">
                  <c:v>0.10776748971193401</c:v>
                </c:pt>
                <c:pt idx="65">
                  <c:v>8.9157185976317693E-2</c:v>
                </c:pt>
                <c:pt idx="66">
                  <c:v>0.129396717117885</c:v>
                </c:pt>
                <c:pt idx="67">
                  <c:v>5.0962627406568498E-2</c:v>
                </c:pt>
                <c:pt idx="68">
                  <c:v>-3.3135775862068798E-2</c:v>
                </c:pt>
                <c:pt idx="69">
                  <c:v>7.9780811739574506E-2</c:v>
                </c:pt>
                <c:pt idx="70">
                  <c:v>8.8078444864957903E-2</c:v>
                </c:pt>
                <c:pt idx="71">
                  <c:v>0.17699604743083</c:v>
                </c:pt>
                <c:pt idx="72">
                  <c:v>0.188998589562764</c:v>
                </c:pt>
                <c:pt idx="73">
                  <c:v>0.17042309213127699</c:v>
                </c:pt>
                <c:pt idx="74">
                  <c:v>7.9874517374517395E-2</c:v>
                </c:pt>
                <c:pt idx="75">
                  <c:v>-9.6536312849161594E-3</c:v>
                </c:pt>
                <c:pt idx="76">
                  <c:v>-0.11593483460445</c:v>
                </c:pt>
                <c:pt idx="77">
                  <c:v>-1.09239407861154E-2</c:v>
                </c:pt>
                <c:pt idx="78">
                  <c:v>4.1494632535095E-2</c:v>
                </c:pt>
                <c:pt idx="79">
                  <c:v>-5.4509415262636298E-3</c:v>
                </c:pt>
                <c:pt idx="80">
                  <c:v>8.7144992526158496E-2</c:v>
                </c:pt>
                <c:pt idx="81">
                  <c:v>8.0571978550804196E-2</c:v>
                </c:pt>
                <c:pt idx="82">
                  <c:v>4.0717648555795898E-2</c:v>
                </c:pt>
                <c:pt idx="83">
                  <c:v>4.6949504829441401E-2</c:v>
                </c:pt>
                <c:pt idx="84">
                  <c:v>-5.6444392541554703E-3</c:v>
                </c:pt>
                <c:pt idx="85">
                  <c:v>7.1249608518634502E-2</c:v>
                </c:pt>
                <c:pt idx="86">
                  <c:v>2.1305364712761201E-2</c:v>
                </c:pt>
                <c:pt idx="87">
                  <c:v>2.1039825383762201E-2</c:v>
                </c:pt>
                <c:pt idx="88">
                  <c:v>-7.3243385316278603E-3</c:v>
                </c:pt>
                <c:pt idx="89">
                  <c:v>6.9017863447009803E-2</c:v>
                </c:pt>
                <c:pt idx="90">
                  <c:v>2.56596545688717E-2</c:v>
                </c:pt>
                <c:pt idx="91">
                  <c:v>2.5532873977719001E-2</c:v>
                </c:pt>
                <c:pt idx="92">
                  <c:v>6.1159775203290398E-2</c:v>
                </c:pt>
                <c:pt idx="93">
                  <c:v>4.3551584366401302E-2</c:v>
                </c:pt>
                <c:pt idx="94">
                  <c:v>5.7667772390916097E-2</c:v>
                </c:pt>
                <c:pt idx="95">
                  <c:v>6.4977885002010502E-2</c:v>
                </c:pt>
                <c:pt idx="96">
                  <c:v>6.5946789498854602E-2</c:v>
                </c:pt>
                <c:pt idx="97">
                  <c:v>2.7462277739734201E-2</c:v>
                </c:pt>
                <c:pt idx="98">
                  <c:v>4.9066924066924103E-2</c:v>
                </c:pt>
                <c:pt idx="99">
                  <c:v>3.1371174447389703E-2</c:v>
                </c:pt>
                <c:pt idx="100">
                  <c:v>2.0816075107797901E-3</c:v>
                </c:pt>
                <c:pt idx="101">
                  <c:v>3.29185832079191E-2</c:v>
                </c:pt>
                <c:pt idx="102">
                  <c:v>5.2493330597168097E-2</c:v>
                </c:pt>
                <c:pt idx="103">
                  <c:v>5.6426454531274303E-2</c:v>
                </c:pt>
                <c:pt idx="104">
                  <c:v>-5.1677678933963302E-3</c:v>
                </c:pt>
                <c:pt idx="105">
                  <c:v>-1.9850840414084498E-3</c:v>
                </c:pt>
                <c:pt idx="106">
                  <c:v>5.3871177618737803E-2</c:v>
                </c:pt>
                <c:pt idx="107">
                  <c:v>4.60903462508599E-2</c:v>
                </c:pt>
                <c:pt idx="108">
                  <c:v>5.5609887701075597E-2</c:v>
                </c:pt>
                <c:pt idx="109">
                  <c:v>3.1755159414733898E-2</c:v>
                </c:pt>
                <c:pt idx="110">
                  <c:v>-2.4461233589299302E-3</c:v>
                </c:pt>
                <c:pt idx="111">
                  <c:v>2.5949033119160799E-2</c:v>
                </c:pt>
                <c:pt idx="112">
                  <c:v>-1.9105678758357801E-2</c:v>
                </c:pt>
                <c:pt idx="113">
                  <c:v>4.6327282821584402E-2</c:v>
                </c:pt>
                <c:pt idx="114">
                  <c:v>7.2589797632909306E-2</c:v>
                </c:pt>
                <c:pt idx="115">
                  <c:v>4.2392678502720799E-2</c:v>
                </c:pt>
                <c:pt idx="116">
                  <c:v>3.5118710204727399E-2</c:v>
                </c:pt>
                <c:pt idx="117">
                  <c:v>3.4614943773003302E-2</c:v>
                </c:pt>
                <c:pt idx="118">
                  <c:v>4.2036460320781899E-2</c:v>
                </c:pt>
                <c:pt idx="119">
                  <c:v>3.6808656413164199E-2</c:v>
                </c:pt>
                <c:pt idx="120">
                  <c:v>1.9186510197105999E-2</c:v>
                </c:pt>
                <c:pt idx="121">
                  <c:v>-7.2663044693361905E-4</c:v>
                </c:pt>
                <c:pt idx="122">
                  <c:v>3.55524728993502E-2</c:v>
                </c:pt>
                <c:pt idx="123">
                  <c:v>2.7450387287046001E-2</c:v>
                </c:pt>
                <c:pt idx="124">
                  <c:v>4.0364638095638797E-2</c:v>
                </c:pt>
                <c:pt idx="125">
                  <c:v>2.7186271438244699E-2</c:v>
                </c:pt>
                <c:pt idx="126">
                  <c:v>3.7958617432627802E-2</c:v>
                </c:pt>
                <c:pt idx="127">
                  <c:v>4.4874164652353103E-2</c:v>
                </c:pt>
                <c:pt idx="128">
                  <c:v>4.4498271779658698E-2</c:v>
                </c:pt>
                <c:pt idx="129">
                  <c:v>4.8465266558966102E-2</c:v>
                </c:pt>
                <c:pt idx="130">
                  <c:v>4.0906605696108198E-2</c:v>
                </c:pt>
                <c:pt idx="131">
                  <c:v>9.4865183204404895E-3</c:v>
                </c:pt>
                <c:pt idx="132">
                  <c:v>1.77619753397875E-2</c:v>
                </c:pt>
                <c:pt idx="133">
                  <c:v>2.79092465355507E-2</c:v>
                </c:pt>
                <c:pt idx="134">
                  <c:v>3.79804069329314E-2</c:v>
                </c:pt>
                <c:pt idx="135">
                  <c:v>3.3512414694351698E-2</c:v>
                </c:pt>
                <c:pt idx="136">
                  <c:v>2.6665542723875401E-2</c:v>
                </c:pt>
                <c:pt idx="137">
                  <c:v>1.7899173463243601E-2</c:v>
                </c:pt>
                <c:pt idx="138">
                  <c:v>-2.9038502903849599E-3</c:v>
                </c:pt>
                <c:pt idx="139">
                  <c:v>-2.8024215295006E-2</c:v>
                </c:pt>
                <c:pt idx="140">
                  <c:v>2.50729995352999E-2</c:v>
                </c:pt>
                <c:pt idx="141">
                  <c:v>1.8471656494850899E-2</c:v>
                </c:pt>
                <c:pt idx="142">
                  <c:v>2.0103106481358501E-2</c:v>
                </c:pt>
                <c:pt idx="143">
                  <c:v>1.6737219146857701E-2</c:v>
                </c:pt>
                <c:pt idx="144">
                  <c:v>2.3718934153215399E-2</c:v>
                </c:pt>
                <c:pt idx="145">
                  <c:v>2.59599682148377E-2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224961824"/>
        <c:axId val="151472440"/>
      </c:lineChart>
      <c:scatterChart>
        <c:scatterStyle val="lineMarker"/>
        <c:varyColors val="0"/>
        <c:ser>
          <c:idx val="1"/>
          <c:order val="1"/>
          <c:tx>
            <c:v>Government size</c:v>
          </c:tx>
          <c:spPr>
            <a:ln w="25400"/>
            <a:effectLst/>
          </c:spPr>
          <c:marker>
            <c:symbol val="diamond"/>
            <c:size val="5"/>
            <c:spPr>
              <a:effectLst/>
            </c:spPr>
          </c:marker>
          <c:xVal>
            <c:numRef>
              <c:f>'D - Fig 1 - Gov size and GDP'!$M$68:$M$172</c:f>
              <c:numCache>
                <c:formatCode>General</c:formatCode>
                <c:ptCount val="105"/>
                <c:pt idx="0">
                  <c:v>1870</c:v>
                </c:pt>
                <c:pt idx="1">
                  <c:v>1880</c:v>
                </c:pt>
                <c:pt idx="2">
                  <c:v>1890</c:v>
                </c:pt>
                <c:pt idx="3">
                  <c:v>1900</c:v>
                </c:pt>
                <c:pt idx="4">
                  <c:v>1902</c:v>
                </c:pt>
                <c:pt idx="5">
                  <c:v>1913</c:v>
                </c:pt>
                <c:pt idx="6">
                  <c:v>1922</c:v>
                </c:pt>
                <c:pt idx="7">
                  <c:v>1927</c:v>
                </c:pt>
                <c:pt idx="8">
                  <c:v>1929</c:v>
                </c:pt>
                <c:pt idx="9">
                  <c:v>1930</c:v>
                </c:pt>
                <c:pt idx="10">
                  <c:v>1931</c:v>
                </c:pt>
                <c:pt idx="11">
                  <c:v>1932</c:v>
                </c:pt>
                <c:pt idx="12">
                  <c:v>1933</c:v>
                </c:pt>
                <c:pt idx="13">
                  <c:v>1934</c:v>
                </c:pt>
                <c:pt idx="14">
                  <c:v>1935</c:v>
                </c:pt>
                <c:pt idx="15">
                  <c:v>1936</c:v>
                </c:pt>
                <c:pt idx="16">
                  <c:v>1937</c:v>
                </c:pt>
                <c:pt idx="17">
                  <c:v>1938</c:v>
                </c:pt>
                <c:pt idx="18">
                  <c:v>1939</c:v>
                </c:pt>
                <c:pt idx="19">
                  <c:v>1940</c:v>
                </c:pt>
                <c:pt idx="20">
                  <c:v>1941</c:v>
                </c:pt>
                <c:pt idx="21">
                  <c:v>1942</c:v>
                </c:pt>
                <c:pt idx="22">
                  <c:v>1943</c:v>
                </c:pt>
                <c:pt idx="23">
                  <c:v>1944</c:v>
                </c:pt>
                <c:pt idx="24">
                  <c:v>1945</c:v>
                </c:pt>
                <c:pt idx="25">
                  <c:v>1946</c:v>
                </c:pt>
                <c:pt idx="26">
                  <c:v>1947</c:v>
                </c:pt>
                <c:pt idx="27">
                  <c:v>1948</c:v>
                </c:pt>
                <c:pt idx="28">
                  <c:v>1949</c:v>
                </c:pt>
                <c:pt idx="29">
                  <c:v>1950</c:v>
                </c:pt>
                <c:pt idx="30">
                  <c:v>1951</c:v>
                </c:pt>
                <c:pt idx="31">
                  <c:v>1952</c:v>
                </c:pt>
                <c:pt idx="32">
                  <c:v>1953</c:v>
                </c:pt>
                <c:pt idx="33">
                  <c:v>1954</c:v>
                </c:pt>
                <c:pt idx="34">
                  <c:v>1955</c:v>
                </c:pt>
                <c:pt idx="35">
                  <c:v>1956</c:v>
                </c:pt>
                <c:pt idx="36">
                  <c:v>1957</c:v>
                </c:pt>
                <c:pt idx="37">
                  <c:v>1958</c:v>
                </c:pt>
                <c:pt idx="38">
                  <c:v>1959</c:v>
                </c:pt>
                <c:pt idx="39">
                  <c:v>1960</c:v>
                </c:pt>
                <c:pt idx="40">
                  <c:v>1961</c:v>
                </c:pt>
                <c:pt idx="41">
                  <c:v>1962</c:v>
                </c:pt>
                <c:pt idx="42">
                  <c:v>1963</c:v>
                </c:pt>
                <c:pt idx="43">
                  <c:v>1964</c:v>
                </c:pt>
                <c:pt idx="44">
                  <c:v>1965</c:v>
                </c:pt>
                <c:pt idx="45">
                  <c:v>1966</c:v>
                </c:pt>
                <c:pt idx="46">
                  <c:v>1967</c:v>
                </c:pt>
                <c:pt idx="47">
                  <c:v>1968</c:v>
                </c:pt>
                <c:pt idx="48">
                  <c:v>1969</c:v>
                </c:pt>
                <c:pt idx="49">
                  <c:v>1970</c:v>
                </c:pt>
                <c:pt idx="50">
                  <c:v>1971</c:v>
                </c:pt>
                <c:pt idx="51">
                  <c:v>1972</c:v>
                </c:pt>
                <c:pt idx="52">
                  <c:v>1973</c:v>
                </c:pt>
                <c:pt idx="53">
                  <c:v>1974</c:v>
                </c:pt>
                <c:pt idx="54">
                  <c:v>1975</c:v>
                </c:pt>
                <c:pt idx="55">
                  <c:v>1976</c:v>
                </c:pt>
                <c:pt idx="56">
                  <c:v>1977</c:v>
                </c:pt>
                <c:pt idx="57">
                  <c:v>1978</c:v>
                </c:pt>
                <c:pt idx="58">
                  <c:v>1979</c:v>
                </c:pt>
                <c:pt idx="59">
                  <c:v>1980</c:v>
                </c:pt>
                <c:pt idx="60">
                  <c:v>1981</c:v>
                </c:pt>
                <c:pt idx="61">
                  <c:v>1982</c:v>
                </c:pt>
                <c:pt idx="62">
                  <c:v>1983</c:v>
                </c:pt>
                <c:pt idx="63">
                  <c:v>1984</c:v>
                </c:pt>
                <c:pt idx="64">
                  <c:v>1985</c:v>
                </c:pt>
                <c:pt idx="65">
                  <c:v>1986</c:v>
                </c:pt>
                <c:pt idx="66">
                  <c:v>1987</c:v>
                </c:pt>
                <c:pt idx="67">
                  <c:v>1988</c:v>
                </c:pt>
                <c:pt idx="68">
                  <c:v>1989</c:v>
                </c:pt>
                <c:pt idx="69">
                  <c:v>1990</c:v>
                </c:pt>
                <c:pt idx="70">
                  <c:v>1991</c:v>
                </c:pt>
                <c:pt idx="71">
                  <c:v>1992</c:v>
                </c:pt>
                <c:pt idx="72">
                  <c:v>1993</c:v>
                </c:pt>
                <c:pt idx="73">
                  <c:v>1994</c:v>
                </c:pt>
                <c:pt idx="74">
                  <c:v>1995</c:v>
                </c:pt>
                <c:pt idx="75">
                  <c:v>1996</c:v>
                </c:pt>
                <c:pt idx="76">
                  <c:v>1997</c:v>
                </c:pt>
                <c:pt idx="77">
                  <c:v>1998</c:v>
                </c:pt>
                <c:pt idx="78">
                  <c:v>1999</c:v>
                </c:pt>
                <c:pt idx="79">
                  <c:v>2000</c:v>
                </c:pt>
                <c:pt idx="80">
                  <c:v>2001</c:v>
                </c:pt>
                <c:pt idx="81">
                  <c:v>2002</c:v>
                </c:pt>
                <c:pt idx="82">
                  <c:v>2003</c:v>
                </c:pt>
                <c:pt idx="83">
                  <c:v>2004</c:v>
                </c:pt>
                <c:pt idx="84">
                  <c:v>2005</c:v>
                </c:pt>
                <c:pt idx="85">
                  <c:v>2006</c:v>
                </c:pt>
                <c:pt idx="86">
                  <c:v>2007</c:v>
                </c:pt>
                <c:pt idx="87">
                  <c:v>2008</c:v>
                </c:pt>
                <c:pt idx="88">
                  <c:v>2009</c:v>
                </c:pt>
                <c:pt idx="89">
                  <c:v>2010</c:v>
                </c:pt>
                <c:pt idx="90">
                  <c:v>2011</c:v>
                </c:pt>
                <c:pt idx="91">
                  <c:v>2012</c:v>
                </c:pt>
                <c:pt idx="92">
                  <c:v>2013</c:v>
                </c:pt>
                <c:pt idx="93">
                  <c:v>2014</c:v>
                </c:pt>
                <c:pt idx="94">
                  <c:v>2015</c:v>
                </c:pt>
              </c:numCache>
            </c:numRef>
          </c:xVal>
          <c:yVal>
            <c:numRef>
              <c:f>'D - Fig 1 - Gov size and GDP'!$N$68:$N$172</c:f>
              <c:numCache>
                <c:formatCode>0.0%</c:formatCode>
                <c:ptCount val="105"/>
                <c:pt idx="0">
                  <c:v>8.4000000000000005E-2</c:v>
                </c:pt>
                <c:pt idx="1">
                  <c:v>5.7000000000000002E-2</c:v>
                </c:pt>
                <c:pt idx="2">
                  <c:v>6.4000000000000001E-2</c:v>
                </c:pt>
                <c:pt idx="3">
                  <c:v>7.1999999999999995E-2</c:v>
                </c:pt>
                <c:pt idx="4">
                  <c:v>7.8E-2</c:v>
                </c:pt>
                <c:pt idx="5">
                  <c:v>7.4999999999999997E-2</c:v>
                </c:pt>
                <c:pt idx="6">
                  <c:v>0.126</c:v>
                </c:pt>
                <c:pt idx="7">
                  <c:v>0.128</c:v>
                </c:pt>
                <c:pt idx="8">
                  <c:v>0.102564102564103</c:v>
                </c:pt>
                <c:pt idx="9">
                  <c:v>0.109795479009688</c:v>
                </c:pt>
                <c:pt idx="10">
                  <c:v>0.115532734274711</c:v>
                </c:pt>
                <c:pt idx="11">
                  <c:v>0.140233722871452</c:v>
                </c:pt>
                <c:pt idx="12">
                  <c:v>0.161739130434783</c:v>
                </c:pt>
                <c:pt idx="13">
                  <c:v>0.17138599105812199</c:v>
                </c:pt>
                <c:pt idx="14">
                  <c:v>0.16621983914209101</c:v>
                </c:pt>
                <c:pt idx="15">
                  <c:v>0.15041128084606301</c:v>
                </c:pt>
                <c:pt idx="16">
                  <c:v>0.162740899357602</c:v>
                </c:pt>
                <c:pt idx="17">
                  <c:v>0.16742596810933899</c:v>
                </c:pt>
                <c:pt idx="18">
                  <c:v>0.16311300639658799</c:v>
                </c:pt>
                <c:pt idx="19">
                  <c:v>0.170542635658915</c:v>
                </c:pt>
                <c:pt idx="20">
                  <c:v>0.19029275808936799</c:v>
                </c:pt>
                <c:pt idx="21">
                  <c:v>0.19411057692307701</c:v>
                </c:pt>
                <c:pt idx="22">
                  <c:v>0.23980343980343999</c:v>
                </c:pt>
                <c:pt idx="23">
                  <c:v>0.225433526011561</c:v>
                </c:pt>
                <c:pt idx="24">
                  <c:v>0.22985989492119099</c:v>
                </c:pt>
                <c:pt idx="25">
                  <c:v>0.22757111597374199</c:v>
                </c:pt>
                <c:pt idx="26">
                  <c:v>0.22700119474312999</c:v>
                </c:pt>
                <c:pt idx="27">
                  <c:v>0.212450235251538</c:v>
                </c:pt>
                <c:pt idx="28">
                  <c:v>0.204669828529734</c:v>
                </c:pt>
                <c:pt idx="29">
                  <c:v>0.22745358090185699</c:v>
                </c:pt>
                <c:pt idx="30">
                  <c:v>0.242554410080183</c:v>
                </c:pt>
                <c:pt idx="31">
                  <c:v>0.24154720043278299</c:v>
                </c:pt>
                <c:pt idx="32">
                  <c:v>0.23978549540347299</c:v>
                </c:pt>
                <c:pt idx="33">
                  <c:v>0.226856561546287</c:v>
                </c:pt>
                <c:pt idx="34">
                  <c:v>0.23401773215119001</c:v>
                </c:pt>
                <c:pt idx="35">
                  <c:v>0.23846323691764201</c:v>
                </c:pt>
                <c:pt idx="36">
                  <c:v>0.238752877170956</c:v>
                </c:pt>
                <c:pt idx="37">
                  <c:v>0.23292758407262201</c:v>
                </c:pt>
                <c:pt idx="38">
                  <c:v>0.24181264280274201</c:v>
                </c:pt>
                <c:pt idx="39">
                  <c:v>0.25219619326500697</c:v>
                </c:pt>
                <c:pt idx="40">
                  <c:v>0.25194071983062799</c:v>
                </c:pt>
                <c:pt idx="41">
                  <c:v>0.25410374261326302</c:v>
                </c:pt>
                <c:pt idx="42">
                  <c:v>0.259368682942</c:v>
                </c:pt>
                <c:pt idx="43">
                  <c:v>0.24887794990589299</c:v>
                </c:pt>
                <c:pt idx="44">
                  <c:v>0.24859813084112101</c:v>
                </c:pt>
                <c:pt idx="45">
                  <c:v>0.257895378612364</c:v>
                </c:pt>
                <c:pt idx="46">
                  <c:v>0.26283012339983802</c:v>
                </c:pt>
                <c:pt idx="47">
                  <c:v>0.27735610373181502</c:v>
                </c:pt>
                <c:pt idx="48">
                  <c:v>0.28859649122807002</c:v>
                </c:pt>
                <c:pt idx="49">
                  <c:v>0.280883304074656</c:v>
                </c:pt>
                <c:pt idx="50">
                  <c:v>0.27590607452782001</c:v>
                </c:pt>
                <c:pt idx="51">
                  <c:v>0.29116963594113099</c:v>
                </c:pt>
                <c:pt idx="52">
                  <c:v>0.29281154593394398</c:v>
                </c:pt>
                <c:pt idx="53">
                  <c:v>0.29719363293485901</c:v>
                </c:pt>
                <c:pt idx="54">
                  <c:v>0.28468182619425297</c:v>
                </c:pt>
                <c:pt idx="55">
                  <c:v>0.29249366554054002</c:v>
                </c:pt>
                <c:pt idx="56">
                  <c:v>0.29503370999904999</c:v>
                </c:pt>
                <c:pt idx="57">
                  <c:v>0.29808258346648703</c:v>
                </c:pt>
                <c:pt idx="58">
                  <c:v>0.29751135467887802</c:v>
                </c:pt>
                <c:pt idx="59">
                  <c:v>0.29975489349949902</c:v>
                </c:pt>
                <c:pt idx="60">
                  <c:v>0.30438669502759003</c:v>
                </c:pt>
                <c:pt idx="61">
                  <c:v>0.297530681650155</c:v>
                </c:pt>
                <c:pt idx="62">
                  <c:v>0.29086852416195003</c:v>
                </c:pt>
                <c:pt idx="63">
                  <c:v>0.29097375521216601</c:v>
                </c:pt>
                <c:pt idx="64">
                  <c:v>0.29555591134694997</c:v>
                </c:pt>
                <c:pt idx="65">
                  <c:v>0.29825703804996601</c:v>
                </c:pt>
                <c:pt idx="66">
                  <c:v>0.30361928923624598</c:v>
                </c:pt>
                <c:pt idx="67">
                  <c:v>0.30165109093321701</c:v>
                </c:pt>
                <c:pt idx="68">
                  <c:v>0.30296524417069898</c:v>
                </c:pt>
                <c:pt idx="69">
                  <c:v>0.30183063698186002</c:v>
                </c:pt>
                <c:pt idx="70">
                  <c:v>0.30377401057109699</c:v>
                </c:pt>
                <c:pt idx="71">
                  <c:v>0.30252343845123603</c:v>
                </c:pt>
                <c:pt idx="72">
                  <c:v>0.30473034569580498</c:v>
                </c:pt>
                <c:pt idx="73">
                  <c:v>0.30832174126503598</c:v>
                </c:pt>
                <c:pt idx="74">
                  <c:v>0.31103109400998302</c:v>
                </c:pt>
                <c:pt idx="75">
                  <c:v>0.31527687256360698</c:v>
                </c:pt>
                <c:pt idx="76">
                  <c:v>0.31825869378866101</c:v>
                </c:pt>
                <c:pt idx="77">
                  <c:v>0.32199090849199502</c:v>
                </c:pt>
                <c:pt idx="78">
                  <c:v>0.32214633542423199</c:v>
                </c:pt>
                <c:pt idx="79">
                  <c:v>0.325977069372894</c:v>
                </c:pt>
                <c:pt idx="80">
                  <c:v>0.31650916447349903</c:v>
                </c:pt>
                <c:pt idx="81">
                  <c:v>0.29506383287393001</c:v>
                </c:pt>
                <c:pt idx="82">
                  <c:v>0.29053651459806701</c:v>
                </c:pt>
                <c:pt idx="83">
                  <c:v>0.29087660001131999</c:v>
                </c:pt>
                <c:pt idx="84">
                  <c:v>0.30380620213814502</c:v>
                </c:pt>
                <c:pt idx="85">
                  <c:v>0.31182726208684303</c:v>
                </c:pt>
                <c:pt idx="86">
                  <c:v>0.312279212421612</c:v>
                </c:pt>
                <c:pt idx="87">
                  <c:v>0.29643058577068698</c:v>
                </c:pt>
                <c:pt idx="88">
                  <c:v>0.284879609477449</c:v>
                </c:pt>
                <c:pt idx="89">
                  <c:v>0.28951082154020602</c:v>
                </c:pt>
                <c:pt idx="90">
                  <c:v>0.28785787547642899</c:v>
                </c:pt>
                <c:pt idx="91">
                  <c:v>0.28828785141901098</c:v>
                </c:pt>
                <c:pt idx="92">
                  <c:v>0.3092364062729</c:v>
                </c:pt>
                <c:pt idx="93">
                  <c:v>0.31366427840327499</c:v>
                </c:pt>
                <c:pt idx="94">
                  <c:v>0.318932627632595</c:v>
                </c:pt>
              </c:numCache>
            </c:numRef>
          </c:y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axId val="224961824"/>
        <c:axId val="151472440"/>
      </c:scatterChart>
      <c:dateAx>
        <c:axId val="22496182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txPr>
          <a:bodyPr rot="-5400000" vert="horz"/>
          <a:lstStyle/>
          <a:p>
            <a:pPr>
              <a:defRPr/>
            </a:pPr>
            <a:endParaRPr lang="en-US"/>
          </a:p>
        </c:txPr>
        <c:crossAx val="151472440"/>
        <c:crosses val="autoZero"/>
        <c:auto val="0"/>
        <c:lblOffset val="100"/>
        <c:baseTimeUnit val="days"/>
        <c:majorUnit val="5"/>
        <c:majorTimeUnit val="days"/>
        <c:minorUnit val="1"/>
        <c:minorTimeUnit val="days"/>
      </c:dateAx>
      <c:valAx>
        <c:axId val="151472440"/>
        <c:scaling>
          <c:orientation val="minMax"/>
          <c:max val="0.4"/>
          <c:min val="-0.2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Government revenue (as a percent of GNP) / </a:t>
                </a:r>
              </a:p>
              <a:p>
                <a:pPr>
                  <a:defRPr b="0"/>
                </a:pPr>
                <a:r>
                  <a:rPr lang="en-US" b="0"/>
                  <a:t>GDP growth (%)</a:t>
                </a:r>
              </a:p>
            </c:rich>
          </c:tx>
          <c:layout>
            <c:manualLayout>
              <c:xMode val="edge"/>
              <c:yMode val="edge"/>
              <c:x val="0"/>
              <c:y val="0.203075103826376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224961824"/>
        <c:crosses val="autoZero"/>
        <c:crossBetween val="between"/>
      </c:valAx>
    </c:plotArea>
    <c:legend>
      <c:legendPos val="b"/>
      <c:layout/>
      <c:overlay val="0"/>
    </c:legend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  <c:userShapes r:id="rId2"/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18"/>
    </mc:Choice>
    <mc:Fallback>
      <c:style val="18"/>
    </mc:Fallback>
  </mc:AlternateContent>
  <c:chart>
    <c:autoTitleDeleted val="1"/>
    <c:plotArea>
      <c:layout>
        <c:manualLayout>
          <c:layoutTarget val="inner"/>
          <c:xMode val="edge"/>
          <c:yMode val="edge"/>
          <c:x val="9.93997641320995E-2"/>
          <c:y val="0.19287401425325501"/>
          <c:w val="0.48905684038108899"/>
          <c:h val="0.68409723414271495"/>
        </c:manualLayout>
      </c:layout>
      <c:lineChart>
        <c:grouping val="standard"/>
        <c:varyColors val="0"/>
        <c:ser>
          <c:idx val="1"/>
          <c:order val="0"/>
          <c:tx>
            <c:strRef>
              <c:f>'D - Fig 3 - Disposable Income'!$K$14</c:f>
              <c:strCache>
                <c:ptCount val="1"/>
                <c:pt idx="0">
                  <c:v>Real disposable income</c:v>
                </c:pt>
              </c:strCache>
            </c:strRef>
          </c:tx>
          <c:spPr>
            <a:ln w="28575">
              <a:solidFill>
                <a:schemeClr val="tx2"/>
              </a:solidFill>
            </a:ln>
          </c:spPr>
          <c:marker>
            <c:symbol val="none"/>
          </c:marker>
          <c:cat>
            <c:strRef>
              <c:f>'D - Fig 3 - Disposable Income'!$I$17:$I$24</c:f>
              <c:strCache>
                <c:ptCount val="8"/>
                <c:pt idx="0">
                  <c:v>2008 Q1 </c:v>
                </c:pt>
                <c:pt idx="1">
                  <c:v>2008 Q2</c:v>
                </c:pt>
                <c:pt idx="2">
                  <c:v>2008 Q3</c:v>
                </c:pt>
                <c:pt idx="3">
                  <c:v>2008 Q4</c:v>
                </c:pt>
                <c:pt idx="4">
                  <c:v>2009 Q1 </c:v>
                </c:pt>
                <c:pt idx="5">
                  <c:v>2009 Q2</c:v>
                </c:pt>
                <c:pt idx="6">
                  <c:v>2009 Q3</c:v>
                </c:pt>
                <c:pt idx="7">
                  <c:v>2009 Q4</c:v>
                </c:pt>
              </c:strCache>
            </c:strRef>
          </c:cat>
          <c:val>
            <c:numRef>
              <c:f>'D - Fig 3 - Disposable Income'!$K$17:$K$24</c:f>
              <c:numCache>
                <c:formatCode>0.00</c:formatCode>
                <c:ptCount val="8"/>
                <c:pt idx="0">
                  <c:v>100</c:v>
                </c:pt>
                <c:pt idx="1">
                  <c:v>102.09849088030458</c:v>
                </c:pt>
                <c:pt idx="2">
                  <c:v>99.767546147580745</c:v>
                </c:pt>
                <c:pt idx="3">
                  <c:v>100.3898635477583</c:v>
                </c:pt>
                <c:pt idx="4">
                  <c:v>100.04941932295527</c:v>
                </c:pt>
                <c:pt idx="5">
                  <c:v>100.8035215843469</c:v>
                </c:pt>
                <c:pt idx="6">
                  <c:v>99.780358564643223</c:v>
                </c:pt>
                <c:pt idx="7">
                  <c:v>99.751988212576308</c:v>
                </c:pt>
              </c:numCache>
            </c:numRef>
          </c:val>
          <c:smooth val="0"/>
        </c:ser>
        <c:ser>
          <c:idx val="2"/>
          <c:order val="1"/>
          <c:tx>
            <c:strRef>
              <c:f>'D - Fig 3 - Disposable Income'!$O$14</c:f>
              <c:strCache>
                <c:ptCount val="1"/>
                <c:pt idx="0">
                  <c:v>Real consumption of non-durable goods</c:v>
                </c:pt>
              </c:strCache>
            </c:strRef>
          </c:tx>
          <c:spPr>
            <a:ln w="28575">
              <a:solidFill>
                <a:schemeClr val="accent3"/>
              </a:solidFill>
            </a:ln>
          </c:spPr>
          <c:marker>
            <c:symbol val="none"/>
          </c:marker>
          <c:cat>
            <c:strRef>
              <c:f>'D - Fig 3 - Disposable Income'!$I$17:$I$24</c:f>
              <c:strCache>
                <c:ptCount val="8"/>
                <c:pt idx="0">
                  <c:v>2008 Q1 </c:v>
                </c:pt>
                <c:pt idx="1">
                  <c:v>2008 Q2</c:v>
                </c:pt>
                <c:pt idx="2">
                  <c:v>2008 Q3</c:v>
                </c:pt>
                <c:pt idx="3">
                  <c:v>2008 Q4</c:v>
                </c:pt>
                <c:pt idx="4">
                  <c:v>2009 Q1 </c:v>
                </c:pt>
                <c:pt idx="5">
                  <c:v>2009 Q2</c:v>
                </c:pt>
                <c:pt idx="6">
                  <c:v>2009 Q3</c:v>
                </c:pt>
                <c:pt idx="7">
                  <c:v>2009 Q4</c:v>
                </c:pt>
              </c:strCache>
            </c:strRef>
          </c:cat>
          <c:val>
            <c:numRef>
              <c:f>'D - Fig 3 - Disposable Income'!$O$17:$O$24</c:f>
              <c:numCache>
                <c:formatCode>0.00</c:formatCode>
                <c:ptCount val="8"/>
                <c:pt idx="0">
                  <c:v>100</c:v>
                </c:pt>
                <c:pt idx="1">
                  <c:v>100.70074566525919</c:v>
                </c:pt>
                <c:pt idx="2">
                  <c:v>99.371125685023813</c:v>
                </c:pt>
                <c:pt idx="3">
                  <c:v>97.861827329080953</c:v>
                </c:pt>
                <c:pt idx="4">
                  <c:v>97.933698679363928</c:v>
                </c:pt>
                <c:pt idx="5">
                  <c:v>97.22396909531939</c:v>
                </c:pt>
                <c:pt idx="6">
                  <c:v>97.587817806127049</c:v>
                </c:pt>
                <c:pt idx="7">
                  <c:v>98.081933339322632</c:v>
                </c:pt>
              </c:numCache>
            </c:numRef>
          </c:val>
          <c:smooth val="0"/>
        </c:ser>
        <c:ser>
          <c:idx val="4"/>
          <c:order val="2"/>
          <c:tx>
            <c:strRef>
              <c:f>'D - Fig 3 - Disposable Income'!$N$14</c:f>
              <c:strCache>
                <c:ptCount val="1"/>
                <c:pt idx="0">
                  <c:v>Consumer sentiment index</c:v>
                </c:pt>
              </c:strCache>
            </c:strRef>
          </c:tx>
          <c:spPr>
            <a:ln w="28575">
              <a:prstDash val="dash"/>
            </a:ln>
          </c:spPr>
          <c:marker>
            <c:symbol val="none"/>
          </c:marker>
          <c:cat>
            <c:strRef>
              <c:f>'D - Fig 3 - Disposable Income'!$I$17:$I$24</c:f>
              <c:strCache>
                <c:ptCount val="8"/>
                <c:pt idx="0">
                  <c:v>2008 Q1 </c:v>
                </c:pt>
                <c:pt idx="1">
                  <c:v>2008 Q2</c:v>
                </c:pt>
                <c:pt idx="2">
                  <c:v>2008 Q3</c:v>
                </c:pt>
                <c:pt idx="3">
                  <c:v>2008 Q4</c:v>
                </c:pt>
                <c:pt idx="4">
                  <c:v>2009 Q1 </c:v>
                </c:pt>
                <c:pt idx="5">
                  <c:v>2009 Q2</c:v>
                </c:pt>
                <c:pt idx="6">
                  <c:v>2009 Q3</c:v>
                </c:pt>
                <c:pt idx="7">
                  <c:v>2009 Q4</c:v>
                </c:pt>
              </c:strCache>
            </c:strRef>
          </c:cat>
          <c:val>
            <c:numRef>
              <c:f>'D - Fig 3 - Disposable Income'!$N$17:$N$24</c:f>
              <c:numCache>
                <c:formatCode>0.00</c:formatCode>
                <c:ptCount val="8"/>
                <c:pt idx="0">
                  <c:v>100</c:v>
                </c:pt>
                <c:pt idx="1">
                  <c:v>81.755829903978054</c:v>
                </c:pt>
                <c:pt idx="2">
                  <c:v>88.888888888888872</c:v>
                </c:pt>
                <c:pt idx="3">
                  <c:v>79.149519890260635</c:v>
                </c:pt>
                <c:pt idx="4">
                  <c:v>79.972565157750324</c:v>
                </c:pt>
                <c:pt idx="5">
                  <c:v>93.552812071330578</c:v>
                </c:pt>
                <c:pt idx="6">
                  <c:v>93.827160493827165</c:v>
                </c:pt>
                <c:pt idx="7">
                  <c:v>96.296296296296291</c:v>
                </c:pt>
              </c:numCache>
            </c:numRef>
          </c:val>
          <c:smooth val="0"/>
        </c:ser>
        <c:ser>
          <c:idx val="3"/>
          <c:order val="3"/>
          <c:tx>
            <c:strRef>
              <c:f>'D - Fig 3 - Disposable Income'!$M$14</c:f>
              <c:strCache>
                <c:ptCount val="1"/>
                <c:pt idx="0">
                  <c:v>Real consumption of durable goods</c:v>
                </c:pt>
              </c:strCache>
            </c:strRef>
          </c:tx>
          <c:spPr>
            <a:ln w="28575">
              <a:solidFill>
                <a:schemeClr val="accent3">
                  <a:lumMod val="50000"/>
                </a:schemeClr>
              </a:solidFill>
            </a:ln>
          </c:spPr>
          <c:marker>
            <c:symbol val="none"/>
          </c:marker>
          <c:cat>
            <c:strRef>
              <c:f>'D - Fig 3 - Disposable Income'!$I$17:$I$24</c:f>
              <c:strCache>
                <c:ptCount val="8"/>
                <c:pt idx="0">
                  <c:v>2008 Q1 </c:v>
                </c:pt>
                <c:pt idx="1">
                  <c:v>2008 Q2</c:v>
                </c:pt>
                <c:pt idx="2">
                  <c:v>2008 Q3</c:v>
                </c:pt>
                <c:pt idx="3">
                  <c:v>2008 Q4</c:v>
                </c:pt>
                <c:pt idx="4">
                  <c:v>2009 Q1 </c:v>
                </c:pt>
                <c:pt idx="5">
                  <c:v>2009 Q2</c:v>
                </c:pt>
                <c:pt idx="6">
                  <c:v>2009 Q3</c:v>
                </c:pt>
                <c:pt idx="7">
                  <c:v>2009 Q4</c:v>
                </c:pt>
              </c:strCache>
            </c:strRef>
          </c:cat>
          <c:val>
            <c:numRef>
              <c:f>'D - Fig 3 - Disposable Income'!$M$17:$M$24</c:f>
              <c:numCache>
                <c:formatCode>0.00</c:formatCode>
                <c:ptCount val="8"/>
                <c:pt idx="0">
                  <c:v>100</c:v>
                </c:pt>
                <c:pt idx="1">
                  <c:v>99.688195991091305</c:v>
                </c:pt>
                <c:pt idx="2">
                  <c:v>96.632516703786195</c:v>
                </c:pt>
                <c:pt idx="3">
                  <c:v>89.692650334075722</c:v>
                </c:pt>
                <c:pt idx="4">
                  <c:v>89.853006681514486</c:v>
                </c:pt>
                <c:pt idx="5">
                  <c:v>89.318485523385306</c:v>
                </c:pt>
                <c:pt idx="6">
                  <c:v>93.594654788418694</c:v>
                </c:pt>
                <c:pt idx="7">
                  <c:v>91.893095768374167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409514632"/>
        <c:axId val="409513848"/>
      </c:lineChart>
      <c:catAx>
        <c:axId val="409514632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crossAx val="409513848"/>
        <c:crosses val="autoZero"/>
        <c:auto val="1"/>
        <c:lblAlgn val="ctr"/>
        <c:lblOffset val="100"/>
        <c:noMultiLvlLbl val="0"/>
      </c:catAx>
      <c:valAx>
        <c:axId val="409513848"/>
        <c:scaling>
          <c:orientation val="minMax"/>
          <c:min val="75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Index (2008 Q1 = 100)</a:t>
                </a:r>
              </a:p>
            </c:rich>
          </c:tx>
          <c:layout>
            <c:manualLayout>
              <c:xMode val="edge"/>
              <c:yMode val="edge"/>
              <c:x val="7.1669143145552505E-4"/>
              <c:y val="0.41075744458151903"/>
            </c:manualLayout>
          </c:layout>
          <c:overlay val="0"/>
        </c:title>
        <c:numFmt formatCode="0" sourceLinked="0"/>
        <c:majorTickMark val="out"/>
        <c:minorTickMark val="none"/>
        <c:tickLblPos val="nextTo"/>
        <c:crossAx val="409514632"/>
        <c:crosses val="autoZero"/>
        <c:crossBetween val="between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>
        <c:manualLayout>
          <c:layoutTarget val="inner"/>
          <c:xMode val="edge"/>
          <c:yMode val="edge"/>
          <c:x val="0.12144014255365"/>
          <c:y val="0.16310210254045401"/>
          <c:w val="0.86460035518762202"/>
          <c:h val="0.72661078068554996"/>
        </c:manualLayout>
      </c:layout>
      <c:lineChart>
        <c:grouping val="standard"/>
        <c:varyColors val="0"/>
        <c:ser>
          <c:idx val="0"/>
          <c:order val="0"/>
          <c:spPr>
            <a:ln>
              <a:solidFill>
                <a:schemeClr val="tx1"/>
              </a:solidFill>
            </a:ln>
          </c:spPr>
          <c:marker>
            <c:symbol val="none"/>
          </c:marker>
          <c:cat>
            <c:numRef>
              <c:f>'D - Fig 13 - UK gov debt'!$D$17:$D$331</c:f>
              <c:numCache>
                <c:formatCode>General</c:formatCode>
                <c:ptCount val="315"/>
                <c:pt idx="0">
                  <c:v>1700</c:v>
                </c:pt>
                <c:pt idx="1">
                  <c:v>1701</c:v>
                </c:pt>
                <c:pt idx="2">
                  <c:v>1702</c:v>
                </c:pt>
                <c:pt idx="3">
                  <c:v>1703</c:v>
                </c:pt>
                <c:pt idx="4">
                  <c:v>1704</c:v>
                </c:pt>
                <c:pt idx="5">
                  <c:v>1705</c:v>
                </c:pt>
                <c:pt idx="6">
                  <c:v>1706</c:v>
                </c:pt>
                <c:pt idx="7">
                  <c:v>1707</c:v>
                </c:pt>
                <c:pt idx="8">
                  <c:v>1708</c:v>
                </c:pt>
                <c:pt idx="9">
                  <c:v>1709</c:v>
                </c:pt>
                <c:pt idx="10">
                  <c:v>1710</c:v>
                </c:pt>
                <c:pt idx="11">
                  <c:v>1711</c:v>
                </c:pt>
                <c:pt idx="12">
                  <c:v>1712</c:v>
                </c:pt>
                <c:pt idx="13">
                  <c:v>1713</c:v>
                </c:pt>
                <c:pt idx="14">
                  <c:v>1714</c:v>
                </c:pt>
                <c:pt idx="15">
                  <c:v>1715</c:v>
                </c:pt>
                <c:pt idx="16">
                  <c:v>1716</c:v>
                </c:pt>
                <c:pt idx="17">
                  <c:v>1717</c:v>
                </c:pt>
                <c:pt idx="18">
                  <c:v>1718</c:v>
                </c:pt>
                <c:pt idx="19">
                  <c:v>1719</c:v>
                </c:pt>
                <c:pt idx="20">
                  <c:v>1720</c:v>
                </c:pt>
                <c:pt idx="21">
                  <c:v>1721</c:v>
                </c:pt>
                <c:pt idx="22">
                  <c:v>1722</c:v>
                </c:pt>
                <c:pt idx="23">
                  <c:v>1723</c:v>
                </c:pt>
                <c:pt idx="24">
                  <c:v>1724</c:v>
                </c:pt>
                <c:pt idx="25">
                  <c:v>1725</c:v>
                </c:pt>
                <c:pt idx="26">
                  <c:v>1726</c:v>
                </c:pt>
                <c:pt idx="27">
                  <c:v>1727</c:v>
                </c:pt>
                <c:pt idx="28">
                  <c:v>1728</c:v>
                </c:pt>
                <c:pt idx="29">
                  <c:v>1729</c:v>
                </c:pt>
                <c:pt idx="30">
                  <c:v>1730</c:v>
                </c:pt>
                <c:pt idx="31">
                  <c:v>1731</c:v>
                </c:pt>
                <c:pt idx="32">
                  <c:v>1732</c:v>
                </c:pt>
                <c:pt idx="33">
                  <c:v>1733</c:v>
                </c:pt>
                <c:pt idx="34">
                  <c:v>1734</c:v>
                </c:pt>
                <c:pt idx="35">
                  <c:v>1735</c:v>
                </c:pt>
                <c:pt idx="36">
                  <c:v>1736</c:v>
                </c:pt>
                <c:pt idx="37">
                  <c:v>1737</c:v>
                </c:pt>
                <c:pt idx="38">
                  <c:v>1738</c:v>
                </c:pt>
                <c:pt idx="39">
                  <c:v>1739</c:v>
                </c:pt>
                <c:pt idx="40">
                  <c:v>1740</c:v>
                </c:pt>
                <c:pt idx="41">
                  <c:v>1741</c:v>
                </c:pt>
                <c:pt idx="42">
                  <c:v>1742</c:v>
                </c:pt>
                <c:pt idx="43">
                  <c:v>1743</c:v>
                </c:pt>
                <c:pt idx="44">
                  <c:v>1744</c:v>
                </c:pt>
                <c:pt idx="45">
                  <c:v>1745</c:v>
                </c:pt>
                <c:pt idx="46">
                  <c:v>1746</c:v>
                </c:pt>
                <c:pt idx="47">
                  <c:v>1747</c:v>
                </c:pt>
                <c:pt idx="48">
                  <c:v>1748</c:v>
                </c:pt>
                <c:pt idx="49">
                  <c:v>1749</c:v>
                </c:pt>
                <c:pt idx="50">
                  <c:v>1750</c:v>
                </c:pt>
                <c:pt idx="51">
                  <c:v>1751</c:v>
                </c:pt>
                <c:pt idx="52">
                  <c:v>1752</c:v>
                </c:pt>
                <c:pt idx="53">
                  <c:v>1753</c:v>
                </c:pt>
                <c:pt idx="54">
                  <c:v>1754</c:v>
                </c:pt>
                <c:pt idx="55">
                  <c:v>1755</c:v>
                </c:pt>
                <c:pt idx="56">
                  <c:v>1756</c:v>
                </c:pt>
                <c:pt idx="57">
                  <c:v>1757</c:v>
                </c:pt>
                <c:pt idx="58">
                  <c:v>1758</c:v>
                </c:pt>
                <c:pt idx="59">
                  <c:v>1759</c:v>
                </c:pt>
                <c:pt idx="60">
                  <c:v>1760</c:v>
                </c:pt>
                <c:pt idx="61">
                  <c:v>1761</c:v>
                </c:pt>
                <c:pt idx="62">
                  <c:v>1762</c:v>
                </c:pt>
                <c:pt idx="63">
                  <c:v>1763</c:v>
                </c:pt>
                <c:pt idx="64">
                  <c:v>1764</c:v>
                </c:pt>
                <c:pt idx="65">
                  <c:v>1765</c:v>
                </c:pt>
                <c:pt idx="66">
                  <c:v>1766</c:v>
                </c:pt>
                <c:pt idx="67">
                  <c:v>1767</c:v>
                </c:pt>
                <c:pt idx="68">
                  <c:v>1768</c:v>
                </c:pt>
                <c:pt idx="69">
                  <c:v>1769</c:v>
                </c:pt>
                <c:pt idx="70">
                  <c:v>1770</c:v>
                </c:pt>
                <c:pt idx="71">
                  <c:v>1771</c:v>
                </c:pt>
                <c:pt idx="72">
                  <c:v>1772</c:v>
                </c:pt>
                <c:pt idx="73">
                  <c:v>1773</c:v>
                </c:pt>
                <c:pt idx="74">
                  <c:v>1774</c:v>
                </c:pt>
                <c:pt idx="75">
                  <c:v>1775</c:v>
                </c:pt>
                <c:pt idx="76">
                  <c:v>1776</c:v>
                </c:pt>
                <c:pt idx="77">
                  <c:v>1777</c:v>
                </c:pt>
                <c:pt idx="78">
                  <c:v>1778</c:v>
                </c:pt>
                <c:pt idx="79">
                  <c:v>1779</c:v>
                </c:pt>
                <c:pt idx="80">
                  <c:v>1780</c:v>
                </c:pt>
                <c:pt idx="81">
                  <c:v>1781</c:v>
                </c:pt>
                <c:pt idx="82">
                  <c:v>1782</c:v>
                </c:pt>
                <c:pt idx="83">
                  <c:v>1783</c:v>
                </c:pt>
                <c:pt idx="84">
                  <c:v>1784</c:v>
                </c:pt>
                <c:pt idx="85">
                  <c:v>1785</c:v>
                </c:pt>
                <c:pt idx="86">
                  <c:v>1786</c:v>
                </c:pt>
                <c:pt idx="87">
                  <c:v>1787</c:v>
                </c:pt>
                <c:pt idx="88">
                  <c:v>1788</c:v>
                </c:pt>
                <c:pt idx="89">
                  <c:v>1789</c:v>
                </c:pt>
                <c:pt idx="90">
                  <c:v>1790</c:v>
                </c:pt>
                <c:pt idx="91">
                  <c:v>1791</c:v>
                </c:pt>
                <c:pt idx="92">
                  <c:v>1792</c:v>
                </c:pt>
                <c:pt idx="93">
                  <c:v>1793</c:v>
                </c:pt>
                <c:pt idx="94">
                  <c:v>1794</c:v>
                </c:pt>
                <c:pt idx="95">
                  <c:v>1795</c:v>
                </c:pt>
                <c:pt idx="96">
                  <c:v>1796</c:v>
                </c:pt>
                <c:pt idx="97">
                  <c:v>1797</c:v>
                </c:pt>
                <c:pt idx="98">
                  <c:v>1798</c:v>
                </c:pt>
                <c:pt idx="99">
                  <c:v>1799</c:v>
                </c:pt>
                <c:pt idx="100">
                  <c:v>1800</c:v>
                </c:pt>
                <c:pt idx="101">
                  <c:v>1801</c:v>
                </c:pt>
                <c:pt idx="102">
                  <c:v>1802</c:v>
                </c:pt>
                <c:pt idx="103">
                  <c:v>1803</c:v>
                </c:pt>
                <c:pt idx="104">
                  <c:v>1804</c:v>
                </c:pt>
                <c:pt idx="105">
                  <c:v>1805</c:v>
                </c:pt>
                <c:pt idx="106">
                  <c:v>1806</c:v>
                </c:pt>
                <c:pt idx="107">
                  <c:v>1807</c:v>
                </c:pt>
                <c:pt idx="108">
                  <c:v>1808</c:v>
                </c:pt>
                <c:pt idx="109">
                  <c:v>1809</c:v>
                </c:pt>
                <c:pt idx="110">
                  <c:v>1810</c:v>
                </c:pt>
                <c:pt idx="111">
                  <c:v>1811</c:v>
                </c:pt>
                <c:pt idx="112">
                  <c:v>1812</c:v>
                </c:pt>
                <c:pt idx="113">
                  <c:v>1813</c:v>
                </c:pt>
                <c:pt idx="114">
                  <c:v>1814</c:v>
                </c:pt>
                <c:pt idx="115">
                  <c:v>1815</c:v>
                </c:pt>
                <c:pt idx="116">
                  <c:v>1816</c:v>
                </c:pt>
                <c:pt idx="117">
                  <c:v>1817</c:v>
                </c:pt>
                <c:pt idx="118">
                  <c:v>1818</c:v>
                </c:pt>
                <c:pt idx="119">
                  <c:v>1819</c:v>
                </c:pt>
                <c:pt idx="120">
                  <c:v>1820</c:v>
                </c:pt>
                <c:pt idx="121">
                  <c:v>1821</c:v>
                </c:pt>
                <c:pt idx="122">
                  <c:v>1822</c:v>
                </c:pt>
                <c:pt idx="123">
                  <c:v>1823</c:v>
                </c:pt>
                <c:pt idx="124">
                  <c:v>1824</c:v>
                </c:pt>
                <c:pt idx="125">
                  <c:v>1825</c:v>
                </c:pt>
                <c:pt idx="126">
                  <c:v>1826</c:v>
                </c:pt>
                <c:pt idx="127">
                  <c:v>1827</c:v>
                </c:pt>
                <c:pt idx="128">
                  <c:v>1828</c:v>
                </c:pt>
                <c:pt idx="129">
                  <c:v>1829</c:v>
                </c:pt>
                <c:pt idx="130">
                  <c:v>1830</c:v>
                </c:pt>
                <c:pt idx="131">
                  <c:v>1831</c:v>
                </c:pt>
                <c:pt idx="132">
                  <c:v>1832</c:v>
                </c:pt>
                <c:pt idx="133">
                  <c:v>1833</c:v>
                </c:pt>
                <c:pt idx="134">
                  <c:v>1834</c:v>
                </c:pt>
                <c:pt idx="135">
                  <c:v>1835</c:v>
                </c:pt>
                <c:pt idx="136">
                  <c:v>1836</c:v>
                </c:pt>
                <c:pt idx="137">
                  <c:v>1837</c:v>
                </c:pt>
                <c:pt idx="138">
                  <c:v>1838</c:v>
                </c:pt>
                <c:pt idx="139">
                  <c:v>1839</c:v>
                </c:pt>
                <c:pt idx="140">
                  <c:v>1840</c:v>
                </c:pt>
                <c:pt idx="141">
                  <c:v>1841</c:v>
                </c:pt>
                <c:pt idx="142">
                  <c:v>1842</c:v>
                </c:pt>
                <c:pt idx="143">
                  <c:v>1843</c:v>
                </c:pt>
                <c:pt idx="144">
                  <c:v>1844</c:v>
                </c:pt>
                <c:pt idx="145">
                  <c:v>1845</c:v>
                </c:pt>
                <c:pt idx="146">
                  <c:v>1846</c:v>
                </c:pt>
                <c:pt idx="147">
                  <c:v>1847</c:v>
                </c:pt>
                <c:pt idx="148">
                  <c:v>1848</c:v>
                </c:pt>
                <c:pt idx="149">
                  <c:v>1849</c:v>
                </c:pt>
                <c:pt idx="150">
                  <c:v>1850</c:v>
                </c:pt>
                <c:pt idx="151">
                  <c:v>1851</c:v>
                </c:pt>
                <c:pt idx="152">
                  <c:v>1852</c:v>
                </c:pt>
                <c:pt idx="153">
                  <c:v>1853</c:v>
                </c:pt>
                <c:pt idx="154">
                  <c:v>1854</c:v>
                </c:pt>
                <c:pt idx="155">
                  <c:v>1855</c:v>
                </c:pt>
                <c:pt idx="156">
                  <c:v>1856</c:v>
                </c:pt>
                <c:pt idx="157">
                  <c:v>1857</c:v>
                </c:pt>
                <c:pt idx="158">
                  <c:v>1858</c:v>
                </c:pt>
                <c:pt idx="159">
                  <c:v>1859</c:v>
                </c:pt>
                <c:pt idx="160">
                  <c:v>1860</c:v>
                </c:pt>
                <c:pt idx="161">
                  <c:v>1861</c:v>
                </c:pt>
                <c:pt idx="162">
                  <c:v>1862</c:v>
                </c:pt>
                <c:pt idx="163">
                  <c:v>1863</c:v>
                </c:pt>
                <c:pt idx="164">
                  <c:v>1864</c:v>
                </c:pt>
                <c:pt idx="165">
                  <c:v>1865</c:v>
                </c:pt>
                <c:pt idx="166">
                  <c:v>1866</c:v>
                </c:pt>
                <c:pt idx="167">
                  <c:v>1867</c:v>
                </c:pt>
                <c:pt idx="168">
                  <c:v>1868</c:v>
                </c:pt>
                <c:pt idx="169">
                  <c:v>1869</c:v>
                </c:pt>
                <c:pt idx="170">
                  <c:v>1870</c:v>
                </c:pt>
                <c:pt idx="171">
                  <c:v>1871</c:v>
                </c:pt>
                <c:pt idx="172">
                  <c:v>1872</c:v>
                </c:pt>
                <c:pt idx="173">
                  <c:v>1873</c:v>
                </c:pt>
                <c:pt idx="174">
                  <c:v>1874</c:v>
                </c:pt>
                <c:pt idx="175">
                  <c:v>1875</c:v>
                </c:pt>
                <c:pt idx="176">
                  <c:v>1876</c:v>
                </c:pt>
                <c:pt idx="177">
                  <c:v>1877</c:v>
                </c:pt>
                <c:pt idx="178">
                  <c:v>1878</c:v>
                </c:pt>
                <c:pt idx="179">
                  <c:v>1879</c:v>
                </c:pt>
                <c:pt idx="180">
                  <c:v>1880</c:v>
                </c:pt>
                <c:pt idx="181">
                  <c:v>1881</c:v>
                </c:pt>
                <c:pt idx="182">
                  <c:v>1882</c:v>
                </c:pt>
                <c:pt idx="183">
                  <c:v>1883</c:v>
                </c:pt>
                <c:pt idx="184">
                  <c:v>1884</c:v>
                </c:pt>
                <c:pt idx="185">
                  <c:v>1885</c:v>
                </c:pt>
                <c:pt idx="186">
                  <c:v>1886</c:v>
                </c:pt>
                <c:pt idx="187">
                  <c:v>1887</c:v>
                </c:pt>
                <c:pt idx="188">
                  <c:v>1888</c:v>
                </c:pt>
                <c:pt idx="189">
                  <c:v>1889</c:v>
                </c:pt>
                <c:pt idx="190">
                  <c:v>1890</c:v>
                </c:pt>
                <c:pt idx="191">
                  <c:v>1891</c:v>
                </c:pt>
                <c:pt idx="192">
                  <c:v>1892</c:v>
                </c:pt>
                <c:pt idx="193">
                  <c:v>1893</c:v>
                </c:pt>
                <c:pt idx="194">
                  <c:v>1894</c:v>
                </c:pt>
                <c:pt idx="195">
                  <c:v>1895</c:v>
                </c:pt>
                <c:pt idx="196">
                  <c:v>1896</c:v>
                </c:pt>
                <c:pt idx="197">
                  <c:v>1897</c:v>
                </c:pt>
                <c:pt idx="198">
                  <c:v>1898</c:v>
                </c:pt>
                <c:pt idx="199">
                  <c:v>1899</c:v>
                </c:pt>
                <c:pt idx="200">
                  <c:v>1900</c:v>
                </c:pt>
                <c:pt idx="201">
                  <c:v>1901</c:v>
                </c:pt>
                <c:pt idx="202">
                  <c:v>1902</c:v>
                </c:pt>
                <c:pt idx="203">
                  <c:v>1903</c:v>
                </c:pt>
                <c:pt idx="204">
                  <c:v>1904</c:v>
                </c:pt>
                <c:pt idx="205">
                  <c:v>1905</c:v>
                </c:pt>
                <c:pt idx="206">
                  <c:v>1906</c:v>
                </c:pt>
                <c:pt idx="207">
                  <c:v>1907</c:v>
                </c:pt>
                <c:pt idx="208">
                  <c:v>1908</c:v>
                </c:pt>
                <c:pt idx="209">
                  <c:v>1909</c:v>
                </c:pt>
                <c:pt idx="210">
                  <c:v>1910</c:v>
                </c:pt>
                <c:pt idx="211">
                  <c:v>1911</c:v>
                </c:pt>
                <c:pt idx="212">
                  <c:v>1912</c:v>
                </c:pt>
                <c:pt idx="213">
                  <c:v>1913</c:v>
                </c:pt>
                <c:pt idx="214">
                  <c:v>1914</c:v>
                </c:pt>
                <c:pt idx="215">
                  <c:v>1915</c:v>
                </c:pt>
                <c:pt idx="216">
                  <c:v>1916</c:v>
                </c:pt>
                <c:pt idx="217">
                  <c:v>1917</c:v>
                </c:pt>
                <c:pt idx="218">
                  <c:v>1918</c:v>
                </c:pt>
                <c:pt idx="219">
                  <c:v>1919</c:v>
                </c:pt>
                <c:pt idx="220">
                  <c:v>1920</c:v>
                </c:pt>
                <c:pt idx="221">
                  <c:v>1921</c:v>
                </c:pt>
                <c:pt idx="222">
                  <c:v>1922</c:v>
                </c:pt>
                <c:pt idx="223">
                  <c:v>1923</c:v>
                </c:pt>
                <c:pt idx="224">
                  <c:v>1924</c:v>
                </c:pt>
                <c:pt idx="225">
                  <c:v>1925</c:v>
                </c:pt>
                <c:pt idx="226">
                  <c:v>1926</c:v>
                </c:pt>
                <c:pt idx="227">
                  <c:v>1927</c:v>
                </c:pt>
                <c:pt idx="228">
                  <c:v>1928</c:v>
                </c:pt>
                <c:pt idx="229">
                  <c:v>1929</c:v>
                </c:pt>
                <c:pt idx="230">
                  <c:v>1930</c:v>
                </c:pt>
                <c:pt idx="231">
                  <c:v>1931</c:v>
                </c:pt>
                <c:pt idx="232">
                  <c:v>1932</c:v>
                </c:pt>
                <c:pt idx="233">
                  <c:v>1933</c:v>
                </c:pt>
                <c:pt idx="234">
                  <c:v>1934</c:v>
                </c:pt>
                <c:pt idx="235">
                  <c:v>1935</c:v>
                </c:pt>
                <c:pt idx="236">
                  <c:v>1936</c:v>
                </c:pt>
                <c:pt idx="237">
                  <c:v>1937</c:v>
                </c:pt>
                <c:pt idx="238">
                  <c:v>1938</c:v>
                </c:pt>
                <c:pt idx="239">
                  <c:v>1939</c:v>
                </c:pt>
                <c:pt idx="240">
                  <c:v>1940</c:v>
                </c:pt>
                <c:pt idx="241">
                  <c:v>1941</c:v>
                </c:pt>
                <c:pt idx="242">
                  <c:v>1942</c:v>
                </c:pt>
                <c:pt idx="243">
                  <c:v>1943</c:v>
                </c:pt>
                <c:pt idx="244">
                  <c:v>1944</c:v>
                </c:pt>
                <c:pt idx="245">
                  <c:v>1945</c:v>
                </c:pt>
                <c:pt idx="246">
                  <c:v>1946</c:v>
                </c:pt>
                <c:pt idx="247">
                  <c:v>1947</c:v>
                </c:pt>
                <c:pt idx="248">
                  <c:v>1948</c:v>
                </c:pt>
                <c:pt idx="249">
                  <c:v>1949</c:v>
                </c:pt>
                <c:pt idx="250">
                  <c:v>1950</c:v>
                </c:pt>
                <c:pt idx="251">
                  <c:v>1951</c:v>
                </c:pt>
                <c:pt idx="252">
                  <c:v>1952</c:v>
                </c:pt>
                <c:pt idx="253">
                  <c:v>1953</c:v>
                </c:pt>
                <c:pt idx="254">
                  <c:v>1954</c:v>
                </c:pt>
                <c:pt idx="255">
                  <c:v>1955</c:v>
                </c:pt>
                <c:pt idx="256">
                  <c:v>1956</c:v>
                </c:pt>
                <c:pt idx="257">
                  <c:v>1957</c:v>
                </c:pt>
                <c:pt idx="258">
                  <c:v>1958</c:v>
                </c:pt>
                <c:pt idx="259">
                  <c:v>1959</c:v>
                </c:pt>
                <c:pt idx="260">
                  <c:v>1960</c:v>
                </c:pt>
                <c:pt idx="261">
                  <c:v>1961</c:v>
                </c:pt>
                <c:pt idx="262">
                  <c:v>1962</c:v>
                </c:pt>
                <c:pt idx="263">
                  <c:v>1963</c:v>
                </c:pt>
                <c:pt idx="264">
                  <c:v>1964</c:v>
                </c:pt>
                <c:pt idx="265">
                  <c:v>1965</c:v>
                </c:pt>
                <c:pt idx="266">
                  <c:v>1966</c:v>
                </c:pt>
                <c:pt idx="267">
                  <c:v>1967</c:v>
                </c:pt>
                <c:pt idx="268">
                  <c:v>1968</c:v>
                </c:pt>
                <c:pt idx="269">
                  <c:v>1969</c:v>
                </c:pt>
                <c:pt idx="270">
                  <c:v>1970</c:v>
                </c:pt>
                <c:pt idx="271">
                  <c:v>1971</c:v>
                </c:pt>
                <c:pt idx="272">
                  <c:v>1972</c:v>
                </c:pt>
                <c:pt idx="273">
                  <c:v>1973</c:v>
                </c:pt>
                <c:pt idx="274">
                  <c:v>1974</c:v>
                </c:pt>
                <c:pt idx="275">
                  <c:v>1975</c:v>
                </c:pt>
                <c:pt idx="276">
                  <c:v>1976</c:v>
                </c:pt>
                <c:pt idx="277">
                  <c:v>1977</c:v>
                </c:pt>
                <c:pt idx="278">
                  <c:v>1978</c:v>
                </c:pt>
                <c:pt idx="279">
                  <c:v>1979</c:v>
                </c:pt>
                <c:pt idx="280">
                  <c:v>1980</c:v>
                </c:pt>
                <c:pt idx="281">
                  <c:v>1981</c:v>
                </c:pt>
                <c:pt idx="282">
                  <c:v>1982</c:v>
                </c:pt>
                <c:pt idx="283">
                  <c:v>1983</c:v>
                </c:pt>
                <c:pt idx="284">
                  <c:v>1984</c:v>
                </c:pt>
                <c:pt idx="285">
                  <c:v>1985</c:v>
                </c:pt>
                <c:pt idx="286">
                  <c:v>1986</c:v>
                </c:pt>
                <c:pt idx="287">
                  <c:v>1987</c:v>
                </c:pt>
                <c:pt idx="288">
                  <c:v>1988</c:v>
                </c:pt>
                <c:pt idx="289">
                  <c:v>1989</c:v>
                </c:pt>
                <c:pt idx="290">
                  <c:v>1990</c:v>
                </c:pt>
                <c:pt idx="291">
                  <c:v>1991</c:v>
                </c:pt>
                <c:pt idx="292">
                  <c:v>1992</c:v>
                </c:pt>
                <c:pt idx="293">
                  <c:v>1993</c:v>
                </c:pt>
                <c:pt idx="294">
                  <c:v>1994</c:v>
                </c:pt>
                <c:pt idx="295">
                  <c:v>1995</c:v>
                </c:pt>
                <c:pt idx="296">
                  <c:v>1996</c:v>
                </c:pt>
                <c:pt idx="297">
                  <c:v>1997</c:v>
                </c:pt>
                <c:pt idx="298">
                  <c:v>1998</c:v>
                </c:pt>
                <c:pt idx="299">
                  <c:v>1999</c:v>
                </c:pt>
                <c:pt idx="300">
                  <c:v>2000</c:v>
                </c:pt>
                <c:pt idx="301">
                  <c:v>2001</c:v>
                </c:pt>
                <c:pt idx="302">
                  <c:v>2002</c:v>
                </c:pt>
                <c:pt idx="303">
                  <c:v>2003</c:v>
                </c:pt>
                <c:pt idx="304">
                  <c:v>2004</c:v>
                </c:pt>
                <c:pt idx="305">
                  <c:v>2005</c:v>
                </c:pt>
                <c:pt idx="306">
                  <c:v>2006</c:v>
                </c:pt>
                <c:pt idx="307">
                  <c:v>2007</c:v>
                </c:pt>
                <c:pt idx="308">
                  <c:v>2008</c:v>
                </c:pt>
                <c:pt idx="309">
                  <c:v>2009</c:v>
                </c:pt>
                <c:pt idx="310">
                  <c:v>2010</c:v>
                </c:pt>
                <c:pt idx="311">
                  <c:v>2011</c:v>
                </c:pt>
                <c:pt idx="312">
                  <c:v>2012</c:v>
                </c:pt>
                <c:pt idx="313">
                  <c:v>2013</c:v>
                </c:pt>
                <c:pt idx="314">
                  <c:v>2014</c:v>
                </c:pt>
              </c:numCache>
            </c:numRef>
          </c:cat>
          <c:val>
            <c:numRef>
              <c:f>'D - Fig 13 - UK gov debt'!$E$17:$E$331</c:f>
              <c:numCache>
                <c:formatCode>0.0%</c:formatCode>
                <c:ptCount val="315"/>
                <c:pt idx="0">
                  <c:v>0.16283761328025601</c:v>
                </c:pt>
                <c:pt idx="1">
                  <c:v>0.155321459464173</c:v>
                </c:pt>
                <c:pt idx="2">
                  <c:v>0.16208545891607801</c:v>
                </c:pt>
                <c:pt idx="3">
                  <c:v>0.17065532396557001</c:v>
                </c:pt>
                <c:pt idx="4">
                  <c:v>0.13655405276553001</c:v>
                </c:pt>
                <c:pt idx="5">
                  <c:v>0.142779560588536</c:v>
                </c:pt>
                <c:pt idx="6">
                  <c:v>0.176243273395252</c:v>
                </c:pt>
                <c:pt idx="7">
                  <c:v>0.17633334511172599</c:v>
                </c:pt>
                <c:pt idx="8">
                  <c:v>0.166494402955359</c:v>
                </c:pt>
                <c:pt idx="9">
                  <c:v>0.22217132245611801</c:v>
                </c:pt>
                <c:pt idx="10">
                  <c:v>0.26679002215738101</c:v>
                </c:pt>
                <c:pt idx="11">
                  <c:v>0.27604418973531802</c:v>
                </c:pt>
                <c:pt idx="12">
                  <c:v>0.44463680278608603</c:v>
                </c:pt>
                <c:pt idx="13">
                  <c:v>0.44992972441537299</c:v>
                </c:pt>
                <c:pt idx="14">
                  <c:v>0.41651376127338202</c:v>
                </c:pt>
                <c:pt idx="15">
                  <c:v>0.46519802723554898</c:v>
                </c:pt>
                <c:pt idx="16">
                  <c:v>0.45259966992540701</c:v>
                </c:pt>
                <c:pt idx="17">
                  <c:v>0.43931339870995201</c:v>
                </c:pt>
                <c:pt idx="18">
                  <c:v>0.41870860891949002</c:v>
                </c:pt>
                <c:pt idx="19">
                  <c:v>0.45666195786908798</c:v>
                </c:pt>
                <c:pt idx="20">
                  <c:v>0.53553370954627899</c:v>
                </c:pt>
                <c:pt idx="21">
                  <c:v>0.59354349146221996</c:v>
                </c:pt>
                <c:pt idx="22">
                  <c:v>0.57693144817828601</c:v>
                </c:pt>
                <c:pt idx="23">
                  <c:v>0.58661508508453897</c:v>
                </c:pt>
                <c:pt idx="24">
                  <c:v>0.59438614780394905</c:v>
                </c:pt>
                <c:pt idx="25">
                  <c:v>0.55502867618992302</c:v>
                </c:pt>
                <c:pt idx="26">
                  <c:v>0.56122215300168798</c:v>
                </c:pt>
                <c:pt idx="27">
                  <c:v>0.57891711607277097</c:v>
                </c:pt>
                <c:pt idx="28">
                  <c:v>0.52717975613519297</c:v>
                </c:pt>
                <c:pt idx="29">
                  <c:v>0.56506849309780804</c:v>
                </c:pt>
                <c:pt idx="30">
                  <c:v>0.58385155525555199</c:v>
                </c:pt>
                <c:pt idx="31">
                  <c:v>0.60197341478185995</c:v>
                </c:pt>
                <c:pt idx="32">
                  <c:v>0.56320734485171997</c:v>
                </c:pt>
                <c:pt idx="33">
                  <c:v>0.54255323547255796</c:v>
                </c:pt>
                <c:pt idx="34">
                  <c:v>0.53287327242603</c:v>
                </c:pt>
                <c:pt idx="35">
                  <c:v>0.53907316077003298</c:v>
                </c:pt>
                <c:pt idx="36">
                  <c:v>0.508017550098393</c:v>
                </c:pt>
                <c:pt idx="37">
                  <c:v>0.53509457205174904</c:v>
                </c:pt>
                <c:pt idx="38">
                  <c:v>0.52032298768067697</c:v>
                </c:pt>
                <c:pt idx="39">
                  <c:v>0.51429920456446099</c:v>
                </c:pt>
                <c:pt idx="40">
                  <c:v>0.48769725598593899</c:v>
                </c:pt>
                <c:pt idx="41">
                  <c:v>0.48274132847096801</c:v>
                </c:pt>
                <c:pt idx="42">
                  <c:v>0.50890213194459399</c:v>
                </c:pt>
                <c:pt idx="43">
                  <c:v>0.552317325009269</c:v>
                </c:pt>
                <c:pt idx="44">
                  <c:v>0.603136523213473</c:v>
                </c:pt>
                <c:pt idx="45">
                  <c:v>0.64134907682110598</c:v>
                </c:pt>
                <c:pt idx="46">
                  <c:v>0.65082574188131703</c:v>
                </c:pt>
                <c:pt idx="47">
                  <c:v>0.67875469624114604</c:v>
                </c:pt>
                <c:pt idx="48">
                  <c:v>0.73967804360377598</c:v>
                </c:pt>
                <c:pt idx="49">
                  <c:v>0.75432060528344003</c:v>
                </c:pt>
                <c:pt idx="50">
                  <c:v>0.74667295022008195</c:v>
                </c:pt>
                <c:pt idx="51">
                  <c:v>0.75879889145405</c:v>
                </c:pt>
                <c:pt idx="52">
                  <c:v>0.68978861054837104</c:v>
                </c:pt>
                <c:pt idx="53">
                  <c:v>0.67994125858846499</c:v>
                </c:pt>
                <c:pt idx="54">
                  <c:v>0.678191704574023</c:v>
                </c:pt>
                <c:pt idx="55">
                  <c:v>0.67313596663164599</c:v>
                </c:pt>
                <c:pt idx="56">
                  <c:v>0.67292314213504001</c:v>
                </c:pt>
                <c:pt idx="57">
                  <c:v>0.62015678992608603</c:v>
                </c:pt>
                <c:pt idx="58">
                  <c:v>0.65057883533275496</c:v>
                </c:pt>
                <c:pt idx="59">
                  <c:v>0.76921399653001099</c:v>
                </c:pt>
                <c:pt idx="60">
                  <c:v>0.83272235138928996</c:v>
                </c:pt>
                <c:pt idx="61">
                  <c:v>0.91938151723933703</c:v>
                </c:pt>
                <c:pt idx="62">
                  <c:v>1.0284834980209809</c:v>
                </c:pt>
                <c:pt idx="63">
                  <c:v>1.0241198194116801</c:v>
                </c:pt>
                <c:pt idx="64">
                  <c:v>1.0304369623554599</c:v>
                </c:pt>
                <c:pt idx="65">
                  <c:v>1.0264801921973421</c:v>
                </c:pt>
                <c:pt idx="66">
                  <c:v>0.99295969116342997</c:v>
                </c:pt>
                <c:pt idx="67">
                  <c:v>0.95561774032468105</c:v>
                </c:pt>
                <c:pt idx="68">
                  <c:v>0.97552523546381897</c:v>
                </c:pt>
                <c:pt idx="69">
                  <c:v>0.94815580064579597</c:v>
                </c:pt>
                <c:pt idx="70">
                  <c:v>0.97263026731783198</c:v>
                </c:pt>
                <c:pt idx="71">
                  <c:v>0.89431056914824703</c:v>
                </c:pt>
                <c:pt idx="72">
                  <c:v>0.88670176911410303</c:v>
                </c:pt>
                <c:pt idx="73">
                  <c:v>0.86807548391988298</c:v>
                </c:pt>
                <c:pt idx="74">
                  <c:v>0.86592841805740295</c:v>
                </c:pt>
                <c:pt idx="75">
                  <c:v>0.82997384891473103</c:v>
                </c:pt>
                <c:pt idx="76">
                  <c:v>0.84203405657347297</c:v>
                </c:pt>
                <c:pt idx="77">
                  <c:v>0.82893790530224998</c:v>
                </c:pt>
                <c:pt idx="78">
                  <c:v>0.87561433171736403</c:v>
                </c:pt>
                <c:pt idx="79">
                  <c:v>0.97657136168681702</c:v>
                </c:pt>
                <c:pt idx="80">
                  <c:v>1.023555075916585</c:v>
                </c:pt>
                <c:pt idx="81">
                  <c:v>1.002155265536143</c:v>
                </c:pt>
                <c:pt idx="82">
                  <c:v>1.1354587134096821</c:v>
                </c:pt>
                <c:pt idx="83">
                  <c:v>1.256435636181326</c:v>
                </c:pt>
                <c:pt idx="84">
                  <c:v>1.376833008179936</c:v>
                </c:pt>
                <c:pt idx="85">
                  <c:v>1.412821261447907</c:v>
                </c:pt>
                <c:pt idx="86">
                  <c:v>1.308598042950297</c:v>
                </c:pt>
                <c:pt idx="87">
                  <c:v>1.3436289581829679</c:v>
                </c:pt>
                <c:pt idx="88">
                  <c:v>1.394899685512822</c:v>
                </c:pt>
                <c:pt idx="89">
                  <c:v>1.382321448725127</c:v>
                </c:pt>
                <c:pt idx="90">
                  <c:v>1.2410009495574821</c:v>
                </c:pt>
                <c:pt idx="91">
                  <c:v>1.228795992131084</c:v>
                </c:pt>
                <c:pt idx="92">
                  <c:v>1.1106292708230501</c:v>
                </c:pt>
                <c:pt idx="93">
                  <c:v>1.173954847807803</c:v>
                </c:pt>
                <c:pt idx="94">
                  <c:v>1.2937873877788011</c:v>
                </c:pt>
                <c:pt idx="95">
                  <c:v>1.210795352400817</c:v>
                </c:pt>
                <c:pt idx="96">
                  <c:v>1.3368368110310329</c:v>
                </c:pt>
                <c:pt idx="97">
                  <c:v>1.47034527454123</c:v>
                </c:pt>
                <c:pt idx="98">
                  <c:v>1.5473873990486799</c:v>
                </c:pt>
                <c:pt idx="99">
                  <c:v>1.4218824070421261</c:v>
                </c:pt>
                <c:pt idx="100">
                  <c:v>1.29225000187566</c:v>
                </c:pt>
                <c:pt idx="101">
                  <c:v>1.3194086962848699</c:v>
                </c:pt>
                <c:pt idx="102">
                  <c:v>1.6318084429614881</c:v>
                </c:pt>
                <c:pt idx="103">
                  <c:v>1.7070208098082951</c:v>
                </c:pt>
                <c:pt idx="104">
                  <c:v>1.6630024840031199</c:v>
                </c:pt>
                <c:pt idx="105">
                  <c:v>1.5895659393847701</c:v>
                </c:pt>
                <c:pt idx="106">
                  <c:v>1.6350685514569201</c:v>
                </c:pt>
                <c:pt idx="107">
                  <c:v>1.536000277786761</c:v>
                </c:pt>
                <c:pt idx="108">
                  <c:v>1.6110302172562629</c:v>
                </c:pt>
                <c:pt idx="109">
                  <c:v>1.4716138989273411</c:v>
                </c:pt>
                <c:pt idx="110">
                  <c:v>1.3292943434229141</c:v>
                </c:pt>
                <c:pt idx="111">
                  <c:v>1.431038808282876</c:v>
                </c:pt>
                <c:pt idx="112">
                  <c:v>1.460141922108644</c:v>
                </c:pt>
                <c:pt idx="113">
                  <c:v>1.504837678352734</c:v>
                </c:pt>
                <c:pt idx="114">
                  <c:v>1.6420990496525369</c:v>
                </c:pt>
                <c:pt idx="115">
                  <c:v>1.6587484573010041</c:v>
                </c:pt>
                <c:pt idx="116">
                  <c:v>1.839387240894506</c:v>
                </c:pt>
                <c:pt idx="117">
                  <c:v>1.92885566217659</c:v>
                </c:pt>
                <c:pt idx="118">
                  <c:v>1.8630255316184841</c:v>
                </c:pt>
                <c:pt idx="119">
                  <c:v>2.0048435134565472</c:v>
                </c:pt>
                <c:pt idx="120">
                  <c:v>1.9784639852933761</c:v>
                </c:pt>
                <c:pt idx="121">
                  <c:v>2.0725671898874611</c:v>
                </c:pt>
                <c:pt idx="122">
                  <c:v>2.1980753642455721</c:v>
                </c:pt>
                <c:pt idx="123">
                  <c:v>2.059632594061688</c:v>
                </c:pt>
                <c:pt idx="124">
                  <c:v>1.8794901244701621</c:v>
                </c:pt>
                <c:pt idx="125">
                  <c:v>1.6488486764024379</c:v>
                </c:pt>
                <c:pt idx="126">
                  <c:v>1.90423492646812</c:v>
                </c:pt>
                <c:pt idx="127">
                  <c:v>1.809369750735597</c:v>
                </c:pt>
                <c:pt idx="128">
                  <c:v>1.80759133279356</c:v>
                </c:pt>
                <c:pt idx="129">
                  <c:v>1.865304599341215</c:v>
                </c:pt>
                <c:pt idx="130">
                  <c:v>1.7573834181466379</c:v>
                </c:pt>
                <c:pt idx="131">
                  <c:v>1.7634725580822579</c:v>
                </c:pt>
                <c:pt idx="132">
                  <c:v>1.842154367195513</c:v>
                </c:pt>
                <c:pt idx="133">
                  <c:v>1.861620604262848</c:v>
                </c:pt>
                <c:pt idx="134">
                  <c:v>1.7390670472760239</c:v>
                </c:pt>
                <c:pt idx="135">
                  <c:v>1.7979693767707099</c:v>
                </c:pt>
                <c:pt idx="136">
                  <c:v>1.6848005942850779</c:v>
                </c:pt>
                <c:pt idx="137">
                  <c:v>1.745974756608357</c:v>
                </c:pt>
                <c:pt idx="138">
                  <c:v>1.642489615433921</c:v>
                </c:pt>
                <c:pt idx="139">
                  <c:v>1.5555939050448451</c:v>
                </c:pt>
                <c:pt idx="140">
                  <c:v>1.6596373547534209</c:v>
                </c:pt>
                <c:pt idx="141">
                  <c:v>1.74692857394608</c:v>
                </c:pt>
                <c:pt idx="142">
                  <c:v>1.8132099514712581</c:v>
                </c:pt>
                <c:pt idx="143">
                  <c:v>1.819369773544208</c:v>
                </c:pt>
                <c:pt idx="144">
                  <c:v>1.6585352511086759</c:v>
                </c:pt>
                <c:pt idx="145">
                  <c:v>1.559187632955005</c:v>
                </c:pt>
                <c:pt idx="146">
                  <c:v>1.4523269637255201</c:v>
                </c:pt>
                <c:pt idx="147">
                  <c:v>1.4067849123127401</c:v>
                </c:pt>
                <c:pt idx="148">
                  <c:v>1.461644640650523</c:v>
                </c:pt>
                <c:pt idx="149">
                  <c:v>1.432512249824472</c:v>
                </c:pt>
                <c:pt idx="150">
                  <c:v>1.5555557598876151</c:v>
                </c:pt>
                <c:pt idx="151">
                  <c:v>1.470403296466819</c:v>
                </c:pt>
                <c:pt idx="152">
                  <c:v>1.4483653369224181</c:v>
                </c:pt>
                <c:pt idx="153">
                  <c:v>1.2801351237838161</c:v>
                </c:pt>
                <c:pt idx="154">
                  <c:v>1.2126263326148961</c:v>
                </c:pt>
                <c:pt idx="155">
                  <c:v>1.2188555593288</c:v>
                </c:pt>
                <c:pt idx="156">
                  <c:v>1.171732998313775</c:v>
                </c:pt>
                <c:pt idx="157">
                  <c:v>1.1702699656981099</c:v>
                </c:pt>
                <c:pt idx="158">
                  <c:v>1.1996910668781151</c:v>
                </c:pt>
                <c:pt idx="159">
                  <c:v>1.1262705254541701</c:v>
                </c:pt>
                <c:pt idx="160">
                  <c:v>1.1059443560740341</c:v>
                </c:pt>
                <c:pt idx="161">
                  <c:v>1.047883708876667</c:v>
                </c:pt>
                <c:pt idx="162">
                  <c:v>1.030976972195458</c:v>
                </c:pt>
                <c:pt idx="163">
                  <c:v>0.97389504040487895</c:v>
                </c:pt>
                <c:pt idx="164">
                  <c:v>0.92914999858983605</c:v>
                </c:pt>
                <c:pt idx="165">
                  <c:v>0.88586627024328601</c:v>
                </c:pt>
                <c:pt idx="166">
                  <c:v>0.85424464175768899</c:v>
                </c:pt>
                <c:pt idx="167">
                  <c:v>0.85950615539421305</c:v>
                </c:pt>
                <c:pt idx="168">
                  <c:v>0.85967659408194197</c:v>
                </c:pt>
                <c:pt idx="169">
                  <c:v>0.83656719922629197</c:v>
                </c:pt>
                <c:pt idx="170">
                  <c:v>0.77802387925934702</c:v>
                </c:pt>
                <c:pt idx="171">
                  <c:v>0.71694896990143997</c:v>
                </c:pt>
                <c:pt idx="172">
                  <c:v>0.66992598360976297</c:v>
                </c:pt>
                <c:pt idx="173">
                  <c:v>0.63379329673454798</c:v>
                </c:pt>
                <c:pt idx="174">
                  <c:v>0.63415742811269704</c:v>
                </c:pt>
                <c:pt idx="175">
                  <c:v>0.64961871752232203</c:v>
                </c:pt>
                <c:pt idx="176">
                  <c:v>0.65767626621373398</c:v>
                </c:pt>
                <c:pt idx="177">
                  <c:v>0.66680252651267802</c:v>
                </c:pt>
                <c:pt idx="178">
                  <c:v>0.68553694846354796</c:v>
                </c:pt>
                <c:pt idx="179">
                  <c:v>0.709365273975058</c:v>
                </c:pt>
                <c:pt idx="180">
                  <c:v>0.66063241715408605</c:v>
                </c:pt>
                <c:pt idx="181">
                  <c:v>0.64308119633847505</c:v>
                </c:pt>
                <c:pt idx="182">
                  <c:v>0.61786465787289202</c:v>
                </c:pt>
                <c:pt idx="183">
                  <c:v>0.61013721210455196</c:v>
                </c:pt>
                <c:pt idx="184">
                  <c:v>0.62521471167506704</c:v>
                </c:pt>
                <c:pt idx="185">
                  <c:v>0.64113930079257897</c:v>
                </c:pt>
                <c:pt idx="186">
                  <c:v>0.63162812277907698</c:v>
                </c:pt>
                <c:pt idx="187">
                  <c:v>0.57952738626066402</c:v>
                </c:pt>
                <c:pt idx="188">
                  <c:v>0.55038552110127303</c:v>
                </c:pt>
                <c:pt idx="189">
                  <c:v>0.51480324378202802</c:v>
                </c:pt>
                <c:pt idx="190">
                  <c:v>0.49832019451847598</c:v>
                </c:pt>
                <c:pt idx="191">
                  <c:v>0.49317801260989003</c:v>
                </c:pt>
                <c:pt idx="192">
                  <c:v>0.50224164420205297</c:v>
                </c:pt>
                <c:pt idx="193">
                  <c:v>0.49898629075744699</c:v>
                </c:pt>
                <c:pt idx="194">
                  <c:v>0.46697705111568799</c:v>
                </c:pt>
                <c:pt idx="195">
                  <c:v>0.450958528438198</c:v>
                </c:pt>
                <c:pt idx="196">
                  <c:v>0.43208712816143202</c:v>
                </c:pt>
                <c:pt idx="197">
                  <c:v>0.41578825093777899</c:v>
                </c:pt>
                <c:pt idx="198">
                  <c:v>0.39184870215522599</c:v>
                </c:pt>
                <c:pt idx="199">
                  <c:v>0.371378290226198</c:v>
                </c:pt>
                <c:pt idx="200">
                  <c:v>0.392587145003013</c:v>
                </c:pt>
                <c:pt idx="201">
                  <c:v>0.42516682490083701</c:v>
                </c:pt>
                <c:pt idx="202">
                  <c:v>0.44041008998915399</c:v>
                </c:pt>
                <c:pt idx="203">
                  <c:v>0.44421133517049799</c:v>
                </c:pt>
                <c:pt idx="204">
                  <c:v>0.44545218326354102</c:v>
                </c:pt>
                <c:pt idx="205">
                  <c:v>0.42562393596231501</c:v>
                </c:pt>
                <c:pt idx="206">
                  <c:v>0.40308820999932699</c:v>
                </c:pt>
                <c:pt idx="207">
                  <c:v>0.37928317792432098</c:v>
                </c:pt>
                <c:pt idx="208">
                  <c:v>0.39432731442708502</c:v>
                </c:pt>
                <c:pt idx="209">
                  <c:v>0.39076006830190402</c:v>
                </c:pt>
                <c:pt idx="210">
                  <c:v>0.36025811198412899</c:v>
                </c:pt>
                <c:pt idx="211">
                  <c:v>0.339198709808262</c:v>
                </c:pt>
                <c:pt idx="212">
                  <c:v>0.321584653663405</c:v>
                </c:pt>
                <c:pt idx="213">
                  <c:v>0.30684271629271398</c:v>
                </c:pt>
                <c:pt idx="214">
                  <c:v>0.49855019052531202</c:v>
                </c:pt>
                <c:pt idx="215">
                  <c:v>0.78074206462887197</c:v>
                </c:pt>
                <c:pt idx="216">
                  <c:v>1.242759382366575</c:v>
                </c:pt>
                <c:pt idx="217">
                  <c:v>1.4536763313026979</c:v>
                </c:pt>
                <c:pt idx="218">
                  <c:v>1.5394441566484061</c:v>
                </c:pt>
                <c:pt idx="219">
                  <c:v>1.5088721450461151</c:v>
                </c:pt>
                <c:pt idx="220">
                  <c:v>1.321163278631587</c:v>
                </c:pt>
                <c:pt idx="221">
                  <c:v>1.629365329339481</c:v>
                </c:pt>
                <c:pt idx="222">
                  <c:v>1.8148393932042499</c:v>
                </c:pt>
                <c:pt idx="223">
                  <c:v>1.8761888135300699</c:v>
                </c:pt>
                <c:pt idx="224">
                  <c:v>1.8182035752895871</c:v>
                </c:pt>
                <c:pt idx="225">
                  <c:v>1.753441752328234</c:v>
                </c:pt>
                <c:pt idx="226">
                  <c:v>1.8222303491030301</c:v>
                </c:pt>
                <c:pt idx="227">
                  <c:v>1.7182188182266001</c:v>
                </c:pt>
                <c:pt idx="228">
                  <c:v>1.7159446719726239</c:v>
                </c:pt>
                <c:pt idx="229">
                  <c:v>1.6765505832178951</c:v>
                </c:pt>
                <c:pt idx="230">
                  <c:v>1.7014172834681169</c:v>
                </c:pt>
                <c:pt idx="231">
                  <c:v>1.834730170584459</c:v>
                </c:pt>
                <c:pt idx="232">
                  <c:v>1.927406660511656</c:v>
                </c:pt>
                <c:pt idx="233">
                  <c:v>1.9346047688165799</c:v>
                </c:pt>
                <c:pt idx="234">
                  <c:v>1.811513310319474</c:v>
                </c:pt>
                <c:pt idx="235">
                  <c:v>1.73351899746391</c:v>
                </c:pt>
                <c:pt idx="236">
                  <c:v>1.642325139428054</c:v>
                </c:pt>
                <c:pt idx="237">
                  <c:v>1.581901657742012</c:v>
                </c:pt>
                <c:pt idx="238">
                  <c:v>1.5623816224011049</c:v>
                </c:pt>
                <c:pt idx="239">
                  <c:v>1.5892396747287221</c:v>
                </c:pt>
                <c:pt idx="240">
                  <c:v>1.665363798660543</c:v>
                </c:pt>
                <c:pt idx="241">
                  <c:v>1.7022443632509181</c:v>
                </c:pt>
                <c:pt idx="242">
                  <c:v>1.857135042150706</c:v>
                </c:pt>
                <c:pt idx="243">
                  <c:v>2.0256315963984002</c:v>
                </c:pt>
                <c:pt idx="244">
                  <c:v>2.2928113716253251</c:v>
                </c:pt>
                <c:pt idx="245">
                  <c:v>2.484660819369787</c:v>
                </c:pt>
                <c:pt idx="246">
                  <c:v>2.6769871737080591</c:v>
                </c:pt>
                <c:pt idx="247">
                  <c:v>2.4773989080049752</c:v>
                </c:pt>
                <c:pt idx="248">
                  <c:v>2.188114364688607</c:v>
                </c:pt>
                <c:pt idx="249">
                  <c:v>2.1003811531911452</c:v>
                </c:pt>
                <c:pt idx="250">
                  <c:v>2.0097379438672669</c:v>
                </c:pt>
                <c:pt idx="251">
                  <c:v>1.788423015818194</c:v>
                </c:pt>
                <c:pt idx="252">
                  <c:v>1.65771555838371</c:v>
                </c:pt>
                <c:pt idx="253">
                  <c:v>1.578281778780503</c:v>
                </c:pt>
                <c:pt idx="254">
                  <c:v>1.516895697229105</c:v>
                </c:pt>
                <c:pt idx="255">
                  <c:v>1.4015654157163591</c:v>
                </c:pt>
                <c:pt idx="256">
                  <c:v>1.2940333444800081</c:v>
                </c:pt>
                <c:pt idx="257">
                  <c:v>1.2277727682596931</c:v>
                </c:pt>
                <c:pt idx="258">
                  <c:v>1.1764503652771809</c:v>
                </c:pt>
                <c:pt idx="259">
                  <c:v>1.13762408729182</c:v>
                </c:pt>
                <c:pt idx="260">
                  <c:v>1.080175874593768</c:v>
                </c:pt>
                <c:pt idx="261">
                  <c:v>1.032739059967585</c:v>
                </c:pt>
                <c:pt idx="262">
                  <c:v>1.0286383843953539</c:v>
                </c:pt>
                <c:pt idx="263">
                  <c:v>0.97771308426330195</c:v>
                </c:pt>
                <c:pt idx="264">
                  <c:v>0.90283833081234999</c:v>
                </c:pt>
                <c:pt idx="265">
                  <c:v>0.86182148160369598</c:v>
                </c:pt>
                <c:pt idx="266">
                  <c:v>0.82489168557870896</c:v>
                </c:pt>
                <c:pt idx="267">
                  <c:v>0.83481445312500002</c:v>
                </c:pt>
                <c:pt idx="268">
                  <c:v>0.756881959910913</c:v>
                </c:pt>
                <c:pt idx="269">
                  <c:v>0.68166175531147599</c:v>
                </c:pt>
                <c:pt idx="270">
                  <c:v>0.61416686562230205</c:v>
                </c:pt>
                <c:pt idx="271">
                  <c:v>0.58889254025632598</c:v>
                </c:pt>
                <c:pt idx="272">
                  <c:v>0.54199606195080396</c:v>
                </c:pt>
                <c:pt idx="273">
                  <c:v>0.51053515535537097</c:v>
                </c:pt>
                <c:pt idx="274">
                  <c:v>0.59079414399600805</c:v>
                </c:pt>
                <c:pt idx="275">
                  <c:v>0.59244651060636599</c:v>
                </c:pt>
                <c:pt idx="276">
                  <c:v>0.56836616454229405</c:v>
                </c:pt>
                <c:pt idx="277">
                  <c:v>0.52740425419053705</c:v>
                </c:pt>
                <c:pt idx="278">
                  <c:v>0.50584312897130101</c:v>
                </c:pt>
                <c:pt idx="279">
                  <c:v>0.47368700342027897</c:v>
                </c:pt>
                <c:pt idx="280">
                  <c:v>0.46826986758372202</c:v>
                </c:pt>
                <c:pt idx="281">
                  <c:v>0.46527677128044997</c:v>
                </c:pt>
                <c:pt idx="282">
                  <c:v>0.44959194610839398</c:v>
                </c:pt>
                <c:pt idx="283">
                  <c:v>0.44459305079550798</c:v>
                </c:pt>
                <c:pt idx="284">
                  <c:v>0.45256898768108</c:v>
                </c:pt>
                <c:pt idx="285">
                  <c:v>0.42613396423878203</c:v>
                </c:pt>
                <c:pt idx="286">
                  <c:v>0.40884353575702298</c:v>
                </c:pt>
                <c:pt idx="287">
                  <c:v>0.367091772394811</c:v>
                </c:pt>
                <c:pt idx="288">
                  <c:v>0.30042546870938602</c:v>
                </c:pt>
                <c:pt idx="289">
                  <c:v>0.268177902674612</c:v>
                </c:pt>
                <c:pt idx="290">
                  <c:v>0.245336404227569</c:v>
                </c:pt>
                <c:pt idx="291">
                  <c:v>0.25580045866604101</c:v>
                </c:pt>
                <c:pt idx="292">
                  <c:v>0.30038978234672797</c:v>
                </c:pt>
                <c:pt idx="293">
                  <c:v>0.351974046746376</c:v>
                </c:pt>
                <c:pt idx="294">
                  <c:v>0.38848571382562402</c:v>
                </c:pt>
                <c:pt idx="295">
                  <c:v>0.41045034413438902</c:v>
                </c:pt>
                <c:pt idx="296">
                  <c:v>0.41496599452994498</c:v>
                </c:pt>
                <c:pt idx="297">
                  <c:v>0.40807938278067302</c:v>
                </c:pt>
                <c:pt idx="298">
                  <c:v>0.38756669056660198</c:v>
                </c:pt>
                <c:pt idx="299">
                  <c:v>0.362434021735971</c:v>
                </c:pt>
                <c:pt idx="300">
                  <c:v>0.30909163742095802</c:v>
                </c:pt>
                <c:pt idx="301">
                  <c:v>0.30415283611764299</c:v>
                </c:pt>
                <c:pt idx="302">
                  <c:v>0.31771322384845302</c:v>
                </c:pt>
                <c:pt idx="303">
                  <c:v>0.33064908338758098</c:v>
                </c:pt>
                <c:pt idx="304">
                  <c:v>0.35699108741219499</c:v>
                </c:pt>
                <c:pt idx="305">
                  <c:v>0.36951441967045101</c:v>
                </c:pt>
                <c:pt idx="306">
                  <c:v>0.37524203441412302</c:v>
                </c:pt>
                <c:pt idx="307">
                  <c:v>0.37691869306042902</c:v>
                </c:pt>
                <c:pt idx="308">
                  <c:v>0.47699474871187098</c:v>
                </c:pt>
                <c:pt idx="309">
                  <c:v>0.64528143014443995</c:v>
                </c:pt>
                <c:pt idx="310">
                  <c:v>0.70657387710838004</c:v>
                </c:pt>
                <c:pt idx="311">
                  <c:v>0.73624091830445804</c:v>
                </c:pt>
                <c:pt idx="312">
                  <c:v>0.78477259656973897</c:v>
                </c:pt>
                <c:pt idx="313">
                  <c:v>0.81844725594557799</c:v>
                </c:pt>
                <c:pt idx="314">
                  <c:v>0.82904839129119701</c:v>
                </c:pt>
              </c:numCache>
            </c:numRef>
          </c:val>
          <c:smooth val="0"/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225622200"/>
        <c:axId val="225621808"/>
      </c:lineChart>
      <c:catAx>
        <c:axId val="225622200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nextTo"/>
        <c:txPr>
          <a:bodyPr rot="-5400000" vert="horz"/>
          <a:lstStyle/>
          <a:p>
            <a:pPr>
              <a:defRPr/>
            </a:pPr>
            <a:endParaRPr lang="en-US"/>
          </a:p>
        </c:txPr>
        <c:crossAx val="225621808"/>
        <c:crosses val="autoZero"/>
        <c:auto val="1"/>
        <c:lblAlgn val="ctr"/>
        <c:lblOffset val="100"/>
        <c:tickLblSkip val="10"/>
        <c:tickMarkSkip val="10"/>
        <c:noMultiLvlLbl val="1"/>
      </c:catAx>
      <c:valAx>
        <c:axId val="225621808"/>
        <c:scaling>
          <c:orientation val="minMax"/>
        </c:scaling>
        <c:delete val="0"/>
        <c:axPos val="l"/>
        <c:majorGridlines>
          <c:spPr>
            <a:ln>
              <a:solidFill>
                <a:schemeClr val="bg1">
                  <a:lumMod val="85000"/>
                </a:schemeClr>
              </a:solidFill>
            </a:ln>
          </c:spPr>
        </c:majorGridlines>
        <c:title>
          <c:tx>
            <c:rich>
              <a:bodyPr rot="-5400000" vert="horz"/>
              <a:lstStyle/>
              <a:p>
                <a:pPr>
                  <a:defRPr b="0"/>
                </a:pPr>
                <a:r>
                  <a:rPr lang="en-US" b="0"/>
                  <a:t>Government debt as a % of GDP</a:t>
                </a:r>
              </a:p>
            </c:rich>
          </c:tx>
          <c:layout>
            <c:manualLayout>
              <c:xMode val="edge"/>
              <c:yMode val="edge"/>
              <c:x val="9.0945173906947395E-4"/>
              <c:y val="0.28511784278373897"/>
            </c:manualLayout>
          </c:layout>
          <c:overlay val="0"/>
        </c:title>
        <c:numFmt formatCode="0%" sourceLinked="0"/>
        <c:majorTickMark val="out"/>
        <c:minorTickMark val="none"/>
        <c:tickLblPos val="nextTo"/>
        <c:crossAx val="225622200"/>
        <c:crosses val="autoZero"/>
        <c:crossBetween val="midCat"/>
      </c:valAx>
    </c:plotArea>
    <c:plotVisOnly val="1"/>
    <c:dispBlanksAs val="gap"/>
    <c:showDLblsOverMax val="0"/>
  </c:chart>
  <c:spPr>
    <a:ln>
      <a:noFill/>
    </a:ln>
  </c:spPr>
  <c:txPr>
    <a:bodyPr/>
    <a:lstStyle/>
    <a:p>
      <a:pPr>
        <a:defRPr sz="1600"/>
      </a:pPr>
      <a:endParaRPr lang="en-US"/>
    </a:p>
  </c:txPr>
  <c:externalData r:id="rId1">
    <c:autoUpdate val="0"/>
  </c:externalData>
</c:chartSpace>
</file>

<file path=ppt/drawings/drawing1.xml><?xml version="1.0" encoding="utf-8"?>
<c:userShapes xmlns:c="http://schemas.openxmlformats.org/drawingml/2006/chart">
  <cdr:relSizeAnchor xmlns:cdr="http://schemas.openxmlformats.org/drawingml/2006/chartDrawing">
    <cdr:from>
      <cdr:x>0.00904</cdr:x>
      <cdr:y>0.96467</cdr:y>
    </cdr:from>
    <cdr:to>
      <cdr:x>0.19679</cdr:x>
      <cdr:y>0.98925</cdr:y>
    </cdr:to>
    <cdr:sp macro="" textlink="">
      <cdr:nvSpPr>
        <cdr:cNvPr id="2" name="ZoneTexte 1"/>
        <cdr:cNvSpPr txBox="1"/>
      </cdr:nvSpPr>
      <cdr:spPr>
        <a:xfrm xmlns:a="http://schemas.openxmlformats.org/drawingml/2006/main">
          <a:off x="84044" y="5864412"/>
          <a:ext cx="1746250" cy="149412"/>
        </a:xfrm>
        <a:prstGeom xmlns:a="http://schemas.openxmlformats.org/drawingml/2006/main" prst="rect">
          <a:avLst/>
        </a:prstGeom>
      </cdr:spPr>
      <cdr:txBody>
        <a:bodyPr xmlns:a="http://schemas.openxmlformats.org/drawingml/2006/main" vertOverflow="clip" wrap="square" rtlCol="0"/>
        <a:lstStyle xmlns:a="http://schemas.openxmlformats.org/drawingml/2006/main"/>
        <a:p xmlns:a="http://schemas.openxmlformats.org/drawingml/2006/main">
          <a:endParaRPr lang="fr-FR" sz="1100"/>
        </a:p>
      </cdr:txBody>
    </cdr:sp>
  </cdr:relSizeAnchor>
</c:userShape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DDF9FB-CFAD-48A4-B48E-AB5EC244D068}" type="datetimeFigureOut">
              <a:rPr lang="en-GB" smtClean="0"/>
              <a:t>19/09/2017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A471520-6F3C-4FF9-9DC4-55DE4F3D885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8346818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984611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26456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115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6024622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153285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541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41352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246057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27073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55068032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685174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454252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5431533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3084517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7289880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ottotito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x-none" smtClean="0"/>
              <a:t>Fare clic per modificare lo stile del sottotitolo dello schema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684148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2840489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testazione sezio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317568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nuto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6229552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nfron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4" name="Segnaposto contenut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5" name="Segnaposto testo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6" name="Segnaposto contenuto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7" name="Segnaposto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egnaposto piè di pa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egnaposto numero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47205884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9995472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u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Segnaposto piè di pa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egnaposto numero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94752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60898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to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contenuto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26433821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magine con didascal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immagin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it-IT"/>
          </a:p>
        </p:txBody>
      </p:sp>
      <p:sp>
        <p:nvSpPr>
          <p:cNvPr id="4" name="Segnaposto tes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x-none" smtClean="0"/>
              <a:t>Fare clic per modificare gli stili del testo dello schema</a:t>
            </a:r>
          </a:p>
        </p:txBody>
      </p:sp>
      <p:sp>
        <p:nvSpPr>
          <p:cNvPr id="5" name="Segnaposto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839533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olo e testo vertica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742414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olo verticale e tes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vertica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verticale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43273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34843831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48405103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9714946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1530171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5502541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53552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5461488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32626498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56845836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73719531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76277088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9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360593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60720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91114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20164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2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2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4048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51550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1.xml"/><Relationship Id="rId3" Type="http://schemas.openxmlformats.org/officeDocument/2006/relationships/slideLayout" Target="../slideLayouts/slideLayout36.xml"/><Relationship Id="rId7" Type="http://schemas.openxmlformats.org/officeDocument/2006/relationships/slideLayout" Target="../slideLayouts/slideLayout40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35.xml"/><Relationship Id="rId1" Type="http://schemas.openxmlformats.org/officeDocument/2006/relationships/slideLayout" Target="../slideLayouts/slideLayout34.xml"/><Relationship Id="rId6" Type="http://schemas.openxmlformats.org/officeDocument/2006/relationships/slideLayout" Target="../slideLayouts/slideLayout39.xml"/><Relationship Id="rId11" Type="http://schemas.openxmlformats.org/officeDocument/2006/relationships/slideLayout" Target="../slideLayouts/slideLayout44.xml"/><Relationship Id="rId5" Type="http://schemas.openxmlformats.org/officeDocument/2006/relationships/slideLayout" Target="../slideLayouts/slideLayout38.xml"/><Relationship Id="rId10" Type="http://schemas.openxmlformats.org/officeDocument/2006/relationships/slideLayout" Target="../slideLayouts/slideLayout43.xml"/><Relationship Id="rId4" Type="http://schemas.openxmlformats.org/officeDocument/2006/relationships/slideLayout" Target="../slideLayouts/slideLayout37.xml"/><Relationship Id="rId9" Type="http://schemas.openxmlformats.org/officeDocument/2006/relationships/slideLayout" Target="../slideLayouts/slideLayout4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F716A2-B43D-564F-BF4C-0BFFBEC8CE8A}" type="datetimeFigureOut">
              <a:rPr lang="en-US" smtClean="0"/>
              <a:t>9/19/2017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0F55BA-EE13-ED4C-AB6D-4DE0D99625A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7699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420934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x-none" smtClean="0"/>
              <a:t>Fare clic per modificare stile</a:t>
            </a:r>
            <a:endParaRPr lang="it-IT"/>
          </a:p>
        </p:txBody>
      </p:sp>
      <p:sp>
        <p:nvSpPr>
          <p:cNvPr id="3" name="Segnaposto testo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x-none" smtClean="0"/>
              <a:t>Fare clic per modificare gli stili del testo dello schema</a:t>
            </a:r>
          </a:p>
          <a:p>
            <a:pPr lvl="1"/>
            <a:r>
              <a:rPr lang="x-none" smtClean="0"/>
              <a:t>Secondo livello</a:t>
            </a:r>
          </a:p>
          <a:p>
            <a:pPr lvl="2"/>
            <a:r>
              <a:rPr lang="x-none" smtClean="0"/>
              <a:t>Terzo livello</a:t>
            </a:r>
          </a:p>
          <a:p>
            <a:pPr lvl="3"/>
            <a:r>
              <a:rPr lang="x-none" smtClean="0"/>
              <a:t>Quarto livello</a:t>
            </a:r>
          </a:p>
          <a:p>
            <a:pPr lvl="4"/>
            <a:r>
              <a:rPr lang="x-none" smtClean="0"/>
              <a:t>Quinto livello</a:t>
            </a:r>
            <a:endParaRPr lang="it-IT"/>
          </a:p>
        </p:txBody>
      </p:sp>
      <p:sp>
        <p:nvSpPr>
          <p:cNvPr id="4" name="Segnaposto data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2737F11-E81A-7040-9CDA-146E64F8F0FF}" type="datetimeFigureOut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19/09/2017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Segnaposto piè di pagina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egnaposto numero diapositiva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2598A46-3C9B-D749-B692-358A57F6834B}" type="slidenum">
              <a:rPr lang="it-IT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it-IT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3150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DB627F3B-4CC2-497F-B3E7-62A66F7DEA2B}" type="datetimeFigureOut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19/09/2017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defTabSz="914400"/>
            <a:fld id="{5E0F2E45-6929-49DC-BFBC-FFA8726019E4}" type="slidenum">
              <a:rPr lang="en-GB" smtClean="0">
                <a:solidFill>
                  <a:prstClr val="black">
                    <a:tint val="75000"/>
                  </a:prstClr>
                </a:solidFill>
              </a:rPr>
              <a:pPr defTabSz="914400"/>
              <a:t>‹#›</a:t>
            </a:fld>
            <a:endParaRPr lang="en-GB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537969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chart" Target="../charts/chart3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0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0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chart" Target="../charts/chart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9" name="Grafico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1534871"/>
              </p:ext>
            </p:extLst>
          </p:nvPr>
        </p:nvGraphicFramePr>
        <p:xfrm>
          <a:off x="188374" y="1127988"/>
          <a:ext cx="8841796" cy="57300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cxnSp>
        <p:nvCxnSpPr>
          <p:cNvPr id="19" name="Straight Connector 18"/>
          <p:cNvCxnSpPr/>
          <p:nvPr/>
        </p:nvCxnSpPr>
        <p:spPr>
          <a:xfrm>
            <a:off x="4709306" y="953311"/>
            <a:ext cx="0" cy="489600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/>
          <p:cNvSpPr txBox="1"/>
          <p:nvPr/>
        </p:nvSpPr>
        <p:spPr>
          <a:xfrm>
            <a:off x="4048030" y="1117803"/>
            <a:ext cx="864108" cy="861774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Start of </a:t>
            </a:r>
          </a:p>
          <a:p>
            <a:pPr algn="ctr"/>
            <a:r>
              <a:rPr lang="en-US" sz="1400" dirty="0" smtClean="0"/>
              <a:t>Great</a:t>
            </a:r>
          </a:p>
          <a:p>
            <a:pPr algn="ctr"/>
            <a:r>
              <a:rPr lang="en-US" sz="1400" dirty="0" smtClean="0"/>
              <a:t>Depression: 1929</a:t>
            </a:r>
            <a:endParaRPr lang="en-US" sz="1400" dirty="0"/>
          </a:p>
        </p:txBody>
      </p:sp>
      <p:grpSp>
        <p:nvGrpSpPr>
          <p:cNvPr id="4" name="Group 3"/>
          <p:cNvGrpSpPr/>
          <p:nvPr/>
        </p:nvGrpSpPr>
        <p:grpSpPr>
          <a:xfrm>
            <a:off x="3583679" y="836656"/>
            <a:ext cx="5284065" cy="5023242"/>
            <a:chOff x="3857434" y="887446"/>
            <a:chExt cx="5284065" cy="5023242"/>
          </a:xfrm>
        </p:grpSpPr>
        <p:grpSp>
          <p:nvGrpSpPr>
            <p:cNvPr id="5" name="Group 4"/>
            <p:cNvGrpSpPr/>
            <p:nvPr/>
          </p:nvGrpSpPr>
          <p:grpSpPr>
            <a:xfrm>
              <a:off x="3857434" y="887446"/>
              <a:ext cx="5284065" cy="5023242"/>
              <a:chOff x="4121913" y="1839839"/>
              <a:chExt cx="5284065" cy="5023242"/>
            </a:xfrm>
          </p:grpSpPr>
          <p:cxnSp>
            <p:nvCxnSpPr>
              <p:cNvPr id="9" name="Straight Connector 8"/>
              <p:cNvCxnSpPr/>
              <p:nvPr/>
            </p:nvCxnSpPr>
            <p:spPr>
              <a:xfrm>
                <a:off x="9008826" y="3011084"/>
                <a:ext cx="0" cy="385199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0" name="Group 9"/>
              <p:cNvGrpSpPr/>
              <p:nvPr/>
            </p:nvGrpSpPr>
            <p:grpSpPr>
              <a:xfrm>
                <a:off x="4449713" y="2996606"/>
                <a:ext cx="1372743" cy="3855237"/>
                <a:chOff x="4449713" y="2996606"/>
                <a:chExt cx="1372743" cy="3855237"/>
              </a:xfrm>
            </p:grpSpPr>
            <p:cxnSp>
              <p:nvCxnSpPr>
                <p:cNvPr id="16" name="Straight Connector 15"/>
                <p:cNvCxnSpPr/>
                <p:nvPr/>
              </p:nvCxnSpPr>
              <p:spPr>
                <a:xfrm>
                  <a:off x="5822456" y="2996774"/>
                  <a:ext cx="0" cy="3852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Straight Connector 16"/>
                <p:cNvCxnSpPr/>
                <p:nvPr/>
              </p:nvCxnSpPr>
              <p:spPr>
                <a:xfrm>
                  <a:off x="4977555" y="2999843"/>
                  <a:ext cx="0" cy="3852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Straight Connector 17"/>
                <p:cNvCxnSpPr/>
                <p:nvPr/>
              </p:nvCxnSpPr>
              <p:spPr>
                <a:xfrm>
                  <a:off x="4449713" y="2996606"/>
                  <a:ext cx="0" cy="3852000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sys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1" name="Group 10"/>
              <p:cNvGrpSpPr/>
              <p:nvPr/>
            </p:nvGrpSpPr>
            <p:grpSpPr>
              <a:xfrm>
                <a:off x="4121913" y="1839839"/>
                <a:ext cx="5284065" cy="1181389"/>
                <a:chOff x="4121913" y="1536394"/>
                <a:chExt cx="5284065" cy="1181389"/>
              </a:xfrm>
            </p:grpSpPr>
            <p:sp>
              <p:nvSpPr>
                <p:cNvPr id="12" name="TextBox 11"/>
                <p:cNvSpPr txBox="1"/>
                <p:nvPr/>
              </p:nvSpPr>
              <p:spPr>
                <a:xfrm>
                  <a:off x="5500303" y="1979119"/>
                  <a:ext cx="648072" cy="7386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WWII: 1945</a:t>
                  </a:r>
                  <a:endParaRPr lang="en-US" sz="1400" dirty="0"/>
                </a:p>
              </p:txBody>
            </p:sp>
            <p:sp>
              <p:nvSpPr>
                <p:cNvPr id="14" name="TextBox 13"/>
                <p:cNvSpPr txBox="1"/>
                <p:nvPr/>
              </p:nvSpPr>
              <p:spPr>
                <a:xfrm>
                  <a:off x="8613870" y="1536394"/>
                  <a:ext cx="792108" cy="116955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Start of global financial crisis: 2008</a:t>
                  </a:r>
                  <a:endParaRPr lang="en-US" sz="1400" dirty="0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4121913" y="2018077"/>
                  <a:ext cx="468072" cy="646331"/>
                </a:xfrm>
                <a:prstGeom prst="rect">
                  <a:avLst/>
                </a:prstGeom>
                <a:solidFill>
                  <a:schemeClr val="bg1"/>
                </a:solidFill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sz="1400" dirty="0" smtClean="0"/>
                    <a:t>End of WWI: 1918</a:t>
                  </a:r>
                  <a:endParaRPr lang="en-US" sz="1400" dirty="0"/>
                </a:p>
              </p:txBody>
            </p:sp>
          </p:grpSp>
        </p:grpSp>
        <p:cxnSp>
          <p:nvCxnSpPr>
            <p:cNvPr id="6" name="Straight Connector 5"/>
            <p:cNvCxnSpPr/>
            <p:nvPr/>
          </p:nvCxnSpPr>
          <p:spPr>
            <a:xfrm>
              <a:off x="6879247" y="2043192"/>
              <a:ext cx="0" cy="3852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/>
            <p:cNvCxnSpPr/>
            <p:nvPr/>
          </p:nvCxnSpPr>
          <p:spPr>
            <a:xfrm>
              <a:off x="7383486" y="2039636"/>
              <a:ext cx="0" cy="3852000"/>
            </a:xfrm>
            <a:prstGeom prst="line">
              <a:avLst/>
            </a:prstGeom>
            <a:ln>
              <a:solidFill>
                <a:srgbClr val="7F7F7F"/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/>
            <p:cNvSpPr txBox="1"/>
            <p:nvPr/>
          </p:nvSpPr>
          <p:spPr>
            <a:xfrm>
              <a:off x="6819058" y="1968928"/>
              <a:ext cx="64807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1970s</a:t>
              </a:r>
              <a:endParaRPr lang="en-US" sz="1400" dirty="0"/>
            </a:p>
          </p:txBody>
        </p:sp>
      </p:grpSp>
      <p:sp>
        <p:nvSpPr>
          <p:cNvPr id="21" name="TextBox 20"/>
          <p:cNvSpPr txBox="1"/>
          <p:nvPr/>
        </p:nvSpPr>
        <p:spPr>
          <a:xfrm>
            <a:off x="3349028" y="450316"/>
            <a:ext cx="2434782" cy="52322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President Roosevelt’s New Deal: 1933-36</a:t>
            </a:r>
            <a:endParaRPr lang="en-US" sz="1400" dirty="0"/>
          </a:p>
        </p:txBody>
      </p:sp>
      <p:cxnSp>
        <p:nvCxnSpPr>
          <p:cNvPr id="23" name="Straight Connector 22"/>
          <p:cNvCxnSpPr/>
          <p:nvPr/>
        </p:nvCxnSpPr>
        <p:spPr>
          <a:xfrm>
            <a:off x="6292688" y="949383"/>
            <a:ext cx="0" cy="4895998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/>
          <p:cNvSpPr txBox="1"/>
          <p:nvPr/>
        </p:nvSpPr>
        <p:spPr>
          <a:xfrm>
            <a:off x="5586930" y="467202"/>
            <a:ext cx="159703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US War on Poverty begins: 1964</a:t>
            </a:r>
            <a:endParaRPr lang="en-US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5716456" y="1088905"/>
            <a:ext cx="1267220" cy="861774"/>
          </a:xfrm>
          <a:prstGeom prst="rect">
            <a:avLst/>
          </a:prstGeom>
          <a:solidFill>
            <a:srgbClr val="FFFFFF"/>
          </a:solidFill>
        </p:spPr>
        <p:txBody>
          <a:bodyPr wrap="square" lIns="0" tIns="0" rIns="0" bIns="0" rtlCol="0">
            <a:spAutoFit/>
          </a:bodyPr>
          <a:lstStyle/>
          <a:p>
            <a:pPr algn="ctr"/>
            <a:r>
              <a:rPr lang="en-US" sz="1400" dirty="0" smtClean="0"/>
              <a:t>US deploys ground troops in Vietnam: </a:t>
            </a:r>
          </a:p>
          <a:p>
            <a:pPr algn="ctr"/>
            <a:r>
              <a:rPr lang="en-US" sz="1400" dirty="0" smtClean="0"/>
              <a:t>1965</a:t>
            </a:r>
            <a:endParaRPr lang="en-US" sz="1400" dirty="0"/>
          </a:p>
        </p:txBody>
      </p:sp>
      <p:cxnSp>
        <p:nvCxnSpPr>
          <p:cNvPr id="26" name="Straight Connector 25"/>
          <p:cNvCxnSpPr/>
          <p:nvPr/>
        </p:nvCxnSpPr>
        <p:spPr>
          <a:xfrm>
            <a:off x="6341608" y="1966313"/>
            <a:ext cx="0" cy="3888000"/>
          </a:xfrm>
          <a:prstGeom prst="line">
            <a:avLst/>
          </a:prstGeom>
          <a:ln>
            <a:solidFill>
              <a:srgbClr val="7F7F7F"/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Rectangle 26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14.1. </a:t>
            </a:r>
            <a:r>
              <a:rPr lang="en-GB" dirty="0"/>
              <a:t>Fluctuations </a:t>
            </a:r>
            <a:r>
              <a:rPr lang="en-GB" dirty="0" smtClean="0"/>
              <a:t>in </a:t>
            </a:r>
            <a:r>
              <a:rPr lang="en-GB" dirty="0"/>
              <a:t>output and the size of government in the US (1870-</a:t>
            </a:r>
            <a:r>
              <a:rPr lang="en-GB" dirty="0" smtClean="0"/>
              <a:t>2015). </a:t>
            </a:r>
            <a:r>
              <a:rPr lang="en-US" dirty="0" smtClean="0"/>
              <a:t> </a:t>
            </a:r>
            <a:endParaRPr lang="en-US" dirty="0"/>
          </a:p>
        </p:txBody>
      </p:sp>
      <p:cxnSp>
        <p:nvCxnSpPr>
          <p:cNvPr id="28" name="Straight Arrow Connector 27"/>
          <p:cNvCxnSpPr/>
          <p:nvPr/>
        </p:nvCxnSpPr>
        <p:spPr>
          <a:xfrm>
            <a:off x="6600794" y="2252131"/>
            <a:ext cx="503999" cy="0"/>
          </a:xfrm>
          <a:prstGeom prst="straightConnector1">
            <a:avLst/>
          </a:prstGeom>
          <a:ln>
            <a:solidFill>
              <a:schemeClr val="bg1">
                <a:lumMod val="50000"/>
              </a:schemeClr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36346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41375362"/>
              </p:ext>
            </p:extLst>
          </p:nvPr>
        </p:nvGraphicFramePr>
        <p:xfrm>
          <a:off x="1148443" y="768350"/>
          <a:ext cx="2305051" cy="226143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29293"/>
                <a:gridCol w="983453"/>
                <a:gridCol w="333719"/>
                <a:gridCol w="658586"/>
              </a:tblGrid>
              <a:tr h="631890"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rowSpan="2"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263780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tc hMerge="1"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15945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55855264"/>
              </p:ext>
            </p:extLst>
          </p:nvPr>
        </p:nvGraphicFramePr>
        <p:xfrm>
          <a:off x="4291693" y="800100"/>
          <a:ext cx="2305051" cy="22296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58586"/>
                <a:gridCol w="987879"/>
                <a:gridCol w="329293"/>
                <a:gridCol w="329293"/>
              </a:tblGrid>
              <a:tr h="732116"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</a:tr>
              <a:tr h="374391"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374391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748782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842463195"/>
              </p:ext>
            </p:extLst>
          </p:nvPr>
        </p:nvGraphicFramePr>
        <p:xfrm>
          <a:off x="1148443" y="3905078"/>
          <a:ext cx="3643992" cy="238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72"/>
                <a:gridCol w="993816"/>
                <a:gridCol w="662544"/>
                <a:gridCol w="993816"/>
                <a:gridCol w="331272"/>
                <a:gridCol w="331272"/>
              </a:tblGrid>
              <a:tr h="396864">
                <a:tc rowSpan="6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12" name="TextBox 11"/>
          <p:cNvSpPr txBox="1"/>
          <p:nvPr/>
        </p:nvSpPr>
        <p:spPr>
          <a:xfrm>
            <a:off x="1845128" y="621391"/>
            <a:ext cx="142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Expected profit rate</a:t>
            </a:r>
          </a:p>
          <a:p>
            <a:r>
              <a:rPr lang="en-GB" sz="1200" dirty="0" smtClean="0"/>
              <a:t>(project 1)</a:t>
            </a:r>
            <a:endParaRPr lang="en-GB" sz="1200" dirty="0"/>
          </a:p>
        </p:txBody>
      </p:sp>
      <p:cxnSp>
        <p:nvCxnSpPr>
          <p:cNvPr id="14" name="Straight Arrow Connector 13"/>
          <p:cNvCxnSpPr/>
          <p:nvPr/>
        </p:nvCxnSpPr>
        <p:spPr>
          <a:xfrm flipH="1">
            <a:off x="1559380" y="783434"/>
            <a:ext cx="351063" cy="19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1404257" y="334736"/>
            <a:ext cx="7938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Firm A</a:t>
            </a:r>
            <a:endParaRPr lang="en-GB" dirty="0"/>
          </a:p>
        </p:txBody>
      </p:sp>
      <p:sp>
        <p:nvSpPr>
          <p:cNvPr id="17" name="TextBox 16"/>
          <p:cNvSpPr txBox="1"/>
          <p:nvPr/>
        </p:nvSpPr>
        <p:spPr>
          <a:xfrm>
            <a:off x="5059136" y="334736"/>
            <a:ext cx="7857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Firm B</a:t>
            </a:r>
            <a:endParaRPr lang="en-GB" dirty="0"/>
          </a:p>
        </p:txBody>
      </p:sp>
      <p:sp>
        <p:nvSpPr>
          <p:cNvPr id="18" name="TextBox 17"/>
          <p:cNvSpPr txBox="1"/>
          <p:nvPr/>
        </p:nvSpPr>
        <p:spPr>
          <a:xfrm>
            <a:off x="679031" y="102304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5%</a:t>
            </a:r>
            <a:endParaRPr lang="en-GB" sz="1400" dirty="0"/>
          </a:p>
        </p:txBody>
      </p:sp>
      <p:sp>
        <p:nvSpPr>
          <p:cNvPr id="19" name="TextBox 18"/>
          <p:cNvSpPr txBox="1"/>
          <p:nvPr/>
        </p:nvSpPr>
        <p:spPr>
          <a:xfrm>
            <a:off x="675523" y="136129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20" name="TextBox 19"/>
          <p:cNvSpPr txBox="1"/>
          <p:nvPr/>
        </p:nvSpPr>
        <p:spPr>
          <a:xfrm>
            <a:off x="675693" y="170942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21" name="TextBox 20"/>
          <p:cNvSpPr txBox="1"/>
          <p:nvPr/>
        </p:nvSpPr>
        <p:spPr>
          <a:xfrm>
            <a:off x="682370" y="2132897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24" name="TextBox 23"/>
          <p:cNvSpPr txBox="1"/>
          <p:nvPr/>
        </p:nvSpPr>
        <p:spPr>
          <a:xfrm>
            <a:off x="675693" y="250867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1%</a:t>
            </a:r>
            <a:endParaRPr lang="en-GB" sz="1400" dirty="0"/>
          </a:p>
        </p:txBody>
      </p:sp>
      <p:sp>
        <p:nvSpPr>
          <p:cNvPr id="25" name="TextBox 24"/>
          <p:cNvSpPr txBox="1"/>
          <p:nvPr/>
        </p:nvSpPr>
        <p:spPr>
          <a:xfrm>
            <a:off x="2458527" y="3350523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Aggregate economy: both firms</a:t>
            </a:r>
            <a:endParaRPr lang="en-GB" dirty="0"/>
          </a:p>
        </p:txBody>
      </p:sp>
      <p:sp>
        <p:nvSpPr>
          <p:cNvPr id="28" name="TextBox 27"/>
          <p:cNvSpPr txBox="1"/>
          <p:nvPr/>
        </p:nvSpPr>
        <p:spPr>
          <a:xfrm>
            <a:off x="2492849" y="1323983"/>
            <a:ext cx="83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(project 2)</a:t>
            </a:r>
            <a:endParaRPr lang="en-GB" sz="1200" dirty="0"/>
          </a:p>
        </p:txBody>
      </p:sp>
      <p:sp>
        <p:nvSpPr>
          <p:cNvPr id="29" name="TextBox 28"/>
          <p:cNvSpPr txBox="1"/>
          <p:nvPr/>
        </p:nvSpPr>
        <p:spPr>
          <a:xfrm>
            <a:off x="5964059" y="1848360"/>
            <a:ext cx="83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(project 2)</a:t>
            </a:r>
            <a:endParaRPr lang="en-GB" sz="1200" dirty="0"/>
          </a:p>
        </p:txBody>
      </p:sp>
      <p:sp>
        <p:nvSpPr>
          <p:cNvPr id="30" name="TextBox 29"/>
          <p:cNvSpPr txBox="1"/>
          <p:nvPr/>
        </p:nvSpPr>
        <p:spPr>
          <a:xfrm>
            <a:off x="2849249" y="2566681"/>
            <a:ext cx="83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(project 3)</a:t>
            </a:r>
            <a:endParaRPr lang="en-GB" sz="1200" dirty="0"/>
          </a:p>
        </p:txBody>
      </p:sp>
      <p:sp>
        <p:nvSpPr>
          <p:cNvPr id="31" name="TextBox 30"/>
          <p:cNvSpPr txBox="1"/>
          <p:nvPr/>
        </p:nvSpPr>
        <p:spPr>
          <a:xfrm>
            <a:off x="6295303" y="2182230"/>
            <a:ext cx="83458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(project 3)</a:t>
            </a:r>
            <a:endParaRPr lang="en-GB" sz="1200" dirty="0"/>
          </a:p>
        </p:txBody>
      </p:sp>
      <p:sp>
        <p:nvSpPr>
          <p:cNvPr id="32" name="TextBox 31"/>
          <p:cNvSpPr txBox="1"/>
          <p:nvPr/>
        </p:nvSpPr>
        <p:spPr>
          <a:xfrm>
            <a:off x="5410199" y="1386696"/>
            <a:ext cx="142141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Expected profit rate</a:t>
            </a:r>
          </a:p>
          <a:p>
            <a:r>
              <a:rPr lang="en-GB" sz="1200" dirty="0" smtClean="0"/>
              <a:t>(project 1)</a:t>
            </a:r>
            <a:endParaRPr lang="en-GB" sz="1200" dirty="0"/>
          </a:p>
        </p:txBody>
      </p:sp>
      <p:cxnSp>
        <p:nvCxnSpPr>
          <p:cNvPr id="33" name="Straight Arrow Connector 32"/>
          <p:cNvCxnSpPr/>
          <p:nvPr/>
        </p:nvCxnSpPr>
        <p:spPr>
          <a:xfrm flipH="1">
            <a:off x="5059136" y="1553213"/>
            <a:ext cx="351063" cy="1940"/>
          </a:xfrm>
          <a:prstGeom prst="straightConnector1">
            <a:avLst/>
          </a:prstGeom>
          <a:ln w="95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1148445" y="1222003"/>
            <a:ext cx="556415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/>
          <p:cNvCxnSpPr/>
          <p:nvPr/>
        </p:nvCxnSpPr>
        <p:spPr>
          <a:xfrm>
            <a:off x="1148443" y="2293614"/>
            <a:ext cx="556415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77307" y="19441"/>
            <a:ext cx="862367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Figure 14.9. Investment, expected rate of profit, and the interest rate in an economy with two firms. </a:t>
            </a:r>
            <a:endParaRPr lang="en-GB" sz="1600" dirty="0"/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5059136" y="4559756"/>
            <a:ext cx="0" cy="108000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4" name="TextBox 53"/>
          <p:cNvSpPr txBox="1"/>
          <p:nvPr/>
        </p:nvSpPr>
        <p:spPr>
          <a:xfrm>
            <a:off x="5145616" y="4840301"/>
            <a:ext cx="154324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Fall in interest rate</a:t>
            </a:r>
            <a:endParaRPr lang="en-GB" sz="1400" dirty="0"/>
          </a:p>
        </p:txBody>
      </p:sp>
      <p:sp>
        <p:nvSpPr>
          <p:cNvPr id="55" name="TextBox 54"/>
          <p:cNvSpPr txBox="1"/>
          <p:nvPr/>
        </p:nvSpPr>
        <p:spPr>
          <a:xfrm>
            <a:off x="2190807" y="6519422"/>
            <a:ext cx="1831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Increase in investment</a:t>
            </a:r>
            <a:endParaRPr lang="en-GB" sz="1400" dirty="0"/>
          </a:p>
        </p:txBody>
      </p:sp>
      <p:cxnSp>
        <p:nvCxnSpPr>
          <p:cNvPr id="56" name="Straight Arrow Connector 55"/>
          <p:cNvCxnSpPr/>
          <p:nvPr/>
        </p:nvCxnSpPr>
        <p:spPr>
          <a:xfrm>
            <a:off x="1502229" y="6459658"/>
            <a:ext cx="2930074" cy="212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ttangolo 4"/>
          <p:cNvSpPr/>
          <p:nvPr/>
        </p:nvSpPr>
        <p:spPr>
          <a:xfrm>
            <a:off x="1485137" y="4089187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Straight Connector 3"/>
          <p:cNvCxnSpPr/>
          <p:nvPr/>
        </p:nvCxnSpPr>
        <p:spPr>
          <a:xfrm flipH="1" flipV="1">
            <a:off x="1470439" y="4629072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8" name="Rettangolo 57"/>
          <p:cNvSpPr/>
          <p:nvPr/>
        </p:nvSpPr>
        <p:spPr>
          <a:xfrm>
            <a:off x="2483899" y="4571350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7" name="Straight Connector 3"/>
          <p:cNvCxnSpPr/>
          <p:nvPr/>
        </p:nvCxnSpPr>
        <p:spPr>
          <a:xfrm flipH="1" flipV="1">
            <a:off x="2458528" y="4759908"/>
            <a:ext cx="69406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7" name="Straight Connector 46"/>
          <p:cNvCxnSpPr/>
          <p:nvPr/>
        </p:nvCxnSpPr>
        <p:spPr>
          <a:xfrm>
            <a:off x="1172067" y="4534883"/>
            <a:ext cx="556415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9" name="Straight Connector 3"/>
          <p:cNvCxnSpPr/>
          <p:nvPr/>
        </p:nvCxnSpPr>
        <p:spPr>
          <a:xfrm flipH="1" flipV="1">
            <a:off x="3122957" y="5167415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0" name="Rettangolo 59"/>
          <p:cNvSpPr/>
          <p:nvPr/>
        </p:nvSpPr>
        <p:spPr>
          <a:xfrm>
            <a:off x="3147708" y="4625171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62" name="Rettangolo 61"/>
          <p:cNvSpPr/>
          <p:nvPr/>
        </p:nvSpPr>
        <p:spPr>
          <a:xfrm>
            <a:off x="4143631" y="4972120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1" name="Straight Connector 3"/>
          <p:cNvCxnSpPr/>
          <p:nvPr/>
        </p:nvCxnSpPr>
        <p:spPr>
          <a:xfrm flipH="1" flipV="1">
            <a:off x="4129710" y="5525008"/>
            <a:ext cx="324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3" name="Rettangolo 62"/>
          <p:cNvSpPr/>
          <p:nvPr/>
        </p:nvSpPr>
        <p:spPr>
          <a:xfrm>
            <a:off x="4475323" y="5378517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4" name="Straight Connector 3"/>
          <p:cNvCxnSpPr/>
          <p:nvPr/>
        </p:nvCxnSpPr>
        <p:spPr>
          <a:xfrm flipH="1" flipV="1">
            <a:off x="4446464" y="5933457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5" name="Straight Connector 1"/>
          <p:cNvCxnSpPr/>
          <p:nvPr/>
        </p:nvCxnSpPr>
        <p:spPr>
          <a:xfrm>
            <a:off x="1140071" y="512328"/>
            <a:ext cx="0" cy="252000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1"/>
          <p:cNvCxnSpPr/>
          <p:nvPr/>
        </p:nvCxnSpPr>
        <p:spPr>
          <a:xfrm flipH="1">
            <a:off x="1140070" y="6289544"/>
            <a:ext cx="395999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ttangolo 67"/>
          <p:cNvSpPr/>
          <p:nvPr/>
        </p:nvSpPr>
        <p:spPr>
          <a:xfrm>
            <a:off x="1159704" y="3464796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7" name="Straight Connector 3"/>
          <p:cNvCxnSpPr/>
          <p:nvPr/>
        </p:nvCxnSpPr>
        <p:spPr>
          <a:xfrm flipH="1" flipV="1">
            <a:off x="1131131" y="4006603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9" name="TextBox 25"/>
          <p:cNvSpPr txBox="1"/>
          <p:nvPr/>
        </p:nvSpPr>
        <p:spPr>
          <a:xfrm>
            <a:off x="3353534" y="2970464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</a:t>
            </a:r>
            <a:r>
              <a:rPr lang="en-GB" sz="1400" baseline="-25000" dirty="0" smtClean="0"/>
              <a:t>A</a:t>
            </a:r>
            <a:endParaRPr lang="en-GB" sz="1400" dirty="0"/>
          </a:p>
        </p:txBody>
      </p:sp>
      <p:sp>
        <p:nvSpPr>
          <p:cNvPr id="70" name="TextBox 25"/>
          <p:cNvSpPr txBox="1"/>
          <p:nvPr/>
        </p:nvSpPr>
        <p:spPr>
          <a:xfrm>
            <a:off x="6681573" y="3000743"/>
            <a:ext cx="30008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</a:t>
            </a:r>
            <a:r>
              <a:rPr lang="en-GB" sz="1400" baseline="-25000" dirty="0" smtClean="0"/>
              <a:t>B</a:t>
            </a:r>
            <a:endParaRPr lang="en-GB" sz="1400" dirty="0"/>
          </a:p>
        </p:txBody>
      </p:sp>
      <p:sp>
        <p:nvSpPr>
          <p:cNvPr id="71" name="TextBox 25"/>
          <p:cNvSpPr txBox="1"/>
          <p:nvPr/>
        </p:nvSpPr>
        <p:spPr>
          <a:xfrm>
            <a:off x="4835323" y="632071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</a:t>
            </a:r>
            <a:r>
              <a:rPr lang="en-GB" sz="1400" baseline="-25000" dirty="0" smtClean="0"/>
              <a:t>A </a:t>
            </a:r>
            <a:r>
              <a:rPr lang="en-GB" sz="1400" dirty="0"/>
              <a:t>+ </a:t>
            </a:r>
            <a:r>
              <a:rPr lang="en-GB" sz="1400" dirty="0" smtClean="0"/>
              <a:t>I</a:t>
            </a:r>
            <a:r>
              <a:rPr lang="en-GB" sz="1400" baseline="-25000" dirty="0"/>
              <a:t>B</a:t>
            </a:r>
            <a:endParaRPr lang="en-GB" sz="1400" dirty="0"/>
          </a:p>
        </p:txBody>
      </p:sp>
      <p:cxnSp>
        <p:nvCxnSpPr>
          <p:cNvPr id="46" name="Straight Connector 45"/>
          <p:cNvCxnSpPr/>
          <p:nvPr/>
        </p:nvCxnSpPr>
        <p:spPr>
          <a:xfrm>
            <a:off x="1154113" y="5634617"/>
            <a:ext cx="556415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3" name="Straight Connector 3"/>
          <p:cNvCxnSpPr/>
          <p:nvPr/>
        </p:nvCxnSpPr>
        <p:spPr>
          <a:xfrm flipH="1" flipV="1">
            <a:off x="1052169" y="2664149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4" name="Straight Connector 3"/>
          <p:cNvCxnSpPr/>
          <p:nvPr/>
        </p:nvCxnSpPr>
        <p:spPr>
          <a:xfrm flipH="1" flipV="1">
            <a:off x="1055159" y="2293614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6" name="Straight Connector 3"/>
          <p:cNvCxnSpPr/>
          <p:nvPr/>
        </p:nvCxnSpPr>
        <p:spPr>
          <a:xfrm flipH="1" flipV="1">
            <a:off x="1058149" y="1893197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7" name="Straight Connector 3"/>
          <p:cNvCxnSpPr/>
          <p:nvPr/>
        </p:nvCxnSpPr>
        <p:spPr>
          <a:xfrm flipH="1" flipV="1">
            <a:off x="1061139" y="1537603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8" name="Straight Connector 3"/>
          <p:cNvCxnSpPr/>
          <p:nvPr/>
        </p:nvCxnSpPr>
        <p:spPr>
          <a:xfrm flipH="1" flipV="1">
            <a:off x="1064129" y="1211891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00" name="TextBox 17"/>
          <p:cNvSpPr txBox="1"/>
          <p:nvPr/>
        </p:nvSpPr>
        <p:spPr>
          <a:xfrm>
            <a:off x="697310" y="43609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5%</a:t>
            </a:r>
            <a:endParaRPr lang="en-GB" sz="1400" dirty="0"/>
          </a:p>
        </p:txBody>
      </p:sp>
      <p:sp>
        <p:nvSpPr>
          <p:cNvPr id="101" name="TextBox 18"/>
          <p:cNvSpPr txBox="1"/>
          <p:nvPr/>
        </p:nvSpPr>
        <p:spPr>
          <a:xfrm>
            <a:off x="678861" y="469922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102" name="TextBox 19"/>
          <p:cNvSpPr txBox="1"/>
          <p:nvPr/>
        </p:nvSpPr>
        <p:spPr>
          <a:xfrm>
            <a:off x="679031" y="50473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103" name="TextBox 20"/>
          <p:cNvSpPr txBox="1"/>
          <p:nvPr/>
        </p:nvSpPr>
        <p:spPr>
          <a:xfrm>
            <a:off x="685708" y="54708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104" name="TextBox 23"/>
          <p:cNvSpPr txBox="1"/>
          <p:nvPr/>
        </p:nvSpPr>
        <p:spPr>
          <a:xfrm>
            <a:off x="679031" y="584660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1%</a:t>
            </a:r>
            <a:endParaRPr lang="en-GB" sz="1400" dirty="0"/>
          </a:p>
        </p:txBody>
      </p:sp>
      <p:cxnSp>
        <p:nvCxnSpPr>
          <p:cNvPr id="105" name="Straight Connector 3"/>
          <p:cNvCxnSpPr/>
          <p:nvPr/>
        </p:nvCxnSpPr>
        <p:spPr>
          <a:xfrm flipH="1" flipV="1">
            <a:off x="1055507" y="6002082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6" name="Straight Connector 3"/>
          <p:cNvCxnSpPr/>
          <p:nvPr/>
        </p:nvCxnSpPr>
        <p:spPr>
          <a:xfrm flipH="1" flipV="1">
            <a:off x="1058497" y="5631547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7" name="Straight Connector 3"/>
          <p:cNvCxnSpPr/>
          <p:nvPr/>
        </p:nvCxnSpPr>
        <p:spPr>
          <a:xfrm flipH="1" flipV="1">
            <a:off x="1061487" y="5231130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8" name="Straight Connector 3"/>
          <p:cNvCxnSpPr/>
          <p:nvPr/>
        </p:nvCxnSpPr>
        <p:spPr>
          <a:xfrm flipH="1" flipV="1">
            <a:off x="1064477" y="4875536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09" name="Straight Connector 3"/>
          <p:cNvCxnSpPr/>
          <p:nvPr/>
        </p:nvCxnSpPr>
        <p:spPr>
          <a:xfrm flipH="1" flipV="1">
            <a:off x="1067467" y="4534883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130" name="TextBox 17"/>
          <p:cNvSpPr txBox="1"/>
          <p:nvPr/>
        </p:nvSpPr>
        <p:spPr>
          <a:xfrm>
            <a:off x="3823469" y="1020616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5%</a:t>
            </a:r>
            <a:endParaRPr lang="en-GB" sz="1400" dirty="0"/>
          </a:p>
        </p:txBody>
      </p:sp>
      <p:sp>
        <p:nvSpPr>
          <p:cNvPr id="131" name="TextBox 18"/>
          <p:cNvSpPr txBox="1"/>
          <p:nvPr/>
        </p:nvSpPr>
        <p:spPr>
          <a:xfrm>
            <a:off x="3819961" y="13588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132" name="TextBox 19"/>
          <p:cNvSpPr txBox="1"/>
          <p:nvPr/>
        </p:nvSpPr>
        <p:spPr>
          <a:xfrm>
            <a:off x="3820131" y="170699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133" name="TextBox 20"/>
          <p:cNvSpPr txBox="1"/>
          <p:nvPr/>
        </p:nvSpPr>
        <p:spPr>
          <a:xfrm>
            <a:off x="3826808" y="2115523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134" name="TextBox 23"/>
          <p:cNvSpPr txBox="1"/>
          <p:nvPr/>
        </p:nvSpPr>
        <p:spPr>
          <a:xfrm>
            <a:off x="3820131" y="250623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1%</a:t>
            </a:r>
            <a:endParaRPr lang="en-GB" sz="1400" dirty="0"/>
          </a:p>
        </p:txBody>
      </p:sp>
      <p:cxnSp>
        <p:nvCxnSpPr>
          <p:cNvPr id="135" name="Straight Connector 3"/>
          <p:cNvCxnSpPr/>
          <p:nvPr/>
        </p:nvCxnSpPr>
        <p:spPr>
          <a:xfrm flipH="1" flipV="1">
            <a:off x="4196607" y="2661716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6" name="Straight Connector 3"/>
          <p:cNvCxnSpPr/>
          <p:nvPr/>
        </p:nvCxnSpPr>
        <p:spPr>
          <a:xfrm flipH="1" flipV="1">
            <a:off x="4199597" y="2291181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7" name="Straight Connector 3"/>
          <p:cNvCxnSpPr/>
          <p:nvPr/>
        </p:nvCxnSpPr>
        <p:spPr>
          <a:xfrm flipH="1" flipV="1">
            <a:off x="4202587" y="1890764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8" name="Straight Connector 3"/>
          <p:cNvCxnSpPr/>
          <p:nvPr/>
        </p:nvCxnSpPr>
        <p:spPr>
          <a:xfrm flipH="1" flipV="1">
            <a:off x="4205577" y="1535170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139" name="Straight Connector 3"/>
          <p:cNvCxnSpPr/>
          <p:nvPr/>
        </p:nvCxnSpPr>
        <p:spPr>
          <a:xfrm flipH="1" flipV="1">
            <a:off x="4208567" y="1209458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" name="TextBox 1"/>
          <p:cNvSpPr txBox="1"/>
          <p:nvPr/>
        </p:nvSpPr>
        <p:spPr>
          <a:xfrm>
            <a:off x="173516" y="512328"/>
            <a:ext cx="102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Interest rate, </a:t>
            </a:r>
          </a:p>
          <a:p>
            <a:r>
              <a:rPr lang="en-GB" sz="1200" dirty="0" smtClean="0"/>
              <a:t>Profit rate</a:t>
            </a:r>
            <a:endParaRPr lang="en-GB" sz="1200" dirty="0"/>
          </a:p>
        </p:txBody>
      </p:sp>
      <p:sp>
        <p:nvSpPr>
          <p:cNvPr id="75" name="TextBox 74"/>
          <p:cNvSpPr txBox="1"/>
          <p:nvPr/>
        </p:nvSpPr>
        <p:spPr>
          <a:xfrm>
            <a:off x="185118" y="3613298"/>
            <a:ext cx="102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Interest rate, </a:t>
            </a:r>
          </a:p>
          <a:p>
            <a:r>
              <a:rPr lang="en-GB" sz="1200" dirty="0" smtClean="0"/>
              <a:t>Profit rate</a:t>
            </a:r>
            <a:endParaRPr lang="en-GB" sz="1200" dirty="0"/>
          </a:p>
        </p:txBody>
      </p:sp>
      <p:cxnSp>
        <p:nvCxnSpPr>
          <p:cNvPr id="79" name="Straight Arrow Connector 78"/>
          <p:cNvCxnSpPr/>
          <p:nvPr/>
        </p:nvCxnSpPr>
        <p:spPr>
          <a:xfrm flipV="1">
            <a:off x="1139467" y="5648516"/>
            <a:ext cx="3292836" cy="1776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7551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25" grpId="0"/>
      <p:bldP spid="29" grpId="0"/>
      <p:bldP spid="31" grpId="0"/>
      <p:bldP spid="32" grpId="0"/>
      <p:bldP spid="54" grpId="0"/>
      <p:bldP spid="55" grpId="0"/>
      <p:bldP spid="5" grpId="0" animBg="1"/>
      <p:bldP spid="58" grpId="0" animBg="1"/>
      <p:bldP spid="60" grpId="0" animBg="1"/>
      <p:bldP spid="62" grpId="0" animBg="1"/>
      <p:bldP spid="63" grpId="0" animBg="1"/>
      <p:bldP spid="68" grpId="0" animBg="1"/>
      <p:bldP spid="70" grpId="0"/>
      <p:bldP spid="71" grpId="0"/>
      <p:bldP spid="100" grpId="0"/>
      <p:bldP spid="101" grpId="0"/>
      <p:bldP spid="102" grpId="0"/>
      <p:bldP spid="103" grpId="0"/>
      <p:bldP spid="104" grpId="0"/>
      <p:bldP spid="130" grpId="0"/>
      <p:bldP spid="131" grpId="0"/>
      <p:bldP spid="132" grpId="0"/>
      <p:bldP spid="133" grpId="0"/>
      <p:bldP spid="134" grpId="0"/>
      <p:bldP spid="75" grpId="0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TextBox 24"/>
          <p:cNvSpPr txBox="1"/>
          <p:nvPr/>
        </p:nvSpPr>
        <p:spPr>
          <a:xfrm>
            <a:off x="1187836" y="2276545"/>
            <a:ext cx="65894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Aggregate economy: both firms</a:t>
            </a:r>
          </a:p>
          <a:p>
            <a:r>
              <a:rPr lang="en-GB" dirty="0" smtClean="0"/>
              <a:t>Expected rate of profit rises for a given set of projects (supply effect)</a:t>
            </a:r>
            <a:endParaRPr lang="en-GB" dirty="0"/>
          </a:p>
        </p:txBody>
      </p:sp>
      <p:sp>
        <p:nvSpPr>
          <p:cNvPr id="80" name="TextBox 79"/>
          <p:cNvSpPr txBox="1"/>
          <p:nvPr/>
        </p:nvSpPr>
        <p:spPr>
          <a:xfrm>
            <a:off x="59888" y="62754"/>
            <a:ext cx="873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Figure 14.10a. </a:t>
            </a:r>
            <a:r>
              <a:rPr lang="en-GB" dirty="0" smtClean="0"/>
              <a:t>The aggregate economy, where the expected </a:t>
            </a:r>
            <a:r>
              <a:rPr lang="en-GB" dirty="0"/>
              <a:t>rate of profit rises for a given set of projects (supply </a:t>
            </a:r>
            <a:r>
              <a:rPr lang="en-GB" dirty="0" smtClean="0"/>
              <a:t>effect).</a:t>
            </a:r>
            <a:endParaRPr lang="en-GB" dirty="0">
              <a:solidFill>
                <a:prstClr val="black"/>
              </a:solidFill>
            </a:endParaRPr>
          </a:p>
        </p:txBody>
      </p:sp>
      <p:graphicFrame>
        <p:nvGraphicFramePr>
          <p:cNvPr id="37" name="Table 36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899856631"/>
              </p:ext>
            </p:extLst>
          </p:nvPr>
        </p:nvGraphicFramePr>
        <p:xfrm>
          <a:off x="1148443" y="3905078"/>
          <a:ext cx="3643992" cy="238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72"/>
                <a:gridCol w="993816"/>
                <a:gridCol w="662544"/>
                <a:gridCol w="993816"/>
                <a:gridCol w="331272"/>
                <a:gridCol w="331272"/>
              </a:tblGrid>
              <a:tr h="396864">
                <a:tc rowSpan="6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41" name="TextBox 40"/>
          <p:cNvSpPr txBox="1"/>
          <p:nvPr/>
        </p:nvSpPr>
        <p:spPr>
          <a:xfrm>
            <a:off x="1409236" y="6517638"/>
            <a:ext cx="183146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Increase in investment</a:t>
            </a:r>
            <a:endParaRPr lang="en-GB" sz="1400" dirty="0"/>
          </a:p>
        </p:txBody>
      </p:sp>
      <p:cxnSp>
        <p:nvCxnSpPr>
          <p:cNvPr id="42" name="Straight Arrow Connector 41"/>
          <p:cNvCxnSpPr/>
          <p:nvPr/>
        </p:nvCxnSpPr>
        <p:spPr>
          <a:xfrm>
            <a:off x="1502229" y="6459658"/>
            <a:ext cx="1645479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3" name="Rettangolo 4"/>
          <p:cNvSpPr/>
          <p:nvPr/>
        </p:nvSpPr>
        <p:spPr>
          <a:xfrm>
            <a:off x="1485137" y="4089187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4" name="Straight Connector 3"/>
          <p:cNvCxnSpPr/>
          <p:nvPr/>
        </p:nvCxnSpPr>
        <p:spPr>
          <a:xfrm flipH="1" flipV="1">
            <a:off x="1470439" y="4629072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5" name="Rettangolo 57"/>
          <p:cNvSpPr/>
          <p:nvPr/>
        </p:nvSpPr>
        <p:spPr>
          <a:xfrm>
            <a:off x="2483899" y="4571350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Straight Connector 3"/>
          <p:cNvCxnSpPr/>
          <p:nvPr/>
        </p:nvCxnSpPr>
        <p:spPr>
          <a:xfrm flipH="1" flipV="1">
            <a:off x="2458528" y="4759908"/>
            <a:ext cx="69406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9" name="Straight Connector 3"/>
          <p:cNvCxnSpPr/>
          <p:nvPr/>
        </p:nvCxnSpPr>
        <p:spPr>
          <a:xfrm flipH="1" flipV="1">
            <a:off x="3122957" y="5167415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0" name="Rettangolo 59"/>
          <p:cNvSpPr/>
          <p:nvPr/>
        </p:nvSpPr>
        <p:spPr>
          <a:xfrm>
            <a:off x="3147708" y="4625171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1" name="Rettangolo 61"/>
          <p:cNvSpPr/>
          <p:nvPr/>
        </p:nvSpPr>
        <p:spPr>
          <a:xfrm>
            <a:off x="4143631" y="4972120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2" name="Straight Connector 3"/>
          <p:cNvCxnSpPr/>
          <p:nvPr/>
        </p:nvCxnSpPr>
        <p:spPr>
          <a:xfrm flipH="1" flipV="1">
            <a:off x="4129710" y="5525008"/>
            <a:ext cx="324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4" name="Rettangolo 62"/>
          <p:cNvSpPr/>
          <p:nvPr/>
        </p:nvSpPr>
        <p:spPr>
          <a:xfrm>
            <a:off x="4475323" y="5378517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65" name="Straight Connector 3"/>
          <p:cNvCxnSpPr/>
          <p:nvPr/>
        </p:nvCxnSpPr>
        <p:spPr>
          <a:xfrm flipH="1" flipV="1">
            <a:off x="4446464" y="5933457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9" name="Straight Connector 1"/>
          <p:cNvCxnSpPr/>
          <p:nvPr/>
        </p:nvCxnSpPr>
        <p:spPr>
          <a:xfrm flipH="1">
            <a:off x="1140070" y="6289544"/>
            <a:ext cx="395999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Rettangolo 67"/>
          <p:cNvSpPr/>
          <p:nvPr/>
        </p:nvSpPr>
        <p:spPr>
          <a:xfrm>
            <a:off x="1159704" y="3464796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73" name="Straight Connector 3"/>
          <p:cNvCxnSpPr/>
          <p:nvPr/>
        </p:nvCxnSpPr>
        <p:spPr>
          <a:xfrm flipH="1" flipV="1">
            <a:off x="1131131" y="4006603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4" name="TextBox 25"/>
          <p:cNvSpPr txBox="1"/>
          <p:nvPr/>
        </p:nvSpPr>
        <p:spPr>
          <a:xfrm>
            <a:off x="4835323" y="632071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</a:t>
            </a:r>
            <a:r>
              <a:rPr lang="en-GB" sz="1400" baseline="-25000" dirty="0" smtClean="0"/>
              <a:t>A </a:t>
            </a:r>
            <a:r>
              <a:rPr lang="en-GB" sz="1400" dirty="0"/>
              <a:t>+ </a:t>
            </a:r>
            <a:r>
              <a:rPr lang="en-GB" sz="1400" dirty="0" smtClean="0"/>
              <a:t>I</a:t>
            </a:r>
            <a:r>
              <a:rPr lang="en-GB" sz="1400" baseline="-25000" dirty="0"/>
              <a:t>B</a:t>
            </a:r>
            <a:endParaRPr lang="en-GB" sz="1400" dirty="0"/>
          </a:p>
        </p:txBody>
      </p:sp>
      <p:sp>
        <p:nvSpPr>
          <p:cNvPr id="76" name="TextBox 17"/>
          <p:cNvSpPr txBox="1"/>
          <p:nvPr/>
        </p:nvSpPr>
        <p:spPr>
          <a:xfrm>
            <a:off x="697310" y="43609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5%</a:t>
            </a:r>
            <a:endParaRPr lang="en-GB" sz="1400" dirty="0"/>
          </a:p>
        </p:txBody>
      </p:sp>
      <p:sp>
        <p:nvSpPr>
          <p:cNvPr id="77" name="TextBox 18"/>
          <p:cNvSpPr txBox="1"/>
          <p:nvPr/>
        </p:nvSpPr>
        <p:spPr>
          <a:xfrm>
            <a:off x="678861" y="469922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78" name="TextBox 19"/>
          <p:cNvSpPr txBox="1"/>
          <p:nvPr/>
        </p:nvSpPr>
        <p:spPr>
          <a:xfrm>
            <a:off x="679031" y="50473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79" name="TextBox 20"/>
          <p:cNvSpPr txBox="1"/>
          <p:nvPr/>
        </p:nvSpPr>
        <p:spPr>
          <a:xfrm>
            <a:off x="685708" y="54708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81" name="TextBox 23"/>
          <p:cNvSpPr txBox="1"/>
          <p:nvPr/>
        </p:nvSpPr>
        <p:spPr>
          <a:xfrm>
            <a:off x="679031" y="584660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1%</a:t>
            </a:r>
            <a:endParaRPr lang="en-GB" sz="1400" dirty="0"/>
          </a:p>
        </p:txBody>
      </p:sp>
      <p:cxnSp>
        <p:nvCxnSpPr>
          <p:cNvPr id="82" name="Straight Connector 3"/>
          <p:cNvCxnSpPr/>
          <p:nvPr/>
        </p:nvCxnSpPr>
        <p:spPr>
          <a:xfrm flipH="1" flipV="1">
            <a:off x="1055507" y="6002082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3" name="Straight Connector 3"/>
          <p:cNvCxnSpPr/>
          <p:nvPr/>
        </p:nvCxnSpPr>
        <p:spPr>
          <a:xfrm flipH="1" flipV="1">
            <a:off x="1058497" y="5631547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4" name="Straight Connector 3"/>
          <p:cNvCxnSpPr/>
          <p:nvPr/>
        </p:nvCxnSpPr>
        <p:spPr>
          <a:xfrm flipH="1" flipV="1">
            <a:off x="1061487" y="5231130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5" name="Straight Connector 3"/>
          <p:cNvCxnSpPr/>
          <p:nvPr/>
        </p:nvCxnSpPr>
        <p:spPr>
          <a:xfrm flipH="1" flipV="1">
            <a:off x="1064477" y="4875536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6" name="Straight Connector 3"/>
          <p:cNvCxnSpPr/>
          <p:nvPr/>
        </p:nvCxnSpPr>
        <p:spPr>
          <a:xfrm flipH="1" flipV="1">
            <a:off x="1067467" y="4534883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7" name="TextBox 86"/>
          <p:cNvSpPr txBox="1"/>
          <p:nvPr/>
        </p:nvSpPr>
        <p:spPr>
          <a:xfrm>
            <a:off x="109104" y="2446798"/>
            <a:ext cx="102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Interest rate, </a:t>
            </a:r>
          </a:p>
          <a:p>
            <a:r>
              <a:rPr lang="en-GB" sz="1200" dirty="0" smtClean="0"/>
              <a:t>Profit rate</a:t>
            </a:r>
            <a:endParaRPr lang="en-GB" sz="1200" dirty="0"/>
          </a:p>
        </p:txBody>
      </p:sp>
      <p:grpSp>
        <p:nvGrpSpPr>
          <p:cNvPr id="2" name="Group 1"/>
          <p:cNvGrpSpPr/>
          <p:nvPr/>
        </p:nvGrpSpPr>
        <p:grpSpPr>
          <a:xfrm>
            <a:off x="1148443" y="3487922"/>
            <a:ext cx="3650419" cy="2453720"/>
            <a:chOff x="1142612" y="3490434"/>
            <a:chExt cx="3650419" cy="2453720"/>
          </a:xfrm>
          <a:solidFill>
            <a:schemeClr val="accent2">
              <a:lumMod val="20000"/>
              <a:lumOff val="80000"/>
            </a:schemeClr>
          </a:solidFill>
        </p:grpSpPr>
        <p:sp>
          <p:nvSpPr>
            <p:cNvPr id="5" name="Rettangolo 4"/>
            <p:cNvSpPr/>
            <p:nvPr/>
          </p:nvSpPr>
          <p:spPr>
            <a:xfrm>
              <a:off x="1485137" y="4106279"/>
              <a:ext cx="990620" cy="5399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3" name="Rettangolo 62"/>
            <p:cNvSpPr/>
            <p:nvPr/>
          </p:nvSpPr>
          <p:spPr>
            <a:xfrm>
              <a:off x="4458231" y="5404155"/>
              <a:ext cx="334800" cy="5399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8" name="Rettangolo 67"/>
            <p:cNvSpPr/>
            <p:nvPr/>
          </p:nvSpPr>
          <p:spPr>
            <a:xfrm>
              <a:off x="1142612" y="3490434"/>
              <a:ext cx="321996" cy="5399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89" name="Straight Connector 3"/>
          <p:cNvCxnSpPr/>
          <p:nvPr/>
        </p:nvCxnSpPr>
        <p:spPr>
          <a:xfrm>
            <a:off x="1148241" y="3322701"/>
            <a:ext cx="1" cy="686185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7" name="Straight Connector 3"/>
          <p:cNvCxnSpPr/>
          <p:nvPr/>
        </p:nvCxnSpPr>
        <p:spPr>
          <a:xfrm flipH="1" flipV="1">
            <a:off x="1142612" y="3487101"/>
            <a:ext cx="32400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3" name="Straight Connector 3"/>
          <p:cNvCxnSpPr/>
          <p:nvPr/>
        </p:nvCxnSpPr>
        <p:spPr>
          <a:xfrm flipH="1" flipV="1">
            <a:off x="1467762" y="4101495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4" name="Straight Connector 3"/>
          <p:cNvCxnSpPr/>
          <p:nvPr/>
        </p:nvCxnSpPr>
        <p:spPr>
          <a:xfrm flipH="1" flipV="1">
            <a:off x="4443787" y="5405880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grpSp>
        <p:nvGrpSpPr>
          <p:cNvPr id="3" name="Group 2"/>
          <p:cNvGrpSpPr/>
          <p:nvPr/>
        </p:nvGrpSpPr>
        <p:grpSpPr>
          <a:xfrm>
            <a:off x="2481588" y="4374682"/>
            <a:ext cx="1984164" cy="1192325"/>
            <a:chOff x="1143221" y="4328042"/>
            <a:chExt cx="1984164" cy="1192325"/>
          </a:xfrm>
          <a:solidFill>
            <a:schemeClr val="accent1">
              <a:lumMod val="20000"/>
              <a:lumOff val="80000"/>
            </a:schemeClr>
          </a:solidFill>
        </p:grpSpPr>
        <p:sp>
          <p:nvSpPr>
            <p:cNvPr id="60" name="Rettangolo 59"/>
            <p:cNvSpPr/>
            <p:nvPr/>
          </p:nvSpPr>
          <p:spPr>
            <a:xfrm>
              <a:off x="1796071" y="4589272"/>
              <a:ext cx="990620" cy="5399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58" name="Rettangolo 57"/>
            <p:cNvSpPr/>
            <p:nvPr/>
          </p:nvSpPr>
          <p:spPr>
            <a:xfrm>
              <a:off x="1143221" y="4328042"/>
              <a:ext cx="652091" cy="390368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  <p:sp>
          <p:nvSpPr>
            <p:cNvPr id="62" name="Rettangolo 61"/>
            <p:cNvSpPr/>
            <p:nvPr/>
          </p:nvSpPr>
          <p:spPr>
            <a:xfrm>
              <a:off x="2792585" y="4980368"/>
              <a:ext cx="334800" cy="539999"/>
            </a:xfrm>
            <a:prstGeom prst="rect">
              <a:avLst/>
            </a:prstGeom>
            <a:grpFill/>
            <a:ln>
              <a:solidFill>
                <a:schemeClr val="bg1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it-IT"/>
            </a:p>
          </p:txBody>
        </p:sp>
      </p:grpSp>
      <p:cxnSp>
        <p:nvCxnSpPr>
          <p:cNvPr id="57" name="Straight Connector 3"/>
          <p:cNvCxnSpPr/>
          <p:nvPr/>
        </p:nvCxnSpPr>
        <p:spPr>
          <a:xfrm flipH="1" flipV="1">
            <a:off x="2464397" y="4377613"/>
            <a:ext cx="68400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9" name="Straight Connector 3"/>
          <p:cNvCxnSpPr/>
          <p:nvPr/>
        </p:nvCxnSpPr>
        <p:spPr>
          <a:xfrm flipH="1" flipV="1">
            <a:off x="3130333" y="4625865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1" name="Straight Connector 3"/>
          <p:cNvCxnSpPr/>
          <p:nvPr/>
        </p:nvCxnSpPr>
        <p:spPr>
          <a:xfrm flipH="1" flipV="1">
            <a:off x="4127033" y="5023069"/>
            <a:ext cx="324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48" name="Straight Connector 47"/>
          <p:cNvCxnSpPr/>
          <p:nvPr/>
        </p:nvCxnSpPr>
        <p:spPr>
          <a:xfrm>
            <a:off x="1172067" y="4534883"/>
            <a:ext cx="4306169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7628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1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4" name="Table 8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2388438029"/>
              </p:ext>
            </p:extLst>
          </p:nvPr>
        </p:nvGraphicFramePr>
        <p:xfrm>
          <a:off x="1139467" y="3909418"/>
          <a:ext cx="4572360" cy="238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72"/>
                <a:gridCol w="1404000"/>
                <a:gridCol w="972000"/>
                <a:gridCol w="993816"/>
                <a:gridCol w="540000"/>
                <a:gridCol w="331272"/>
              </a:tblGrid>
              <a:tr h="396864">
                <a:tc rowSpan="6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 noChangeAspect="1"/>
          </p:cNvGraphicFramePr>
          <p:nvPr>
            <p:extLst>
              <p:ext uri="{D42A27DB-BD31-4B8C-83A1-F6EECF244321}">
                <p14:modId xmlns:p14="http://schemas.microsoft.com/office/powerpoint/2010/main" val="3501079655"/>
              </p:ext>
            </p:extLst>
          </p:nvPr>
        </p:nvGraphicFramePr>
        <p:xfrm>
          <a:off x="1148443" y="3905078"/>
          <a:ext cx="3643992" cy="2381184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31272"/>
                <a:gridCol w="993816"/>
                <a:gridCol w="662544"/>
                <a:gridCol w="993816"/>
                <a:gridCol w="331272"/>
                <a:gridCol w="331272"/>
              </a:tblGrid>
              <a:tr h="396864">
                <a:tc rowSpan="6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5">
                  <a:txBody>
                    <a:bodyPr/>
                    <a:lstStyle/>
                    <a:p>
                      <a:endParaRPr lang="en-GB" dirty="0"/>
                    </a:p>
                  </a:txBody>
                  <a:tcPr marL="45720" marR="45720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rowSpan="5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grid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4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3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 h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solidFill>
                      <a:schemeClr val="tx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</a:tr>
              <a:tr h="396864"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3" name="TextBox 2"/>
          <p:cNvSpPr txBox="1"/>
          <p:nvPr/>
        </p:nvSpPr>
        <p:spPr>
          <a:xfrm>
            <a:off x="2112171" y="1922577"/>
            <a:ext cx="145552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Initial investment</a:t>
            </a:r>
            <a:endParaRPr lang="en-GB" sz="1400" dirty="0"/>
          </a:p>
        </p:txBody>
      </p:sp>
      <p:cxnSp>
        <p:nvCxnSpPr>
          <p:cNvPr id="4" name="Straight Arrow Connector 3"/>
          <p:cNvCxnSpPr/>
          <p:nvPr/>
        </p:nvCxnSpPr>
        <p:spPr>
          <a:xfrm>
            <a:off x="1133487" y="3018314"/>
            <a:ext cx="4248000" cy="0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"/>
          <p:cNvCxnSpPr/>
          <p:nvPr/>
        </p:nvCxnSpPr>
        <p:spPr>
          <a:xfrm flipH="1">
            <a:off x="1140070" y="6289544"/>
            <a:ext cx="395999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ttangolo 4"/>
          <p:cNvSpPr/>
          <p:nvPr/>
        </p:nvSpPr>
        <p:spPr>
          <a:xfrm>
            <a:off x="3567698" y="3067210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20" name="Straight Connector 3"/>
          <p:cNvCxnSpPr/>
          <p:nvPr/>
        </p:nvCxnSpPr>
        <p:spPr>
          <a:xfrm flipH="1" flipV="1">
            <a:off x="1142229" y="3906348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21" name="TextBox 25"/>
          <p:cNvSpPr txBox="1"/>
          <p:nvPr/>
        </p:nvSpPr>
        <p:spPr>
          <a:xfrm>
            <a:off x="4835323" y="632071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</a:t>
            </a:r>
            <a:r>
              <a:rPr lang="en-GB" sz="1400" baseline="-25000" dirty="0" smtClean="0"/>
              <a:t>A </a:t>
            </a:r>
            <a:r>
              <a:rPr lang="en-GB" sz="1400" dirty="0"/>
              <a:t>+ </a:t>
            </a:r>
            <a:r>
              <a:rPr lang="en-GB" sz="1400" dirty="0" smtClean="0"/>
              <a:t>I</a:t>
            </a:r>
            <a:r>
              <a:rPr lang="en-GB" sz="1400" baseline="-25000" dirty="0"/>
              <a:t>B</a:t>
            </a:r>
            <a:endParaRPr lang="en-GB" sz="1400" dirty="0"/>
          </a:p>
        </p:txBody>
      </p:sp>
      <p:sp>
        <p:nvSpPr>
          <p:cNvPr id="22" name="TextBox 17"/>
          <p:cNvSpPr txBox="1"/>
          <p:nvPr/>
        </p:nvSpPr>
        <p:spPr>
          <a:xfrm>
            <a:off x="697310" y="43609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5%</a:t>
            </a:r>
            <a:endParaRPr lang="en-GB" sz="1400" dirty="0"/>
          </a:p>
        </p:txBody>
      </p:sp>
      <p:sp>
        <p:nvSpPr>
          <p:cNvPr id="23" name="TextBox 18"/>
          <p:cNvSpPr txBox="1"/>
          <p:nvPr/>
        </p:nvSpPr>
        <p:spPr>
          <a:xfrm>
            <a:off x="678861" y="469922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24" name="TextBox 19"/>
          <p:cNvSpPr txBox="1"/>
          <p:nvPr/>
        </p:nvSpPr>
        <p:spPr>
          <a:xfrm>
            <a:off x="679031" y="50473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25" name="TextBox 20"/>
          <p:cNvSpPr txBox="1"/>
          <p:nvPr/>
        </p:nvSpPr>
        <p:spPr>
          <a:xfrm>
            <a:off x="685708" y="54708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26" name="TextBox 23"/>
          <p:cNvSpPr txBox="1"/>
          <p:nvPr/>
        </p:nvSpPr>
        <p:spPr>
          <a:xfrm>
            <a:off x="679031" y="584660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1%</a:t>
            </a:r>
            <a:endParaRPr lang="en-GB" sz="1400" dirty="0"/>
          </a:p>
        </p:txBody>
      </p:sp>
      <p:cxnSp>
        <p:nvCxnSpPr>
          <p:cNvPr id="27" name="Straight Connector 3"/>
          <p:cNvCxnSpPr/>
          <p:nvPr/>
        </p:nvCxnSpPr>
        <p:spPr>
          <a:xfrm flipH="1" flipV="1">
            <a:off x="1055507" y="6002082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8" name="Straight Connector 3"/>
          <p:cNvCxnSpPr/>
          <p:nvPr/>
        </p:nvCxnSpPr>
        <p:spPr>
          <a:xfrm flipH="1" flipV="1">
            <a:off x="1058497" y="5631547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29" name="Straight Connector 3"/>
          <p:cNvCxnSpPr/>
          <p:nvPr/>
        </p:nvCxnSpPr>
        <p:spPr>
          <a:xfrm flipH="1" flipV="1">
            <a:off x="1061487" y="5231130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0" name="Straight Connector 3"/>
          <p:cNvCxnSpPr/>
          <p:nvPr/>
        </p:nvCxnSpPr>
        <p:spPr>
          <a:xfrm flipH="1" flipV="1">
            <a:off x="1064477" y="4875536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1" name="Straight Connector 3"/>
          <p:cNvCxnSpPr/>
          <p:nvPr/>
        </p:nvCxnSpPr>
        <p:spPr>
          <a:xfrm flipH="1" flipV="1">
            <a:off x="1067467" y="4534883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33" name="Straight Connector 32"/>
          <p:cNvCxnSpPr/>
          <p:nvPr/>
        </p:nvCxnSpPr>
        <p:spPr>
          <a:xfrm>
            <a:off x="1154113" y="5634617"/>
            <a:ext cx="556415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/>
          <p:cNvCxnSpPr/>
          <p:nvPr/>
        </p:nvCxnSpPr>
        <p:spPr>
          <a:xfrm flipV="1">
            <a:off x="1148443" y="2284898"/>
            <a:ext cx="3292836" cy="1776"/>
          </a:xfrm>
          <a:prstGeom prst="straightConnector1">
            <a:avLst/>
          </a:prstGeom>
          <a:ln w="9525">
            <a:solidFill>
              <a:schemeClr val="tx1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/>
          <p:cNvSpPr txBox="1"/>
          <p:nvPr/>
        </p:nvSpPr>
        <p:spPr>
          <a:xfrm>
            <a:off x="73516" y="5776"/>
            <a:ext cx="8995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Figure 14.10b. </a:t>
            </a:r>
            <a:r>
              <a:rPr lang="en-GB" dirty="0" smtClean="0"/>
              <a:t>The aggregate economy, where the desired capacity rises for each project (demand effect).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40" name="TextBox 39"/>
          <p:cNvSpPr txBox="1"/>
          <p:nvPr/>
        </p:nvSpPr>
        <p:spPr>
          <a:xfrm>
            <a:off x="2112171" y="2595498"/>
            <a:ext cx="25832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Investment (increase in demand)</a:t>
            </a:r>
            <a:endParaRPr lang="en-GB" sz="1400" dirty="0"/>
          </a:p>
        </p:txBody>
      </p:sp>
      <p:sp>
        <p:nvSpPr>
          <p:cNvPr id="41" name="TextBox 40"/>
          <p:cNvSpPr txBox="1"/>
          <p:nvPr/>
        </p:nvSpPr>
        <p:spPr>
          <a:xfrm>
            <a:off x="1103467" y="1515042"/>
            <a:ext cx="25637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At an interest rate of 2%, </a:t>
            </a:r>
            <a:endParaRPr lang="en-GB" dirty="0"/>
          </a:p>
        </p:txBody>
      </p:sp>
      <p:sp>
        <p:nvSpPr>
          <p:cNvPr id="36" name="TextBox 35"/>
          <p:cNvSpPr txBox="1"/>
          <p:nvPr/>
        </p:nvSpPr>
        <p:spPr>
          <a:xfrm>
            <a:off x="2458527" y="3350523"/>
            <a:ext cx="313579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Aggregate economy: both firms</a:t>
            </a:r>
            <a:endParaRPr lang="en-GB" dirty="0"/>
          </a:p>
        </p:txBody>
      </p:sp>
      <p:sp>
        <p:nvSpPr>
          <p:cNvPr id="45" name="Rettangolo 4"/>
          <p:cNvSpPr/>
          <p:nvPr/>
        </p:nvSpPr>
        <p:spPr>
          <a:xfrm>
            <a:off x="1485137" y="4089187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6" name="Straight Connector 3"/>
          <p:cNvCxnSpPr/>
          <p:nvPr/>
        </p:nvCxnSpPr>
        <p:spPr>
          <a:xfrm flipH="1" flipV="1">
            <a:off x="1470439" y="4629072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47" name="Rettangolo 57"/>
          <p:cNvSpPr/>
          <p:nvPr/>
        </p:nvSpPr>
        <p:spPr>
          <a:xfrm>
            <a:off x="2483899" y="4571350"/>
            <a:ext cx="720000" cy="18000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48" name="Straight Connector 3"/>
          <p:cNvCxnSpPr/>
          <p:nvPr/>
        </p:nvCxnSpPr>
        <p:spPr>
          <a:xfrm flipH="1" flipV="1">
            <a:off x="2458528" y="4759908"/>
            <a:ext cx="69406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0" name="Straight Connector 3"/>
          <p:cNvCxnSpPr/>
          <p:nvPr/>
        </p:nvCxnSpPr>
        <p:spPr>
          <a:xfrm flipH="1" flipV="1">
            <a:off x="3122957" y="5167415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1" name="Rettangolo 59"/>
          <p:cNvSpPr/>
          <p:nvPr/>
        </p:nvSpPr>
        <p:spPr>
          <a:xfrm>
            <a:off x="3147708" y="4625171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52" name="Rettangolo 61"/>
          <p:cNvSpPr/>
          <p:nvPr/>
        </p:nvSpPr>
        <p:spPr>
          <a:xfrm>
            <a:off x="4143631" y="4972120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3" name="Straight Connector 3"/>
          <p:cNvCxnSpPr/>
          <p:nvPr/>
        </p:nvCxnSpPr>
        <p:spPr>
          <a:xfrm flipH="1" flipV="1">
            <a:off x="4129710" y="5525008"/>
            <a:ext cx="324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4" name="Rettangolo 62"/>
          <p:cNvSpPr/>
          <p:nvPr/>
        </p:nvSpPr>
        <p:spPr>
          <a:xfrm>
            <a:off x="4475323" y="5378517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5" name="Straight Connector 3"/>
          <p:cNvCxnSpPr/>
          <p:nvPr/>
        </p:nvCxnSpPr>
        <p:spPr>
          <a:xfrm flipH="1" flipV="1">
            <a:off x="4446464" y="5933457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6" name="Straight Connector 1"/>
          <p:cNvCxnSpPr/>
          <p:nvPr/>
        </p:nvCxnSpPr>
        <p:spPr>
          <a:xfrm flipH="1">
            <a:off x="1140070" y="6289544"/>
            <a:ext cx="3959996" cy="0"/>
          </a:xfrm>
          <a:prstGeom prst="line">
            <a:avLst/>
          </a:prstGeom>
          <a:ln w="12700" cmpd="sng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ttangolo 67"/>
          <p:cNvSpPr/>
          <p:nvPr/>
        </p:nvSpPr>
        <p:spPr>
          <a:xfrm>
            <a:off x="1159704" y="3473342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58" name="Straight Connector 3"/>
          <p:cNvCxnSpPr/>
          <p:nvPr/>
        </p:nvCxnSpPr>
        <p:spPr>
          <a:xfrm flipH="1" flipV="1">
            <a:off x="1131131" y="4006603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9" name="TextBox 25"/>
          <p:cNvSpPr txBox="1"/>
          <p:nvPr/>
        </p:nvSpPr>
        <p:spPr>
          <a:xfrm>
            <a:off x="4835323" y="6320710"/>
            <a:ext cx="56938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I</a:t>
            </a:r>
            <a:r>
              <a:rPr lang="en-GB" sz="1400" baseline="-25000" dirty="0" smtClean="0"/>
              <a:t>A </a:t>
            </a:r>
            <a:r>
              <a:rPr lang="en-GB" sz="1400" dirty="0"/>
              <a:t>+ </a:t>
            </a:r>
            <a:r>
              <a:rPr lang="en-GB" sz="1400" dirty="0" smtClean="0"/>
              <a:t>I</a:t>
            </a:r>
            <a:r>
              <a:rPr lang="en-GB" sz="1400" baseline="-25000" dirty="0"/>
              <a:t>B</a:t>
            </a:r>
            <a:endParaRPr lang="en-GB" sz="1400" dirty="0"/>
          </a:p>
        </p:txBody>
      </p:sp>
      <p:sp>
        <p:nvSpPr>
          <p:cNvPr id="61" name="TextBox 17"/>
          <p:cNvSpPr txBox="1"/>
          <p:nvPr/>
        </p:nvSpPr>
        <p:spPr>
          <a:xfrm>
            <a:off x="697310" y="4360982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5%</a:t>
            </a:r>
            <a:endParaRPr lang="en-GB" sz="1400" dirty="0"/>
          </a:p>
        </p:txBody>
      </p:sp>
      <p:sp>
        <p:nvSpPr>
          <p:cNvPr id="62" name="TextBox 18"/>
          <p:cNvSpPr txBox="1"/>
          <p:nvPr/>
        </p:nvSpPr>
        <p:spPr>
          <a:xfrm>
            <a:off x="678861" y="469922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4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63" name="TextBox 19"/>
          <p:cNvSpPr txBox="1"/>
          <p:nvPr/>
        </p:nvSpPr>
        <p:spPr>
          <a:xfrm>
            <a:off x="679031" y="5047359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3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64" name="TextBox 20"/>
          <p:cNvSpPr txBox="1"/>
          <p:nvPr/>
        </p:nvSpPr>
        <p:spPr>
          <a:xfrm>
            <a:off x="685708" y="5470830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/>
              <a:t>2</a:t>
            </a:r>
            <a:r>
              <a:rPr lang="en-GB" sz="1400" dirty="0" smtClean="0"/>
              <a:t>%</a:t>
            </a:r>
            <a:endParaRPr lang="en-GB" sz="1400" dirty="0"/>
          </a:p>
        </p:txBody>
      </p:sp>
      <p:sp>
        <p:nvSpPr>
          <p:cNvPr id="65" name="TextBox 23"/>
          <p:cNvSpPr txBox="1"/>
          <p:nvPr/>
        </p:nvSpPr>
        <p:spPr>
          <a:xfrm>
            <a:off x="679031" y="5846605"/>
            <a:ext cx="40427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400" dirty="0" smtClean="0"/>
              <a:t>1%</a:t>
            </a:r>
            <a:endParaRPr lang="en-GB" sz="1400" dirty="0"/>
          </a:p>
        </p:txBody>
      </p:sp>
      <p:cxnSp>
        <p:nvCxnSpPr>
          <p:cNvPr id="66" name="Straight Connector 3"/>
          <p:cNvCxnSpPr/>
          <p:nvPr/>
        </p:nvCxnSpPr>
        <p:spPr>
          <a:xfrm flipH="1" flipV="1">
            <a:off x="1055507" y="6002082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7" name="Straight Connector 3"/>
          <p:cNvCxnSpPr/>
          <p:nvPr/>
        </p:nvCxnSpPr>
        <p:spPr>
          <a:xfrm flipH="1" flipV="1">
            <a:off x="1058497" y="5631547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8" name="Straight Connector 3"/>
          <p:cNvCxnSpPr/>
          <p:nvPr/>
        </p:nvCxnSpPr>
        <p:spPr>
          <a:xfrm flipH="1" flipV="1">
            <a:off x="1061487" y="5231130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9" name="Straight Connector 3"/>
          <p:cNvCxnSpPr/>
          <p:nvPr/>
        </p:nvCxnSpPr>
        <p:spPr>
          <a:xfrm flipH="1" flipV="1">
            <a:off x="1064477" y="4875536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70" name="Straight Connector 3"/>
          <p:cNvCxnSpPr/>
          <p:nvPr/>
        </p:nvCxnSpPr>
        <p:spPr>
          <a:xfrm flipH="1" flipV="1">
            <a:off x="1067467" y="4534883"/>
            <a:ext cx="72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1" name="TextBox 70"/>
          <p:cNvSpPr txBox="1"/>
          <p:nvPr/>
        </p:nvSpPr>
        <p:spPr>
          <a:xfrm>
            <a:off x="185118" y="3613298"/>
            <a:ext cx="1024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200" dirty="0" smtClean="0"/>
              <a:t>Interest rate, </a:t>
            </a:r>
          </a:p>
          <a:p>
            <a:r>
              <a:rPr lang="en-GB" sz="1200" dirty="0" smtClean="0"/>
              <a:t>Profit rate</a:t>
            </a:r>
            <a:endParaRPr lang="en-GB" sz="1200" dirty="0"/>
          </a:p>
        </p:txBody>
      </p:sp>
      <p:cxnSp>
        <p:nvCxnSpPr>
          <p:cNvPr id="74" name="Straight Connector 3"/>
          <p:cNvCxnSpPr/>
          <p:nvPr/>
        </p:nvCxnSpPr>
        <p:spPr>
          <a:xfrm flipH="1" flipV="1">
            <a:off x="2883834" y="4754702"/>
            <a:ext cx="97200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76" name="Rettangolo 59"/>
          <p:cNvSpPr/>
          <p:nvPr/>
        </p:nvSpPr>
        <p:spPr>
          <a:xfrm>
            <a:off x="6475942" y="4871521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7" name="Rettangolo 61"/>
          <p:cNvSpPr/>
          <p:nvPr/>
        </p:nvSpPr>
        <p:spPr>
          <a:xfrm>
            <a:off x="7471865" y="5218470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79" name="Rettangolo 62"/>
          <p:cNvSpPr/>
          <p:nvPr/>
        </p:nvSpPr>
        <p:spPr>
          <a:xfrm>
            <a:off x="7803557" y="5624867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0" name="Straight Connector 3"/>
          <p:cNvCxnSpPr/>
          <p:nvPr/>
        </p:nvCxnSpPr>
        <p:spPr>
          <a:xfrm flipH="1" flipV="1">
            <a:off x="4848593" y="5540764"/>
            <a:ext cx="54000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1" name="Rettangolo 67"/>
          <p:cNvSpPr/>
          <p:nvPr/>
        </p:nvSpPr>
        <p:spPr>
          <a:xfrm>
            <a:off x="1146527" y="3480410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2" name="Straight Connector 3"/>
          <p:cNvCxnSpPr/>
          <p:nvPr/>
        </p:nvCxnSpPr>
        <p:spPr>
          <a:xfrm flipH="1" flipV="1">
            <a:off x="1117954" y="4013671"/>
            <a:ext cx="3600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83" name="Straight Connector 3"/>
          <p:cNvCxnSpPr/>
          <p:nvPr/>
        </p:nvCxnSpPr>
        <p:spPr>
          <a:xfrm flipH="1" flipV="1">
            <a:off x="1476591" y="4632142"/>
            <a:ext cx="1404000" cy="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5" name="Rettangolo 4"/>
          <p:cNvSpPr/>
          <p:nvPr/>
        </p:nvSpPr>
        <p:spPr>
          <a:xfrm>
            <a:off x="1489985" y="4086383"/>
            <a:ext cx="1404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6" name="Rettangolo 59"/>
          <p:cNvSpPr/>
          <p:nvPr/>
        </p:nvSpPr>
        <p:spPr>
          <a:xfrm>
            <a:off x="2889902" y="4207112"/>
            <a:ext cx="972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87" name="Straight Connector 3"/>
          <p:cNvCxnSpPr/>
          <p:nvPr/>
        </p:nvCxnSpPr>
        <p:spPr>
          <a:xfrm flipH="1" flipV="1">
            <a:off x="3855835" y="5164307"/>
            <a:ext cx="1007995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88" name="Rettangolo 59"/>
          <p:cNvSpPr/>
          <p:nvPr/>
        </p:nvSpPr>
        <p:spPr>
          <a:xfrm>
            <a:off x="3863494" y="4613517"/>
            <a:ext cx="99062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89" name="Rettangolo 61"/>
          <p:cNvSpPr/>
          <p:nvPr/>
        </p:nvSpPr>
        <p:spPr>
          <a:xfrm>
            <a:off x="4848593" y="4988079"/>
            <a:ext cx="54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sp>
        <p:nvSpPr>
          <p:cNvPr id="90" name="Rettangolo 62"/>
          <p:cNvSpPr/>
          <p:nvPr/>
        </p:nvSpPr>
        <p:spPr>
          <a:xfrm>
            <a:off x="5404710" y="5337673"/>
            <a:ext cx="360000" cy="539999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it-IT"/>
          </a:p>
        </p:txBody>
      </p:sp>
      <p:cxnSp>
        <p:nvCxnSpPr>
          <p:cNvPr id="91" name="Straight Connector 3"/>
          <p:cNvCxnSpPr/>
          <p:nvPr/>
        </p:nvCxnSpPr>
        <p:spPr>
          <a:xfrm flipH="1" flipV="1">
            <a:off x="5375851" y="5892613"/>
            <a:ext cx="334800" cy="3070"/>
          </a:xfrm>
          <a:prstGeom prst="line">
            <a:avLst/>
          </a:prstGeom>
          <a:noFill/>
          <a:ln w="63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60" name="Straight Connector 59"/>
          <p:cNvCxnSpPr/>
          <p:nvPr/>
        </p:nvCxnSpPr>
        <p:spPr>
          <a:xfrm>
            <a:off x="1154113" y="5634617"/>
            <a:ext cx="5564151" cy="0"/>
          </a:xfrm>
          <a:prstGeom prst="line">
            <a:avLst/>
          </a:prstGeom>
          <a:ln w="9525">
            <a:solidFill>
              <a:schemeClr val="bg1">
                <a:lumMod val="50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619417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0" grpId="0"/>
      <p:bldP spid="45" grpId="0" animBg="1"/>
      <p:bldP spid="47" grpId="0" animBg="1"/>
      <p:bldP spid="51" grpId="0" animBg="1"/>
      <p:bldP spid="52" grpId="0" animBg="1"/>
      <p:bldP spid="54" grpId="0" animBg="1"/>
      <p:bldP spid="76" grpId="0" animBg="1"/>
      <p:bldP spid="77" grpId="0" animBg="1"/>
      <p:bldP spid="79" grpId="0" animBg="1"/>
      <p:bldP spid="81" grpId="0" animBg="1"/>
      <p:bldP spid="85" grpId="0" animBg="1"/>
      <p:bldP spid="86" grpId="0" animBg="1"/>
      <p:bldP spid="88" grpId="0" animBg="1"/>
      <p:bldP spid="89" grpId="0" animBg="1"/>
      <p:bldP spid="90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/>
          <p:cNvCxnSpPr/>
          <p:nvPr/>
        </p:nvCxnSpPr>
        <p:spPr>
          <a:xfrm>
            <a:off x="3637301" y="1906845"/>
            <a:ext cx="1164352" cy="3205573"/>
          </a:xfrm>
          <a:prstGeom prst="line">
            <a:avLst/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solid"/>
          </a:ln>
          <a:effectLst/>
        </p:spPr>
      </p:cxnSp>
      <p:cxnSp>
        <p:nvCxnSpPr>
          <p:cNvPr id="4" name="Straight Connector 3"/>
          <p:cNvCxnSpPr/>
          <p:nvPr/>
        </p:nvCxnSpPr>
        <p:spPr>
          <a:xfrm flipH="1">
            <a:off x="2859243" y="1805673"/>
            <a:ext cx="0" cy="4319997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cxnSp>
        <p:nvCxnSpPr>
          <p:cNvPr id="5" name="Straight Connector 4"/>
          <p:cNvCxnSpPr/>
          <p:nvPr/>
        </p:nvCxnSpPr>
        <p:spPr>
          <a:xfrm flipH="1">
            <a:off x="2859255" y="6123656"/>
            <a:ext cx="4089010" cy="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" name="TextBox 5"/>
          <p:cNvSpPr txBox="1"/>
          <p:nvPr/>
        </p:nvSpPr>
        <p:spPr>
          <a:xfrm>
            <a:off x="3534870" y="6377023"/>
            <a:ext cx="2951989" cy="338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lang="en-US" sz="1600" kern="0" dirty="0" smtClean="0">
                <a:solidFill>
                  <a:prstClr val="black"/>
                </a:solidFill>
              </a:rPr>
              <a:t>Investment </a:t>
            </a:r>
          </a:p>
        </p:txBody>
      </p:sp>
      <p:grpSp>
        <p:nvGrpSpPr>
          <p:cNvPr id="7" name="Group 6"/>
          <p:cNvGrpSpPr/>
          <p:nvPr/>
        </p:nvGrpSpPr>
        <p:grpSpPr>
          <a:xfrm>
            <a:off x="2827294" y="4522812"/>
            <a:ext cx="1812758" cy="1594358"/>
            <a:chOff x="1717279" y="4859583"/>
            <a:chExt cx="1907415" cy="1594358"/>
          </a:xfrm>
        </p:grpSpPr>
        <p:cxnSp>
          <p:nvCxnSpPr>
            <p:cNvPr id="22" name="Straight Connector 21"/>
            <p:cNvCxnSpPr/>
            <p:nvPr/>
          </p:nvCxnSpPr>
          <p:spPr>
            <a:xfrm>
              <a:off x="3584475" y="4892103"/>
              <a:ext cx="0" cy="156183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ot"/>
            </a:ln>
            <a:effectLst/>
          </p:spPr>
        </p:cxnSp>
        <p:grpSp>
          <p:nvGrpSpPr>
            <p:cNvPr id="23" name="Group 22"/>
            <p:cNvGrpSpPr/>
            <p:nvPr/>
          </p:nvGrpSpPr>
          <p:grpSpPr>
            <a:xfrm>
              <a:off x="1717279" y="4859583"/>
              <a:ext cx="1907415" cy="72000"/>
              <a:chOff x="1717279" y="4859583"/>
              <a:chExt cx="1907415" cy="72000"/>
            </a:xfrm>
          </p:grpSpPr>
          <p:cxnSp>
            <p:nvCxnSpPr>
              <p:cNvPr id="24" name="Straight Connector 23"/>
              <p:cNvCxnSpPr/>
              <p:nvPr/>
            </p:nvCxnSpPr>
            <p:spPr>
              <a:xfrm>
                <a:off x="1717279" y="4884606"/>
                <a:ext cx="1907415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ot"/>
              </a:ln>
              <a:effectLst/>
            </p:spPr>
          </p:cxnSp>
          <p:sp>
            <p:nvSpPr>
              <p:cNvPr id="29" name="Oval 28"/>
              <p:cNvSpPr/>
              <p:nvPr/>
            </p:nvSpPr>
            <p:spPr>
              <a:xfrm>
                <a:off x="3548934" y="4859583"/>
                <a:ext cx="75760" cy="72000"/>
              </a:xfrm>
              <a:prstGeom prst="ellipse">
                <a:avLst/>
              </a:prstGeom>
              <a:solidFill>
                <a:sysClr val="windowText" lastClr="000000"/>
              </a:solidFill>
              <a:ln w="9525" cap="flat" cmpd="sng" algn="ctr">
                <a:noFill/>
                <a:prstDash val="solid"/>
              </a:ln>
              <a:effectLst/>
            </p:spPr>
            <p:txBody>
              <a:bodyPr rtlCol="0" anchor="ctr"/>
              <a:lstStyle/>
              <a:p>
                <a:pPr algn="ctr">
                  <a:defRPr/>
                </a:pPr>
                <a:endParaRPr lang="en-US" kern="0">
                  <a:solidFill>
                    <a:prstClr val="white"/>
                  </a:solidFill>
                </a:endParaRPr>
              </a:p>
            </p:txBody>
          </p:sp>
        </p:grpSp>
      </p:grpSp>
      <p:grpSp>
        <p:nvGrpSpPr>
          <p:cNvPr id="8" name="Group 7"/>
          <p:cNvGrpSpPr/>
          <p:nvPr/>
        </p:nvGrpSpPr>
        <p:grpSpPr>
          <a:xfrm>
            <a:off x="2874686" y="2970638"/>
            <a:ext cx="1669125" cy="3159681"/>
            <a:chOff x="1487886" y="4557355"/>
            <a:chExt cx="1669125" cy="3159681"/>
          </a:xfrm>
        </p:grpSpPr>
        <p:cxnSp>
          <p:nvCxnSpPr>
            <p:cNvPr id="12" name="Straight Connector 11"/>
            <p:cNvCxnSpPr/>
            <p:nvPr/>
          </p:nvCxnSpPr>
          <p:spPr>
            <a:xfrm>
              <a:off x="2757705" y="4909036"/>
              <a:ext cx="0" cy="2808000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ot"/>
            </a:ln>
            <a:effectLst/>
          </p:spPr>
        </p:cxnSp>
        <p:grpSp>
          <p:nvGrpSpPr>
            <p:cNvPr id="13" name="Group 12"/>
            <p:cNvGrpSpPr/>
            <p:nvPr/>
          </p:nvGrpSpPr>
          <p:grpSpPr>
            <a:xfrm>
              <a:off x="1487886" y="4557355"/>
              <a:ext cx="1669125" cy="357296"/>
              <a:chOff x="1487886" y="4557355"/>
              <a:chExt cx="1669125" cy="357296"/>
            </a:xfrm>
          </p:grpSpPr>
          <p:cxnSp>
            <p:nvCxnSpPr>
              <p:cNvPr id="14" name="Straight Connector 13"/>
              <p:cNvCxnSpPr/>
              <p:nvPr/>
            </p:nvCxnSpPr>
            <p:spPr>
              <a:xfrm>
                <a:off x="1487886" y="4883557"/>
                <a:ext cx="1259990" cy="98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ot"/>
              </a:ln>
              <a:effectLst/>
            </p:spPr>
          </p:cxnSp>
          <p:grpSp>
            <p:nvGrpSpPr>
              <p:cNvPr id="17" name="Group 16"/>
              <p:cNvGrpSpPr/>
              <p:nvPr/>
            </p:nvGrpSpPr>
            <p:grpSpPr>
              <a:xfrm>
                <a:off x="2716744" y="4557355"/>
                <a:ext cx="440267" cy="357296"/>
                <a:chOff x="1082684" y="2794037"/>
                <a:chExt cx="440267" cy="357296"/>
              </a:xfrm>
            </p:grpSpPr>
            <p:sp>
              <p:nvSpPr>
                <p:cNvPr id="18" name="TextBox 17"/>
                <p:cNvSpPr txBox="1"/>
                <p:nvPr/>
              </p:nvSpPr>
              <p:spPr>
                <a:xfrm>
                  <a:off x="1082684" y="2794037"/>
                  <a:ext cx="440267" cy="33855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600" i="1" kern="0" dirty="0">
                      <a:solidFill>
                        <a:prstClr val="black"/>
                      </a:solidFill>
                      <a:latin typeface="Times"/>
                      <a:cs typeface="Times"/>
                    </a:rPr>
                    <a:t>C</a:t>
                  </a:r>
                </a:p>
              </p:txBody>
            </p:sp>
            <p:sp>
              <p:nvSpPr>
                <p:cNvPr id="19" name="Oval 18"/>
                <p:cNvSpPr/>
                <p:nvPr/>
              </p:nvSpPr>
              <p:spPr>
                <a:xfrm>
                  <a:off x="1098569" y="3079333"/>
                  <a:ext cx="72000" cy="72000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cxnSp>
        <p:nvCxnSpPr>
          <p:cNvPr id="41" name="Straight Connector 40"/>
          <p:cNvCxnSpPr/>
          <p:nvPr/>
        </p:nvCxnSpPr>
        <p:spPr>
          <a:xfrm>
            <a:off x="5876323" y="2398535"/>
            <a:ext cx="907372" cy="2193097"/>
          </a:xfrm>
          <a:prstGeom prst="line">
            <a:avLst/>
          </a:prstGeom>
          <a:noFill/>
          <a:ln w="25400" cap="flat" cmpd="sng" algn="ctr">
            <a:solidFill>
              <a:srgbClr val="C0504D">
                <a:lumMod val="75000"/>
              </a:srgbClr>
            </a:solidFill>
            <a:prstDash val="lgDash"/>
          </a:ln>
          <a:effectLst/>
        </p:spPr>
      </p:cxnSp>
      <p:grpSp>
        <p:nvGrpSpPr>
          <p:cNvPr id="44" name="Group 43"/>
          <p:cNvGrpSpPr/>
          <p:nvPr/>
        </p:nvGrpSpPr>
        <p:grpSpPr>
          <a:xfrm>
            <a:off x="4155428" y="2966935"/>
            <a:ext cx="2628266" cy="3137750"/>
            <a:chOff x="2012618" y="4654210"/>
            <a:chExt cx="2041645" cy="2022221"/>
          </a:xfrm>
        </p:grpSpPr>
        <p:cxnSp>
          <p:nvCxnSpPr>
            <p:cNvPr id="47" name="Straight Connector 46"/>
            <p:cNvCxnSpPr/>
            <p:nvPr/>
          </p:nvCxnSpPr>
          <p:spPr>
            <a:xfrm>
              <a:off x="3638432" y="4866263"/>
              <a:ext cx="0" cy="1810168"/>
            </a:xfrm>
            <a:prstGeom prst="line">
              <a:avLst/>
            </a:prstGeom>
            <a:noFill/>
            <a:ln w="12700" cap="flat" cmpd="sng" algn="ctr">
              <a:solidFill>
                <a:sysClr val="windowText" lastClr="000000"/>
              </a:solidFill>
              <a:prstDash val="dot"/>
            </a:ln>
            <a:effectLst/>
          </p:spPr>
        </p:cxnSp>
        <p:grpSp>
          <p:nvGrpSpPr>
            <p:cNvPr id="48" name="Group 47"/>
            <p:cNvGrpSpPr/>
            <p:nvPr/>
          </p:nvGrpSpPr>
          <p:grpSpPr>
            <a:xfrm>
              <a:off x="2012618" y="4654210"/>
              <a:ext cx="2041645" cy="235254"/>
              <a:chOff x="2012618" y="4654210"/>
              <a:chExt cx="2041645" cy="235254"/>
            </a:xfrm>
          </p:grpSpPr>
          <p:cxnSp>
            <p:nvCxnSpPr>
              <p:cNvPr id="49" name="Straight Connector 48"/>
              <p:cNvCxnSpPr/>
              <p:nvPr/>
            </p:nvCxnSpPr>
            <p:spPr>
              <a:xfrm flipV="1">
                <a:off x="2012618" y="4866894"/>
                <a:ext cx="1579486" cy="0"/>
              </a:xfrm>
              <a:prstGeom prst="line">
                <a:avLst/>
              </a:prstGeom>
              <a:noFill/>
              <a:ln w="12700" cap="flat" cmpd="sng" algn="ctr">
                <a:solidFill>
                  <a:sysClr val="windowText" lastClr="000000"/>
                </a:solidFill>
                <a:prstDash val="dot"/>
              </a:ln>
              <a:effectLst/>
            </p:spPr>
          </p:cxnSp>
          <p:grpSp>
            <p:nvGrpSpPr>
              <p:cNvPr id="52" name="Group 51"/>
              <p:cNvGrpSpPr/>
              <p:nvPr/>
            </p:nvGrpSpPr>
            <p:grpSpPr>
              <a:xfrm>
                <a:off x="3611878" y="4654210"/>
                <a:ext cx="442385" cy="235254"/>
                <a:chOff x="1977818" y="2890892"/>
                <a:chExt cx="442385" cy="235254"/>
              </a:xfrm>
            </p:grpSpPr>
            <p:sp>
              <p:nvSpPr>
                <p:cNvPr id="53" name="TextBox 52"/>
                <p:cNvSpPr txBox="1"/>
                <p:nvPr/>
              </p:nvSpPr>
              <p:spPr>
                <a:xfrm>
                  <a:off x="1979936" y="2890892"/>
                  <a:ext cx="440267" cy="21819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en-US" sz="1600" i="1" kern="0" dirty="0">
                      <a:solidFill>
                        <a:prstClr val="black"/>
                      </a:solidFill>
                      <a:latin typeface="Times"/>
                      <a:cs typeface="Times"/>
                    </a:rPr>
                    <a:t>D</a:t>
                  </a:r>
                </a:p>
              </p:txBody>
            </p:sp>
            <p:sp>
              <p:nvSpPr>
                <p:cNvPr id="54" name="Oval 53"/>
                <p:cNvSpPr/>
                <p:nvPr/>
              </p:nvSpPr>
              <p:spPr>
                <a:xfrm>
                  <a:off x="1977818" y="3079743"/>
                  <a:ext cx="55930" cy="46403"/>
                </a:xfrm>
                <a:prstGeom prst="ellipse">
                  <a:avLst/>
                </a:prstGeom>
                <a:solidFill>
                  <a:sysClr val="windowText" lastClr="000000"/>
                </a:solidFill>
                <a:ln w="9525" cap="flat" cmpd="sng" algn="ctr">
                  <a:noFill/>
                  <a:prstDash val="solid"/>
                </a:ln>
                <a:effectLst/>
              </p:spPr>
              <p:txBody>
                <a:bodyPr rtlCol="0" anchor="ctr"/>
                <a:lstStyle/>
                <a:p>
                  <a:pPr algn="ctr">
                    <a:defRPr/>
                  </a:pPr>
                  <a:endParaRPr lang="en-US" kern="0">
                    <a:solidFill>
                      <a:prstClr val="white"/>
                    </a:solidFill>
                  </a:endParaRPr>
                </a:p>
              </p:txBody>
            </p:sp>
          </p:grpSp>
        </p:grpSp>
      </p:grpSp>
      <p:sp>
        <p:nvSpPr>
          <p:cNvPr id="61" name="TextBox 60"/>
          <p:cNvSpPr txBox="1"/>
          <p:nvPr/>
        </p:nvSpPr>
        <p:spPr>
          <a:xfrm>
            <a:off x="2375885" y="3136206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dirty="0">
                <a:solidFill>
                  <a:prstClr val="black"/>
                </a:solidFill>
              </a:rPr>
              <a:t>4</a:t>
            </a:r>
            <a:r>
              <a:rPr lang="en-GB" dirty="0" smtClean="0">
                <a:solidFill>
                  <a:prstClr val="black"/>
                </a:solidFill>
              </a:rPr>
              <a:t>%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2" name="TextBox 61"/>
          <p:cNvSpPr txBox="1"/>
          <p:nvPr/>
        </p:nvSpPr>
        <p:spPr>
          <a:xfrm>
            <a:off x="2360500" y="4380261"/>
            <a:ext cx="4667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400"/>
            <a:r>
              <a:rPr lang="en-GB" dirty="0">
                <a:solidFill>
                  <a:prstClr val="black"/>
                </a:solidFill>
              </a:rPr>
              <a:t>3</a:t>
            </a:r>
            <a:r>
              <a:rPr lang="en-GB" dirty="0" smtClean="0">
                <a:solidFill>
                  <a:prstClr val="black"/>
                </a:solidFill>
              </a:rPr>
              <a:t>%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64" name="TextBox 63"/>
          <p:cNvSpPr txBox="1"/>
          <p:nvPr/>
        </p:nvSpPr>
        <p:spPr>
          <a:xfrm>
            <a:off x="107504" y="80208"/>
            <a:ext cx="87355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dirty="0" smtClean="0">
                <a:solidFill>
                  <a:prstClr val="black"/>
                </a:solidFill>
              </a:rPr>
              <a:t>Figure 14.10c. Aggregate investment function: Effects of the interest rate and profit expectations. 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50" name="Straight Arrow Connector 49"/>
          <p:cNvCxnSpPr/>
          <p:nvPr/>
        </p:nvCxnSpPr>
        <p:spPr>
          <a:xfrm flipV="1">
            <a:off x="4208021" y="2966933"/>
            <a:ext cx="1735579" cy="3705"/>
          </a:xfrm>
          <a:prstGeom prst="straightConnector1">
            <a:avLst/>
          </a:prstGeom>
          <a:ln w="19050" cmpd="sng">
            <a:solidFill>
              <a:schemeClr val="tx2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TextBox 55"/>
          <p:cNvSpPr txBox="1"/>
          <p:nvPr/>
        </p:nvSpPr>
        <p:spPr>
          <a:xfrm>
            <a:off x="4592444" y="4159072"/>
            <a:ext cx="418419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defRPr/>
            </a:pPr>
            <a:r>
              <a:rPr lang="en-US" sz="1600" i="1" kern="0" dirty="0">
                <a:solidFill>
                  <a:prstClr val="black"/>
                </a:solidFill>
                <a:latin typeface="Times"/>
                <a:cs typeface="Times"/>
              </a:rPr>
              <a:t>E</a:t>
            </a:r>
          </a:p>
        </p:txBody>
      </p:sp>
      <p:sp>
        <p:nvSpPr>
          <p:cNvPr id="37" name="TextBox 36"/>
          <p:cNvSpPr txBox="1"/>
          <p:nvPr/>
        </p:nvSpPr>
        <p:spPr>
          <a:xfrm>
            <a:off x="2360500" y="1805673"/>
            <a:ext cx="349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%</a:t>
            </a:r>
            <a:endParaRPr lang="en-GB" dirty="0"/>
          </a:p>
        </p:txBody>
      </p:sp>
      <p:sp>
        <p:nvSpPr>
          <p:cNvPr id="45" name="TextBox 44"/>
          <p:cNvSpPr txBox="1"/>
          <p:nvPr/>
        </p:nvSpPr>
        <p:spPr>
          <a:xfrm>
            <a:off x="4544029" y="5176213"/>
            <a:ext cx="173439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Investment </a:t>
            </a:r>
            <a:r>
              <a:rPr lang="en-GB" sz="1400" i="1" dirty="0" smtClean="0"/>
              <a:t>(I</a:t>
            </a:r>
            <a:r>
              <a:rPr lang="en-GB" sz="1400" dirty="0" smtClean="0"/>
              <a:t>)</a:t>
            </a:r>
            <a:r>
              <a:rPr lang="en-GB" sz="1400" i="1" dirty="0" smtClean="0"/>
              <a:t>,</a:t>
            </a:r>
            <a:r>
              <a:rPr lang="en-GB" sz="1400" dirty="0" smtClean="0"/>
              <a:t> holding  profit expectations constant</a:t>
            </a:r>
            <a:endParaRPr lang="en-GB" sz="1400" dirty="0"/>
          </a:p>
        </p:txBody>
      </p:sp>
      <p:sp>
        <p:nvSpPr>
          <p:cNvPr id="67" name="TextBox 66"/>
          <p:cNvSpPr txBox="1"/>
          <p:nvPr/>
        </p:nvSpPr>
        <p:spPr>
          <a:xfrm>
            <a:off x="6549645" y="4553901"/>
            <a:ext cx="17445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Investment </a:t>
            </a:r>
            <a:r>
              <a:rPr lang="en-GB" sz="1400" i="1" dirty="0"/>
              <a:t>(I</a:t>
            </a:r>
            <a:r>
              <a:rPr lang="en-GB" sz="1400" dirty="0"/>
              <a:t>)</a:t>
            </a:r>
            <a:r>
              <a:rPr lang="en-GB" sz="1400" i="1" dirty="0"/>
              <a:t>,</a:t>
            </a:r>
            <a:r>
              <a:rPr lang="en-GB" sz="1400" dirty="0"/>
              <a:t> </a:t>
            </a:r>
            <a:r>
              <a:rPr lang="en-GB" sz="1400" dirty="0" smtClean="0"/>
              <a:t>higher profit expectations </a:t>
            </a:r>
            <a:endParaRPr lang="en-GB" sz="1400" dirty="0"/>
          </a:p>
        </p:txBody>
      </p:sp>
      <p:sp>
        <p:nvSpPr>
          <p:cNvPr id="57" name="TextBox 56"/>
          <p:cNvSpPr txBox="1"/>
          <p:nvPr/>
        </p:nvSpPr>
        <p:spPr>
          <a:xfrm>
            <a:off x="1336117" y="1513285"/>
            <a:ext cx="130696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/>
              <a:t>Interest rate, </a:t>
            </a:r>
          </a:p>
          <a:p>
            <a:r>
              <a:rPr lang="en-GB" sz="1600" dirty="0" smtClean="0"/>
              <a:t>Profit rate</a:t>
            </a:r>
            <a:endParaRPr lang="en-GB" sz="1600" dirty="0"/>
          </a:p>
        </p:txBody>
      </p:sp>
    </p:spTree>
    <p:extLst>
      <p:ext uri="{BB962C8B-B14F-4D97-AF65-F5344CB8AC3E}">
        <p14:creationId xmlns:p14="http://schemas.microsoft.com/office/powerpoint/2010/main" val="16367249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" grpId="0"/>
      <p:bldP spid="62" grpId="0"/>
      <p:bldP spid="56" grpId="0"/>
      <p:bldP spid="45" grpId="0"/>
      <p:bldP spid="67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14.11a. 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8299" y="942757"/>
            <a:ext cx="0" cy="514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888299" y="6082883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38" y="8367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Aggregate demand, </a:t>
            </a:r>
            <a:r>
              <a:rPr lang="en-US" i="1" dirty="0" smtClean="0">
                <a:latin typeface="Times"/>
                <a:cs typeface="Times"/>
              </a:rPr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3359" y="6046033"/>
            <a:ext cx="20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Output (income), </a:t>
            </a:r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80839" y="1104892"/>
            <a:ext cx="6343802" cy="5220323"/>
            <a:chOff x="2123729" y="1035696"/>
            <a:chExt cx="6343802" cy="5220323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2123729" y="1436628"/>
              <a:ext cx="4571997" cy="457199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685195" y="1035696"/>
              <a:ext cx="178233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= </a:t>
              </a:r>
              <a:r>
                <a:rPr lang="en-US" sz="1600" i="1" dirty="0" smtClean="0">
                  <a:latin typeface="Calibri"/>
                  <a:cs typeface="Calibri"/>
                </a:rPr>
                <a:t>AD </a:t>
              </a:r>
              <a:r>
                <a:rPr lang="en-US" sz="1600" dirty="0" smtClean="0">
                  <a:latin typeface="Calibri"/>
                  <a:cs typeface="Calibri"/>
                </a:rPr>
                <a:t>on 45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degree line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2213315" y="5751963"/>
              <a:ext cx="360040" cy="504056"/>
            </a:xfrm>
            <a:prstGeom prst="arc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9677" y="5571097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latin typeface="Calibri"/>
                  <a:cs typeface="Calibri"/>
                </a:rPr>
                <a:t>45°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67735" y="2047709"/>
            <a:ext cx="7049029" cy="2447655"/>
            <a:chOff x="-67737" y="2047708"/>
            <a:chExt cx="7049029" cy="2447655"/>
          </a:xfrm>
        </p:grpSpPr>
        <p:grpSp>
          <p:nvGrpSpPr>
            <p:cNvPr id="15" name="Group 14"/>
            <p:cNvGrpSpPr/>
            <p:nvPr/>
          </p:nvGrpSpPr>
          <p:grpSpPr>
            <a:xfrm>
              <a:off x="-67737" y="2047708"/>
              <a:ext cx="7049029" cy="2447655"/>
              <a:chOff x="-491062" y="2301703"/>
              <a:chExt cx="7049029" cy="244765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092400" y="2301703"/>
                <a:ext cx="465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Calibri"/>
                    <a:cs typeface="Calibri"/>
                  </a:rPr>
                  <a:t>AD</a:t>
                </a:r>
                <a:endParaRPr lang="en-US" sz="1600" i="1" baseline="-25000" dirty="0">
                  <a:latin typeface="Calibri"/>
                  <a:cs typeface="Calibr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-491062" y="2587968"/>
                <a:ext cx="6539794" cy="2161390"/>
                <a:chOff x="-491062" y="2587968"/>
                <a:chExt cx="6539794" cy="216139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1295918" y="4316749"/>
                  <a:ext cx="179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-491062" y="4103027"/>
                  <a:ext cx="18214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i="1" dirty="0" smtClean="0">
                      <a:latin typeface="Times"/>
                      <a:cs typeface="Times"/>
                    </a:rPr>
                    <a:t>c</a:t>
                  </a:r>
                  <a:r>
                    <a:rPr lang="en-US" baseline="-25000" dirty="0" smtClean="0">
                      <a:latin typeface="Times"/>
                      <a:cs typeface="Times"/>
                    </a:rPr>
                    <a:t>0</a:t>
                  </a:r>
                  <a:r>
                    <a:rPr lang="en-US" dirty="0" smtClean="0">
                      <a:latin typeface="Times"/>
                      <a:cs typeface="Times"/>
                    </a:rPr>
                    <a:t>  + </a:t>
                  </a:r>
                  <a:r>
                    <a:rPr lang="en-US" i="1" dirty="0" smtClean="0">
                      <a:latin typeface="Times"/>
                      <a:cs typeface="Times"/>
                    </a:rPr>
                    <a:t>I</a:t>
                  </a:r>
                  <a:r>
                    <a:rPr lang="en-US" dirty="0" smtClean="0">
                      <a:latin typeface="Times"/>
                      <a:cs typeface="Times"/>
                    </a:rPr>
                    <a:t>(</a:t>
                  </a:r>
                  <a:r>
                    <a:rPr lang="en-US" i="1" dirty="0" smtClean="0">
                      <a:latin typeface="Times"/>
                      <a:cs typeface="Times"/>
                    </a:rPr>
                    <a:t>r</a:t>
                  </a:r>
                  <a:r>
                    <a:rPr lang="en-US" dirty="0" smtClean="0">
                      <a:latin typeface="Times"/>
                      <a:cs typeface="Times"/>
                    </a:rPr>
                    <a:t>)</a:t>
                  </a:r>
                  <a:r>
                    <a:rPr lang="en-US" i="1" dirty="0" smtClean="0">
                      <a:latin typeface="Times"/>
                      <a:cs typeface="Times"/>
                    </a:rPr>
                    <a:t> </a:t>
                  </a:r>
                  <a:r>
                    <a:rPr lang="en-US" dirty="0" smtClean="0">
                      <a:latin typeface="Times"/>
                      <a:cs typeface="Times"/>
                    </a:rPr>
                    <a:t>+ </a:t>
                  </a:r>
                  <a:r>
                    <a:rPr lang="en-US" i="1" dirty="0" smtClean="0">
                      <a:latin typeface="Times"/>
                      <a:cs typeface="Times"/>
                    </a:rPr>
                    <a:t>G</a:t>
                  </a:r>
                  <a:r>
                    <a:rPr lang="en-US" dirty="0" smtClean="0">
                      <a:latin typeface="Times"/>
                      <a:cs typeface="Times"/>
                    </a:rPr>
                    <a:t>  + </a:t>
                  </a:r>
                  <a:r>
                    <a:rPr lang="en-US" i="1" dirty="0" smtClean="0">
                      <a:latin typeface="Times"/>
                      <a:cs typeface="Times"/>
                    </a:rPr>
                    <a:t>X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475656" y="2587968"/>
                  <a:ext cx="4573076" cy="1727998"/>
                </a:xfrm>
                <a:prstGeom prst="line">
                  <a:avLst/>
                </a:prstGeom>
                <a:ln w="28575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/>
            <p:cNvGrpSpPr/>
            <p:nvPr/>
          </p:nvGrpSpPr>
          <p:grpSpPr>
            <a:xfrm>
              <a:off x="4817415" y="2503411"/>
              <a:ext cx="325730" cy="403198"/>
              <a:chOff x="4394090" y="2757406"/>
              <a:chExt cx="325730" cy="40319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610705" y="3088588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394090" y="2757406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A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-338666" y="2291304"/>
            <a:ext cx="9271792" cy="2358562"/>
            <a:chOff x="-338667" y="3074008"/>
            <a:chExt cx="9271792" cy="2358562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1887702" y="3552136"/>
              <a:ext cx="4572000" cy="1727998"/>
            </a:xfrm>
            <a:prstGeom prst="line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421225" y="3074008"/>
              <a:ext cx="2511900" cy="995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Calibri"/>
                  <a:cs typeface="Calibri"/>
                </a:rPr>
                <a:t>AD</a:t>
              </a:r>
              <a:r>
                <a:rPr lang="en-US" sz="1600" dirty="0" smtClean="0">
                  <a:latin typeface="Calibri"/>
                  <a:cs typeface="Calibri"/>
                </a:rPr>
                <a:t>(lower consumption</a:t>
              </a:r>
              <a:r>
                <a:rPr lang="en-US" sz="1600" i="1" dirty="0" smtClean="0">
                  <a:latin typeface="Calibri"/>
                  <a:cs typeface="Calibri"/>
                </a:rPr>
                <a:t>, c</a:t>
              </a:r>
              <a:r>
                <a:rPr lang="en-US" sz="1600" baseline="-25000" dirty="0" smtClean="0">
                  <a:latin typeface="Calibri"/>
                  <a:cs typeface="Calibri"/>
                </a:rPr>
                <a:t>0</a:t>
              </a:r>
              <a:r>
                <a:rPr lang="en-US" sz="1600" dirty="0" smtClean="0">
                  <a:latin typeface="Calibri"/>
                  <a:cs typeface="Calibri"/>
                </a:rPr>
                <a:t>′</a:t>
              </a:r>
              <a:r>
                <a:rPr lang="en-US" sz="1600" i="1" dirty="0" smtClean="0">
                  <a:latin typeface="Calibri"/>
                  <a:cs typeface="Calibri"/>
                </a:rPr>
                <a:t>,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and higher government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spending,</a:t>
              </a:r>
              <a:r>
                <a:rPr lang="en-US" sz="1600" i="1" dirty="0" smtClean="0">
                  <a:latin typeface="Calibri"/>
                  <a:cs typeface="Calibri"/>
                </a:rPr>
                <a:t> G</a:t>
              </a:r>
              <a:r>
                <a:rPr lang="en-US" sz="1600" dirty="0" smtClean="0">
                  <a:latin typeface="Calibri"/>
                  <a:cs typeface="Calibri"/>
                </a:rPr>
                <a:t>′)</a:t>
              </a:r>
              <a:endParaRPr lang="en-US" sz="1600" baseline="-25000" dirty="0" smtClean="0">
                <a:latin typeface="Calibri"/>
                <a:cs typeface="Calibri"/>
              </a:endParaRPr>
            </a:p>
            <a:p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-338667" y="5063238"/>
              <a:ext cx="2254838" cy="369332"/>
              <a:chOff x="523929" y="5992766"/>
              <a:chExt cx="1416540" cy="30907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1806110" y="6172627"/>
                <a:ext cx="1343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523929" y="5992766"/>
                <a:ext cx="1305941" cy="30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/>
                  <a:t>′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r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r>
                  <a:rPr lang="en-US" i="1" dirty="0" smtClean="0">
                    <a:latin typeface="Times"/>
                    <a:cs typeface="Times"/>
                  </a:rPr>
                  <a:t> + G</a:t>
                </a:r>
                <a:r>
                  <a:rPr lang="en-US" dirty="0"/>
                  <a:t>′</a:t>
                </a:r>
                <a:r>
                  <a:rPr lang="en-US" i="1" dirty="0" smtClean="0">
                    <a:latin typeface="Times"/>
                    <a:cs typeface="Times"/>
                  </a:rPr>
                  <a:t>+ X</a:t>
                </a:r>
              </a:p>
            </p:txBody>
          </p:sp>
        </p:grpSp>
        <p:cxnSp>
          <p:nvCxnSpPr>
            <p:cNvPr id="77" name="Straight Arrow Connector 76"/>
            <p:cNvCxnSpPr/>
            <p:nvPr/>
          </p:nvCxnSpPr>
          <p:spPr>
            <a:xfrm flipV="1">
              <a:off x="3789732" y="4542388"/>
              <a:ext cx="290538" cy="284052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4237019" y="3914305"/>
              <a:ext cx="338554" cy="432825"/>
              <a:chOff x="6274164" y="1700744"/>
              <a:chExt cx="338554" cy="432825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6420270" y="2061553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6274164" y="1700744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C</a:t>
                </a:r>
              </a:p>
            </p:txBody>
          </p:sp>
        </p:grpSp>
      </p:grpSp>
      <p:sp>
        <p:nvSpPr>
          <p:cNvPr id="84" name="Rectangle 83"/>
          <p:cNvSpPr/>
          <p:nvPr/>
        </p:nvSpPr>
        <p:spPr>
          <a:xfrm>
            <a:off x="1832791" y="6489030"/>
            <a:ext cx="459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Note:</a:t>
            </a:r>
            <a:r>
              <a:rPr lang="en-US" i="1" dirty="0" smtClean="0">
                <a:latin typeface="Times"/>
                <a:cs typeface="Times"/>
              </a:rPr>
              <a:t> AD </a:t>
            </a:r>
            <a:r>
              <a:rPr lang="en-US" dirty="0" smtClean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0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c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(1 -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dirty="0" smtClean="0">
                <a:latin typeface="Times"/>
                <a:cs typeface="Times"/>
              </a:rPr>
              <a:t>)</a:t>
            </a:r>
            <a:r>
              <a:rPr lang="en-US" i="1" dirty="0">
                <a:latin typeface="Times"/>
                <a:cs typeface="Times"/>
              </a:rPr>
              <a:t>Y</a:t>
            </a:r>
            <a:r>
              <a:rPr lang="en-US" i="1" dirty="0" smtClean="0">
                <a:latin typeface="Times"/>
                <a:cs typeface="Times"/>
              </a:rPr>
              <a:t> +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i="1" dirty="0">
                <a:latin typeface="Times"/>
                <a:cs typeface="Times"/>
              </a:rPr>
              <a:t>r</a:t>
            </a:r>
            <a:r>
              <a:rPr lang="en-US" dirty="0">
                <a:latin typeface="Times"/>
                <a:cs typeface="Times"/>
              </a:rPr>
              <a:t>)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G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 smtClean="0">
                <a:latin typeface="Times"/>
                <a:cs typeface="Times"/>
              </a:rPr>
              <a:t>X - </a:t>
            </a:r>
            <a:r>
              <a:rPr lang="en-US" i="1" dirty="0" err="1" smtClean="0">
                <a:latin typeface="Times"/>
                <a:cs typeface="Times"/>
              </a:rPr>
              <a:t>mY</a:t>
            </a:r>
            <a:r>
              <a:rPr lang="en-US" dirty="0" smtClean="0">
                <a:latin typeface="Times"/>
                <a:cs typeface="Times"/>
              </a:rPr>
              <a:t> </a:t>
            </a:r>
            <a:endParaRPr lang="en-US" baseline="-25000" dirty="0">
              <a:latin typeface="Times"/>
              <a:cs typeface="Time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-338667" y="3093663"/>
            <a:ext cx="8414546" cy="2012851"/>
            <a:chOff x="-338667" y="3064123"/>
            <a:chExt cx="8414546" cy="2012851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870766" y="3179607"/>
              <a:ext cx="4573076" cy="1727998"/>
            </a:xfrm>
            <a:prstGeom prst="line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-338667" y="4707642"/>
              <a:ext cx="2254835" cy="369332"/>
              <a:chOff x="523931" y="5992766"/>
              <a:chExt cx="1416538" cy="30907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806110" y="6158456"/>
                <a:ext cx="1343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23931" y="5992766"/>
                <a:ext cx="1305939" cy="30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/>
                  <a:t>′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r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r>
                  <a:rPr lang="en-US" i="1" dirty="0" smtClean="0">
                    <a:latin typeface="Times"/>
                    <a:cs typeface="Times"/>
                  </a:rPr>
                  <a:t> + G + X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428323" y="3102061"/>
              <a:ext cx="1647556" cy="74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Calibri"/>
                  <a:cs typeface="Calibri"/>
                </a:rPr>
                <a:t>AD</a:t>
              </a:r>
              <a:r>
                <a:rPr lang="en-US" sz="1600" dirty="0" smtClean="0">
                  <a:latin typeface="Calibri"/>
                  <a:cs typeface="Calibri"/>
                </a:rPr>
                <a:t>(lower level of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consumption</a:t>
              </a:r>
              <a:r>
                <a:rPr lang="en-US" sz="1600" i="1" dirty="0" smtClean="0">
                  <a:latin typeface="Calibri"/>
                  <a:cs typeface="Calibri"/>
                </a:rPr>
                <a:t>, c</a:t>
              </a:r>
              <a:r>
                <a:rPr lang="en-US" sz="1600" baseline="-25000" dirty="0" smtClean="0">
                  <a:latin typeface="Calibri"/>
                  <a:cs typeface="Calibri"/>
                </a:rPr>
                <a:t>0</a:t>
              </a:r>
              <a:r>
                <a:rPr lang="en-US" sz="1600" dirty="0">
                  <a:latin typeface="Calibri"/>
                  <a:cs typeface="Calibri"/>
                </a:rPr>
                <a:t>′</a:t>
              </a:r>
              <a:r>
                <a:rPr lang="en-US" sz="1600" dirty="0" smtClean="0">
                  <a:latin typeface="Calibri"/>
                  <a:cs typeface="Calibri"/>
                </a:rPr>
                <a:t>)</a:t>
              </a:r>
              <a:endParaRPr lang="en-US" sz="1600" baseline="-25000" dirty="0">
                <a:latin typeface="Calibri"/>
                <a:cs typeface="Calibri"/>
              </a:endParaRPr>
            </a:p>
            <a:p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491481" y="3865010"/>
              <a:ext cx="325730" cy="369332"/>
              <a:chOff x="4681960" y="2524177"/>
              <a:chExt cx="325730" cy="36933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915499" y="2817660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81960" y="2524177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B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 flipH="1">
              <a:off x="4165617" y="3064123"/>
              <a:ext cx="863999" cy="863998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064188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14.11b. Government austerity can worsen a recession.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888299" y="942757"/>
            <a:ext cx="0" cy="514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888299" y="6082883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80638" y="83676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Aggregate demand, </a:t>
            </a:r>
            <a:r>
              <a:rPr lang="en-US" i="1" dirty="0" smtClean="0">
                <a:latin typeface="Times"/>
                <a:cs typeface="Times"/>
              </a:rPr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283359" y="6046033"/>
            <a:ext cx="20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Output (income), </a:t>
            </a:r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grpSp>
        <p:nvGrpSpPr>
          <p:cNvPr id="30" name="Group 29"/>
          <p:cNvGrpSpPr/>
          <p:nvPr/>
        </p:nvGrpSpPr>
        <p:grpSpPr>
          <a:xfrm>
            <a:off x="1880839" y="1104892"/>
            <a:ext cx="6343802" cy="5220323"/>
            <a:chOff x="2123729" y="1035696"/>
            <a:chExt cx="6343802" cy="5220323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2123729" y="1436628"/>
              <a:ext cx="4571997" cy="457199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685195" y="1035696"/>
              <a:ext cx="1782336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= </a:t>
              </a:r>
              <a:r>
                <a:rPr lang="en-US" sz="1600" i="1" dirty="0" smtClean="0">
                  <a:latin typeface="Calibri"/>
                  <a:cs typeface="Calibri"/>
                </a:rPr>
                <a:t>AD </a:t>
              </a:r>
              <a:r>
                <a:rPr lang="en-US" sz="1600" dirty="0" smtClean="0">
                  <a:latin typeface="Calibri"/>
                  <a:cs typeface="Calibri"/>
                </a:rPr>
                <a:t>on 45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degree line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2213315" y="5751963"/>
              <a:ext cx="360040" cy="504056"/>
            </a:xfrm>
            <a:prstGeom prst="arc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9677" y="5571097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latin typeface="Calibri"/>
                  <a:cs typeface="Calibri"/>
                </a:rPr>
                <a:t>45°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41" name="Group 40"/>
          <p:cNvGrpSpPr/>
          <p:nvPr/>
        </p:nvGrpSpPr>
        <p:grpSpPr>
          <a:xfrm>
            <a:off x="-67735" y="2047709"/>
            <a:ext cx="7049029" cy="2447655"/>
            <a:chOff x="-67737" y="2047708"/>
            <a:chExt cx="7049029" cy="2447655"/>
          </a:xfrm>
        </p:grpSpPr>
        <p:grpSp>
          <p:nvGrpSpPr>
            <p:cNvPr id="15" name="Group 14"/>
            <p:cNvGrpSpPr/>
            <p:nvPr/>
          </p:nvGrpSpPr>
          <p:grpSpPr>
            <a:xfrm>
              <a:off x="-67737" y="2047708"/>
              <a:ext cx="7049029" cy="2447655"/>
              <a:chOff x="-491062" y="2301703"/>
              <a:chExt cx="7049029" cy="2447655"/>
            </a:xfrm>
          </p:grpSpPr>
          <p:sp>
            <p:nvSpPr>
              <p:cNvPr id="21" name="Rectangle 20"/>
              <p:cNvSpPr/>
              <p:nvPr/>
            </p:nvSpPr>
            <p:spPr>
              <a:xfrm>
                <a:off x="6092400" y="2301703"/>
                <a:ext cx="4655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Calibri"/>
                    <a:cs typeface="Calibri"/>
                  </a:rPr>
                  <a:t>AD</a:t>
                </a:r>
                <a:endParaRPr lang="en-US" sz="1600" i="1" baseline="-25000" dirty="0">
                  <a:latin typeface="Calibri"/>
                  <a:cs typeface="Calibri"/>
                </a:endParaRPr>
              </a:p>
            </p:txBody>
          </p:sp>
          <p:grpSp>
            <p:nvGrpSpPr>
              <p:cNvPr id="14" name="Group 13"/>
              <p:cNvGrpSpPr/>
              <p:nvPr/>
            </p:nvGrpSpPr>
            <p:grpSpPr>
              <a:xfrm>
                <a:off x="-491062" y="2587968"/>
                <a:ext cx="6539794" cy="2161390"/>
                <a:chOff x="-491062" y="2587968"/>
                <a:chExt cx="6539794" cy="2161390"/>
              </a:xfrm>
            </p:grpSpPr>
            <p:cxnSp>
              <p:nvCxnSpPr>
                <p:cNvPr id="28" name="Straight Connector 27"/>
                <p:cNvCxnSpPr/>
                <p:nvPr/>
              </p:nvCxnSpPr>
              <p:spPr>
                <a:xfrm flipH="1" flipV="1">
                  <a:off x="1295918" y="4316749"/>
                  <a:ext cx="179999" cy="0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29" name="TextBox 28"/>
                <p:cNvSpPr txBox="1"/>
                <p:nvPr/>
              </p:nvSpPr>
              <p:spPr>
                <a:xfrm>
                  <a:off x="-491062" y="4103027"/>
                  <a:ext cx="1821491" cy="64633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r"/>
                  <a:r>
                    <a:rPr lang="en-US" i="1" dirty="0" smtClean="0">
                      <a:latin typeface="Times"/>
                      <a:cs typeface="Times"/>
                    </a:rPr>
                    <a:t>c</a:t>
                  </a:r>
                  <a:r>
                    <a:rPr lang="en-US" baseline="-25000" dirty="0" smtClean="0">
                      <a:latin typeface="Times"/>
                      <a:cs typeface="Times"/>
                    </a:rPr>
                    <a:t>0</a:t>
                  </a:r>
                  <a:r>
                    <a:rPr lang="en-US" dirty="0" smtClean="0">
                      <a:latin typeface="Times"/>
                      <a:cs typeface="Times"/>
                    </a:rPr>
                    <a:t>  + </a:t>
                  </a:r>
                  <a:r>
                    <a:rPr lang="en-US" i="1" dirty="0" smtClean="0">
                      <a:latin typeface="Times"/>
                      <a:cs typeface="Times"/>
                    </a:rPr>
                    <a:t>I</a:t>
                  </a:r>
                  <a:r>
                    <a:rPr lang="en-US" dirty="0" smtClean="0">
                      <a:latin typeface="Times"/>
                      <a:cs typeface="Times"/>
                    </a:rPr>
                    <a:t>(</a:t>
                  </a:r>
                  <a:r>
                    <a:rPr lang="en-US" i="1" dirty="0" smtClean="0">
                      <a:latin typeface="Times"/>
                      <a:cs typeface="Times"/>
                    </a:rPr>
                    <a:t>r</a:t>
                  </a:r>
                  <a:r>
                    <a:rPr lang="en-US" dirty="0" smtClean="0">
                      <a:latin typeface="Times"/>
                      <a:cs typeface="Times"/>
                    </a:rPr>
                    <a:t>)</a:t>
                  </a:r>
                  <a:r>
                    <a:rPr lang="en-US" i="1" dirty="0" smtClean="0">
                      <a:latin typeface="Times"/>
                      <a:cs typeface="Times"/>
                    </a:rPr>
                    <a:t> </a:t>
                  </a:r>
                  <a:r>
                    <a:rPr lang="en-US" dirty="0" smtClean="0">
                      <a:latin typeface="Times"/>
                      <a:cs typeface="Times"/>
                    </a:rPr>
                    <a:t>+ </a:t>
                  </a:r>
                  <a:r>
                    <a:rPr lang="en-US" i="1" dirty="0" smtClean="0">
                      <a:latin typeface="Times"/>
                      <a:cs typeface="Times"/>
                    </a:rPr>
                    <a:t>G</a:t>
                  </a:r>
                  <a:r>
                    <a:rPr lang="en-US" dirty="0" smtClean="0">
                      <a:latin typeface="Times"/>
                      <a:cs typeface="Times"/>
                    </a:rPr>
                    <a:t>  + </a:t>
                  </a:r>
                  <a:r>
                    <a:rPr lang="en-US" i="1" dirty="0" smtClean="0">
                      <a:latin typeface="Times"/>
                      <a:cs typeface="Times"/>
                    </a:rPr>
                    <a:t>X</a:t>
                  </a:r>
                </a:p>
              </p:txBody>
            </p:sp>
            <p:cxnSp>
              <p:nvCxnSpPr>
                <p:cNvPr id="20" name="Straight Connector 19"/>
                <p:cNvCxnSpPr/>
                <p:nvPr/>
              </p:nvCxnSpPr>
              <p:spPr>
                <a:xfrm flipH="1">
                  <a:off x="1475656" y="2587968"/>
                  <a:ext cx="4573076" cy="1727998"/>
                </a:xfrm>
                <a:prstGeom prst="line">
                  <a:avLst/>
                </a:prstGeom>
                <a:ln w="28575" cmpd="sng">
                  <a:solidFill>
                    <a:schemeClr val="accent2">
                      <a:lumMod val="75000"/>
                    </a:schemeClr>
                  </a:solidFill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pSp>
          <p:nvGrpSpPr>
            <p:cNvPr id="60" name="Group 59"/>
            <p:cNvGrpSpPr/>
            <p:nvPr/>
          </p:nvGrpSpPr>
          <p:grpSpPr>
            <a:xfrm>
              <a:off x="4817415" y="2503411"/>
              <a:ext cx="325730" cy="403198"/>
              <a:chOff x="4394090" y="2757406"/>
              <a:chExt cx="325730" cy="403198"/>
            </a:xfrm>
          </p:grpSpPr>
          <p:sp>
            <p:nvSpPr>
              <p:cNvPr id="36" name="Oval 35"/>
              <p:cNvSpPr/>
              <p:nvPr/>
            </p:nvSpPr>
            <p:spPr>
              <a:xfrm>
                <a:off x="4610705" y="3088588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53" name="Rectangle 52"/>
              <p:cNvSpPr/>
              <p:nvPr/>
            </p:nvSpPr>
            <p:spPr>
              <a:xfrm>
                <a:off x="4394090" y="2757406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A</a:t>
                </a:r>
              </a:p>
            </p:txBody>
          </p:sp>
        </p:grpSp>
      </p:grpSp>
      <p:grpSp>
        <p:nvGrpSpPr>
          <p:cNvPr id="57" name="Group 56"/>
          <p:cNvGrpSpPr/>
          <p:nvPr/>
        </p:nvGrpSpPr>
        <p:grpSpPr>
          <a:xfrm>
            <a:off x="-338666" y="3339832"/>
            <a:ext cx="9257026" cy="2092738"/>
            <a:chOff x="-338667" y="3339832"/>
            <a:chExt cx="9257026" cy="2092738"/>
          </a:xfrm>
        </p:grpSpPr>
        <p:cxnSp>
          <p:nvCxnSpPr>
            <p:cNvPr id="63" name="Straight Connector 62"/>
            <p:cNvCxnSpPr/>
            <p:nvPr/>
          </p:nvCxnSpPr>
          <p:spPr>
            <a:xfrm flipH="1">
              <a:off x="1887702" y="3552136"/>
              <a:ext cx="4572000" cy="1727998"/>
            </a:xfrm>
            <a:prstGeom prst="line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6406459" y="3339832"/>
              <a:ext cx="2511900" cy="99514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Calibri"/>
                  <a:cs typeface="Calibri"/>
                </a:rPr>
                <a:t>AD</a:t>
              </a:r>
              <a:r>
                <a:rPr lang="en-US" sz="1600" dirty="0" smtClean="0">
                  <a:latin typeface="Calibri"/>
                  <a:cs typeface="Calibri"/>
                </a:rPr>
                <a:t>(lower consumption</a:t>
              </a:r>
              <a:r>
                <a:rPr lang="en-US" sz="1600" i="1" dirty="0" smtClean="0">
                  <a:latin typeface="Calibri"/>
                  <a:cs typeface="Calibri"/>
                </a:rPr>
                <a:t>, c</a:t>
              </a:r>
              <a:r>
                <a:rPr lang="en-US" sz="1600" baseline="-25000" dirty="0" smtClean="0">
                  <a:latin typeface="Calibri"/>
                  <a:cs typeface="Calibri"/>
                </a:rPr>
                <a:t>0</a:t>
              </a:r>
              <a:r>
                <a:rPr lang="en-US" sz="1600" dirty="0" smtClean="0">
                  <a:latin typeface="Calibri"/>
                  <a:cs typeface="Calibri"/>
                </a:rPr>
                <a:t>′</a:t>
              </a:r>
              <a:r>
                <a:rPr lang="en-US" sz="1600" i="1" dirty="0" smtClean="0">
                  <a:latin typeface="Calibri"/>
                  <a:cs typeface="Calibri"/>
                </a:rPr>
                <a:t>,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and lower government 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spending,</a:t>
              </a:r>
              <a:r>
                <a:rPr lang="en-US" sz="1600" i="1" dirty="0" smtClean="0">
                  <a:latin typeface="Calibri"/>
                  <a:cs typeface="Calibri"/>
                </a:rPr>
                <a:t> G</a:t>
              </a:r>
              <a:r>
                <a:rPr lang="en-US" sz="1600" dirty="0" smtClean="0">
                  <a:latin typeface="Calibri"/>
                  <a:cs typeface="Calibri"/>
                </a:rPr>
                <a:t>′)</a:t>
              </a:r>
              <a:endParaRPr lang="en-US" sz="1600" baseline="-25000" dirty="0" smtClean="0">
                <a:latin typeface="Calibri"/>
                <a:cs typeface="Calibri"/>
              </a:endParaRPr>
            </a:p>
            <a:p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74" name="Group 73"/>
            <p:cNvGrpSpPr/>
            <p:nvPr/>
          </p:nvGrpSpPr>
          <p:grpSpPr>
            <a:xfrm>
              <a:off x="-338667" y="5063238"/>
              <a:ext cx="2254838" cy="369332"/>
              <a:chOff x="523929" y="5992766"/>
              <a:chExt cx="1416540" cy="309072"/>
            </a:xfrm>
          </p:grpSpPr>
          <p:cxnSp>
            <p:nvCxnSpPr>
              <p:cNvPr id="75" name="Straight Connector 74"/>
              <p:cNvCxnSpPr/>
              <p:nvPr/>
            </p:nvCxnSpPr>
            <p:spPr>
              <a:xfrm flipH="1" flipV="1">
                <a:off x="1806110" y="6172627"/>
                <a:ext cx="1343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TextBox 75"/>
              <p:cNvSpPr txBox="1"/>
              <p:nvPr/>
            </p:nvSpPr>
            <p:spPr>
              <a:xfrm>
                <a:off x="523929" y="5992766"/>
                <a:ext cx="1305941" cy="30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/>
                  <a:t>′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r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r>
                  <a:rPr lang="en-US" i="1" dirty="0" smtClean="0">
                    <a:latin typeface="Times"/>
                    <a:cs typeface="Times"/>
                  </a:rPr>
                  <a:t> + G</a:t>
                </a:r>
                <a:r>
                  <a:rPr lang="en-US" dirty="0"/>
                  <a:t>′</a:t>
                </a:r>
                <a:r>
                  <a:rPr lang="en-US" i="1" dirty="0" smtClean="0">
                    <a:latin typeface="Times"/>
                    <a:cs typeface="Times"/>
                  </a:rPr>
                  <a:t>+ X</a:t>
                </a:r>
              </a:p>
            </p:txBody>
          </p:sp>
        </p:grpSp>
        <p:cxnSp>
          <p:nvCxnSpPr>
            <p:cNvPr id="77" name="Straight Arrow Connector 76"/>
            <p:cNvCxnSpPr/>
            <p:nvPr/>
          </p:nvCxnSpPr>
          <p:spPr>
            <a:xfrm flipH="1">
              <a:off x="3471346" y="4317997"/>
              <a:ext cx="289696" cy="287999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1" name="Group 80"/>
            <p:cNvGrpSpPr/>
            <p:nvPr/>
          </p:nvGrpSpPr>
          <p:grpSpPr>
            <a:xfrm>
              <a:off x="2887777" y="4486644"/>
              <a:ext cx="338554" cy="369332"/>
              <a:chOff x="4924922" y="2273083"/>
              <a:chExt cx="338554" cy="369332"/>
            </a:xfrm>
          </p:grpSpPr>
          <p:sp>
            <p:nvSpPr>
              <p:cNvPr id="82" name="Oval 81"/>
              <p:cNvSpPr/>
              <p:nvPr/>
            </p:nvSpPr>
            <p:spPr>
              <a:xfrm>
                <a:off x="5135628" y="2563665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3" name="Rectangle 82"/>
              <p:cNvSpPr/>
              <p:nvPr/>
            </p:nvSpPr>
            <p:spPr>
              <a:xfrm>
                <a:off x="4924922" y="2273083"/>
                <a:ext cx="338554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C</a:t>
                </a:r>
              </a:p>
            </p:txBody>
          </p:sp>
        </p:grpSp>
      </p:grpSp>
      <p:sp>
        <p:nvSpPr>
          <p:cNvPr id="84" name="Rectangle 83"/>
          <p:cNvSpPr/>
          <p:nvPr/>
        </p:nvSpPr>
        <p:spPr>
          <a:xfrm>
            <a:off x="1832791" y="6489030"/>
            <a:ext cx="4593367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Times"/>
                <a:cs typeface="Times"/>
              </a:rPr>
              <a:t>Note:</a:t>
            </a:r>
            <a:r>
              <a:rPr lang="en-US" i="1" dirty="0" smtClean="0">
                <a:latin typeface="Times"/>
                <a:cs typeface="Times"/>
              </a:rPr>
              <a:t> AD </a:t>
            </a:r>
            <a:r>
              <a:rPr lang="en-US" dirty="0" smtClean="0">
                <a:latin typeface="Times"/>
                <a:cs typeface="Times"/>
              </a:rPr>
              <a:t>= </a:t>
            </a:r>
            <a:r>
              <a:rPr lang="en-US" i="1" dirty="0">
                <a:latin typeface="Times"/>
                <a:cs typeface="Times"/>
              </a:rPr>
              <a:t>c</a:t>
            </a:r>
            <a:r>
              <a:rPr lang="en-US" baseline="-25000" dirty="0">
                <a:latin typeface="Times"/>
                <a:cs typeface="Times"/>
              </a:rPr>
              <a:t>0</a:t>
            </a:r>
            <a:r>
              <a:rPr lang="en-US" dirty="0">
                <a:latin typeface="Times"/>
                <a:cs typeface="Times"/>
              </a:rPr>
              <a:t> </a:t>
            </a:r>
            <a:r>
              <a:rPr lang="en-US" dirty="0" smtClean="0">
                <a:latin typeface="Times"/>
                <a:cs typeface="Times"/>
              </a:rPr>
              <a:t>+ </a:t>
            </a:r>
            <a:r>
              <a:rPr lang="en-US" i="1" dirty="0" smtClean="0">
                <a:latin typeface="Times"/>
                <a:cs typeface="Times"/>
              </a:rPr>
              <a:t>c</a:t>
            </a:r>
            <a:r>
              <a:rPr lang="en-US" baseline="-25000" dirty="0" smtClean="0">
                <a:latin typeface="Times"/>
                <a:cs typeface="Times"/>
              </a:rPr>
              <a:t>1</a:t>
            </a:r>
            <a:r>
              <a:rPr lang="en-US" dirty="0" smtClean="0">
                <a:latin typeface="Times"/>
                <a:cs typeface="Times"/>
              </a:rPr>
              <a:t>(1 - </a:t>
            </a:r>
            <a:r>
              <a:rPr lang="en-US" i="1" dirty="0" smtClean="0">
                <a:latin typeface="Times"/>
                <a:cs typeface="Times"/>
              </a:rPr>
              <a:t>t</a:t>
            </a:r>
            <a:r>
              <a:rPr lang="en-US" dirty="0" smtClean="0">
                <a:latin typeface="Times"/>
                <a:cs typeface="Times"/>
              </a:rPr>
              <a:t>)</a:t>
            </a:r>
            <a:r>
              <a:rPr lang="en-US" i="1" dirty="0">
                <a:latin typeface="Times"/>
                <a:cs typeface="Times"/>
              </a:rPr>
              <a:t>Y</a:t>
            </a:r>
            <a:r>
              <a:rPr lang="en-US" i="1" dirty="0" smtClean="0">
                <a:latin typeface="Times"/>
                <a:cs typeface="Times"/>
              </a:rPr>
              <a:t> +</a:t>
            </a:r>
            <a:r>
              <a:rPr lang="en-US" dirty="0" smtClean="0">
                <a:latin typeface="Times"/>
                <a:cs typeface="Times"/>
              </a:rPr>
              <a:t> </a:t>
            </a:r>
            <a:r>
              <a:rPr lang="en-US" i="1" dirty="0">
                <a:latin typeface="Times"/>
                <a:cs typeface="Times"/>
              </a:rPr>
              <a:t>I</a:t>
            </a:r>
            <a:r>
              <a:rPr lang="en-US" dirty="0">
                <a:latin typeface="Times"/>
                <a:cs typeface="Times"/>
              </a:rPr>
              <a:t>(</a:t>
            </a:r>
            <a:r>
              <a:rPr lang="en-US" i="1" dirty="0">
                <a:latin typeface="Times"/>
                <a:cs typeface="Times"/>
              </a:rPr>
              <a:t>r</a:t>
            </a:r>
            <a:r>
              <a:rPr lang="en-US" dirty="0">
                <a:latin typeface="Times"/>
                <a:cs typeface="Times"/>
              </a:rPr>
              <a:t>)</a:t>
            </a:r>
            <a:r>
              <a:rPr lang="en-US" i="1" dirty="0">
                <a:latin typeface="Times"/>
                <a:cs typeface="Times"/>
              </a:rPr>
              <a:t> </a:t>
            </a:r>
            <a:r>
              <a:rPr lang="en-US" dirty="0">
                <a:latin typeface="Times"/>
                <a:cs typeface="Times"/>
              </a:rPr>
              <a:t>+ </a:t>
            </a:r>
            <a:r>
              <a:rPr lang="en-US" i="1" dirty="0">
                <a:latin typeface="Times"/>
                <a:cs typeface="Times"/>
              </a:rPr>
              <a:t>G</a:t>
            </a:r>
            <a:r>
              <a:rPr lang="en-US" dirty="0">
                <a:latin typeface="Times"/>
                <a:cs typeface="Times"/>
              </a:rPr>
              <a:t> + </a:t>
            </a:r>
            <a:r>
              <a:rPr lang="en-US" i="1" dirty="0" smtClean="0">
                <a:latin typeface="Times"/>
                <a:cs typeface="Times"/>
              </a:rPr>
              <a:t>X - </a:t>
            </a:r>
            <a:r>
              <a:rPr lang="en-US" i="1" dirty="0" err="1" smtClean="0">
                <a:latin typeface="Times"/>
                <a:cs typeface="Times"/>
              </a:rPr>
              <a:t>mY</a:t>
            </a:r>
            <a:r>
              <a:rPr lang="en-US" dirty="0" smtClean="0">
                <a:latin typeface="Times"/>
                <a:cs typeface="Times"/>
              </a:rPr>
              <a:t> </a:t>
            </a:r>
            <a:endParaRPr lang="en-US" baseline="-25000" dirty="0">
              <a:latin typeface="Times"/>
              <a:cs typeface="Times"/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-338667" y="2703329"/>
            <a:ext cx="8429312" cy="2373649"/>
            <a:chOff x="-338667" y="2703325"/>
            <a:chExt cx="8429312" cy="2373649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1870766" y="3179607"/>
              <a:ext cx="4573076" cy="1727998"/>
            </a:xfrm>
            <a:prstGeom prst="line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22" name="Group 21"/>
            <p:cNvGrpSpPr/>
            <p:nvPr/>
          </p:nvGrpSpPr>
          <p:grpSpPr>
            <a:xfrm>
              <a:off x="-338667" y="4707642"/>
              <a:ext cx="2254835" cy="369332"/>
              <a:chOff x="523931" y="5992766"/>
              <a:chExt cx="1416538" cy="309072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806110" y="6158456"/>
                <a:ext cx="1343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523931" y="5992766"/>
                <a:ext cx="1305939" cy="30907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/>
                  <a:t>′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  <a:r>
                  <a:rPr lang="en-US" dirty="0" smtClean="0">
                    <a:latin typeface="Times"/>
                    <a:cs typeface="Times"/>
                  </a:rPr>
                  <a:t>(</a:t>
                </a:r>
                <a:r>
                  <a:rPr lang="en-US" i="1" dirty="0" smtClean="0">
                    <a:latin typeface="Times"/>
                    <a:cs typeface="Times"/>
                  </a:rPr>
                  <a:t>r</a:t>
                </a:r>
                <a:r>
                  <a:rPr lang="en-US" dirty="0" smtClean="0">
                    <a:latin typeface="Times"/>
                    <a:cs typeface="Times"/>
                  </a:rPr>
                  <a:t>)</a:t>
                </a:r>
                <a:r>
                  <a:rPr lang="en-US" i="1" dirty="0" smtClean="0">
                    <a:latin typeface="Times"/>
                    <a:cs typeface="Times"/>
                  </a:rPr>
                  <a:t> + G + X</a:t>
                </a:r>
              </a:p>
            </p:txBody>
          </p:sp>
        </p:grpSp>
        <p:sp>
          <p:nvSpPr>
            <p:cNvPr id="27" name="Rectangle 26"/>
            <p:cNvSpPr/>
            <p:nvPr/>
          </p:nvSpPr>
          <p:spPr>
            <a:xfrm>
              <a:off x="6443089" y="2703325"/>
              <a:ext cx="1647556" cy="748923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1600" i="1" dirty="0" smtClean="0">
                  <a:latin typeface="Calibri"/>
                  <a:cs typeface="Calibri"/>
                </a:rPr>
                <a:t>AD</a:t>
              </a:r>
              <a:r>
                <a:rPr lang="en-US" sz="1600" dirty="0" smtClean="0">
                  <a:latin typeface="Calibri"/>
                  <a:cs typeface="Calibri"/>
                </a:rPr>
                <a:t>(lower level of</a:t>
              </a:r>
            </a:p>
            <a:p>
              <a:r>
                <a:rPr lang="en-US" sz="1600" dirty="0" smtClean="0">
                  <a:latin typeface="Calibri"/>
                  <a:cs typeface="Calibri"/>
                </a:rPr>
                <a:t>consumption</a:t>
              </a:r>
              <a:r>
                <a:rPr lang="en-US" sz="1600" i="1" dirty="0" smtClean="0">
                  <a:latin typeface="Calibri"/>
                  <a:cs typeface="Calibri"/>
                </a:rPr>
                <a:t>, c</a:t>
              </a:r>
              <a:r>
                <a:rPr lang="en-US" sz="1600" baseline="-25000" dirty="0" smtClean="0">
                  <a:latin typeface="Calibri"/>
                  <a:cs typeface="Calibri"/>
                </a:rPr>
                <a:t>0</a:t>
              </a:r>
              <a:r>
                <a:rPr lang="en-US" sz="1600" dirty="0">
                  <a:latin typeface="Calibri"/>
                  <a:cs typeface="Calibri"/>
                </a:rPr>
                <a:t>′</a:t>
              </a:r>
              <a:r>
                <a:rPr lang="en-US" sz="1600" dirty="0" smtClean="0">
                  <a:latin typeface="Calibri"/>
                  <a:cs typeface="Calibri"/>
                </a:rPr>
                <a:t>)</a:t>
              </a:r>
              <a:endParaRPr lang="en-US" sz="1600" baseline="-25000" dirty="0">
                <a:latin typeface="Calibri"/>
                <a:cs typeface="Calibri"/>
              </a:endParaRPr>
            </a:p>
            <a:p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78" name="Group 77"/>
            <p:cNvGrpSpPr/>
            <p:nvPr/>
          </p:nvGrpSpPr>
          <p:grpSpPr>
            <a:xfrm>
              <a:off x="3491481" y="3865010"/>
              <a:ext cx="325730" cy="369332"/>
              <a:chOff x="4681960" y="2524177"/>
              <a:chExt cx="325730" cy="369332"/>
            </a:xfrm>
          </p:grpSpPr>
          <p:sp>
            <p:nvSpPr>
              <p:cNvPr id="79" name="Oval 78"/>
              <p:cNvSpPr/>
              <p:nvPr/>
            </p:nvSpPr>
            <p:spPr>
              <a:xfrm>
                <a:off x="4915499" y="2817660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0" name="Rectangle 79"/>
              <p:cNvSpPr/>
              <p:nvPr/>
            </p:nvSpPr>
            <p:spPr>
              <a:xfrm>
                <a:off x="4681960" y="2524177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B</a:t>
                </a:r>
              </a:p>
            </p:txBody>
          </p:sp>
        </p:grpSp>
        <p:cxnSp>
          <p:nvCxnSpPr>
            <p:cNvPr id="85" name="Straight Arrow Connector 84"/>
            <p:cNvCxnSpPr/>
            <p:nvPr/>
          </p:nvCxnSpPr>
          <p:spPr>
            <a:xfrm flipH="1">
              <a:off x="4165617" y="3064123"/>
              <a:ext cx="863999" cy="863998"/>
            </a:xfrm>
            <a:prstGeom prst="straightConnector1">
              <a:avLst/>
            </a:prstGeom>
            <a:ln>
              <a:solidFill>
                <a:srgbClr val="7F7F7F"/>
              </a:solidFill>
              <a:headEnd type="none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2441997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14.12. The role of the private sector and the government in the business cycle.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81422142"/>
              </p:ext>
            </p:extLst>
          </p:nvPr>
        </p:nvGraphicFramePr>
        <p:xfrm>
          <a:off x="489480" y="1061831"/>
          <a:ext cx="8535991" cy="4927934"/>
        </p:xfrm>
        <a:graphic>
          <a:graphicData uri="http://schemas.openxmlformats.org/drawingml/2006/table">
            <a:tbl>
              <a:tblPr/>
              <a:tblGrid>
                <a:gridCol w="2722873"/>
                <a:gridCol w="2286000"/>
                <a:gridCol w="3527118"/>
              </a:tblGrid>
              <a:tr h="924548"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>
                      <a:noFill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Dampening mechanisms offset shocks (stabilising)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08000"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Amplifying mechanisms reinforce shocks (may be destabilising)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</a:tr>
              <a:tr h="518438">
                <a:tc rowSpan="3">
                  <a:txBody>
                    <a:bodyPr/>
                    <a:lstStyle/>
                    <a:p>
                      <a:pPr marL="108000" algn="just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Private sector decisions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 rowSpan="3"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Consumption smoothing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Credit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constraints limit consumption smoothing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87270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Rising value of collateral (house prices) can increase wealth above the target level and raise consumption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456225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Rising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capacity utilization in a boom encourages investment spending,  adding to the boom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1149204">
                <a:tc rowSpan="3">
                  <a:txBody>
                    <a:bodyPr/>
                    <a:lstStyle/>
                    <a:p>
                      <a:pPr marL="108000" algn="l" fontAlgn="ctr"/>
                      <a:r>
                        <a:rPr lang="en-GB" sz="18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Government and central bank decisions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BE5F1"/>
                    </a:solidFill>
                  </a:tcPr>
                </a:tc>
                <a:tc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Automatic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stabilizers (e.g. unemployment benefit)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 rowSpan="3"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Policy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mistakes such as limiting the scope of automatic stabilizers in a recession or running deficits during low demand periods while not running surpluses during booms. 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14750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108000" indent="-285750" algn="l" fontAlgn="ctr">
                        <a:buFont typeface="Arial"/>
                        <a:buChar char="•"/>
                      </a:pPr>
                      <a:r>
                        <a:rPr lang="en-GB" sz="1600" b="0" i="0" u="none" strike="noStrike" dirty="0" smtClean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Stabilization </a:t>
                      </a:r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ea typeface="Symbol" panose="05050102010706020507" pitchFamily="18" charset="2"/>
                          <a:cs typeface="Calibri"/>
                        </a:rPr>
                        <a:t>policy (fiscal or monetary)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Calibri"/>
                        <a:cs typeface="Calibri"/>
                      </a:endParaRP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  <a:tr h="190094"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 fontAlgn="ctr"/>
                      <a:r>
                        <a:rPr lang="en-GB" sz="1600" b="0" i="0" u="none" strike="noStrike" dirty="0">
                          <a:solidFill>
                            <a:srgbClr val="000000"/>
                          </a:solidFill>
                          <a:effectLst/>
                          <a:latin typeface="Calibri"/>
                          <a:cs typeface="Calibri"/>
                        </a:rPr>
                        <a:t> </a:t>
                      </a:r>
                    </a:p>
                  </a:txBody>
                  <a:tcPr marL="0" marR="0" marT="0" marB="0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01775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5" name="Chart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2186316"/>
              </p:ext>
            </p:extLst>
          </p:nvPr>
        </p:nvGraphicFramePr>
        <p:xfrm>
          <a:off x="192652" y="705304"/>
          <a:ext cx="8701148" cy="57612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" name="Rectangle 2"/>
          <p:cNvSpPr/>
          <p:nvPr/>
        </p:nvSpPr>
        <p:spPr>
          <a:xfrm>
            <a:off x="60982" y="91229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14.13. UK government debt as a percentage of GDP (1700-2014).</a:t>
            </a:r>
            <a:endParaRPr lang="en-US" dirty="0"/>
          </a:p>
        </p:txBody>
      </p:sp>
      <p:grpSp>
        <p:nvGrpSpPr>
          <p:cNvPr id="4" name="Group 3"/>
          <p:cNvGrpSpPr/>
          <p:nvPr/>
        </p:nvGrpSpPr>
        <p:grpSpPr>
          <a:xfrm>
            <a:off x="5995636" y="705304"/>
            <a:ext cx="3166293" cy="5119283"/>
            <a:chOff x="6427414" y="1898164"/>
            <a:chExt cx="3166293" cy="5119283"/>
          </a:xfrm>
        </p:grpSpPr>
        <p:cxnSp>
          <p:nvCxnSpPr>
            <p:cNvPr id="5" name="Straight Connector 4"/>
            <p:cNvCxnSpPr/>
            <p:nvPr/>
          </p:nvCxnSpPr>
          <p:spPr>
            <a:xfrm>
              <a:off x="9052128" y="3044947"/>
              <a:ext cx="0" cy="396000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sys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" name="Group 5"/>
            <p:cNvGrpSpPr/>
            <p:nvPr/>
          </p:nvGrpSpPr>
          <p:grpSpPr>
            <a:xfrm>
              <a:off x="6865270" y="2877447"/>
              <a:ext cx="682375" cy="4140000"/>
              <a:chOff x="6865270" y="2877447"/>
              <a:chExt cx="682375" cy="4140000"/>
            </a:xfrm>
          </p:grpSpPr>
          <p:cxnSp>
            <p:nvCxnSpPr>
              <p:cNvPr id="12" name="Straight Connector 11"/>
              <p:cNvCxnSpPr/>
              <p:nvPr/>
            </p:nvCxnSpPr>
            <p:spPr>
              <a:xfrm>
                <a:off x="7547645" y="2877447"/>
                <a:ext cx="0" cy="4140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/>
              <p:cNvCxnSpPr/>
              <p:nvPr/>
            </p:nvCxnSpPr>
            <p:spPr>
              <a:xfrm>
                <a:off x="7149547" y="3734535"/>
                <a:ext cx="0" cy="3276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/>
              <p:cNvCxnSpPr/>
              <p:nvPr/>
            </p:nvCxnSpPr>
            <p:spPr>
              <a:xfrm>
                <a:off x="6865270" y="4348547"/>
                <a:ext cx="0" cy="2664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7" name="Group 6"/>
            <p:cNvGrpSpPr/>
            <p:nvPr/>
          </p:nvGrpSpPr>
          <p:grpSpPr>
            <a:xfrm>
              <a:off x="6427414" y="1898164"/>
              <a:ext cx="3166293" cy="2529230"/>
              <a:chOff x="6427414" y="1594719"/>
              <a:chExt cx="3166293" cy="2529230"/>
            </a:xfrm>
          </p:grpSpPr>
          <p:sp>
            <p:nvSpPr>
              <p:cNvPr id="8" name="TextBox 7"/>
              <p:cNvSpPr txBox="1"/>
              <p:nvPr/>
            </p:nvSpPr>
            <p:spPr>
              <a:xfrm>
                <a:off x="7190248" y="1902680"/>
                <a:ext cx="6480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End of WWII: 1945</a:t>
                </a:r>
                <a:endParaRPr lang="en-US" sz="1400" dirty="0"/>
              </a:p>
            </p:txBody>
          </p:sp>
          <p:sp>
            <p:nvSpPr>
              <p:cNvPr id="9" name="TextBox 8"/>
              <p:cNvSpPr txBox="1"/>
              <p:nvPr/>
            </p:nvSpPr>
            <p:spPr>
              <a:xfrm>
                <a:off x="6548986" y="2510024"/>
                <a:ext cx="1044111" cy="95410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Start of Great</a:t>
                </a:r>
              </a:p>
              <a:p>
                <a:pPr algn="ctr"/>
                <a:r>
                  <a:rPr lang="en-US" sz="1400" dirty="0" smtClean="0"/>
                  <a:t>Depression:</a:t>
                </a:r>
              </a:p>
              <a:p>
                <a:pPr algn="ctr"/>
                <a:r>
                  <a:rPr lang="en-US" sz="1400" dirty="0" smtClean="0"/>
                  <a:t>1929</a:t>
                </a:r>
                <a:endParaRPr lang="en-US" sz="1400" dirty="0"/>
              </a:p>
            </p:txBody>
          </p:sp>
          <p:sp>
            <p:nvSpPr>
              <p:cNvPr id="10" name="TextBox 9"/>
              <p:cNvSpPr txBox="1"/>
              <p:nvPr/>
            </p:nvSpPr>
            <p:spPr>
              <a:xfrm>
                <a:off x="8622243" y="1594719"/>
                <a:ext cx="971464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Start of global financial crisis: 2008</a:t>
                </a:r>
                <a:endParaRPr lang="en-US" sz="1400" dirty="0"/>
              </a:p>
            </p:txBody>
          </p:sp>
          <p:sp>
            <p:nvSpPr>
              <p:cNvPr id="11" name="TextBox 10"/>
              <p:cNvSpPr txBox="1"/>
              <p:nvPr/>
            </p:nvSpPr>
            <p:spPr>
              <a:xfrm>
                <a:off x="6427414" y="3385285"/>
                <a:ext cx="648072" cy="73866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End of WWI: 1918</a:t>
                </a:r>
                <a:endParaRPr lang="en-US" sz="1400" dirty="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4857153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Box 38"/>
          <p:cNvSpPr txBox="1"/>
          <p:nvPr/>
        </p:nvSpPr>
        <p:spPr>
          <a:xfrm>
            <a:off x="85629" y="-34388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US" dirty="0" smtClean="0">
                <a:solidFill>
                  <a:prstClr val="black"/>
                </a:solidFill>
              </a:rPr>
              <a:t>Figure </a:t>
            </a:r>
            <a:r>
              <a:rPr lang="en-GB" dirty="0" smtClean="0">
                <a:solidFill>
                  <a:prstClr val="black"/>
                </a:solidFill>
              </a:rPr>
              <a:t>14.15</a:t>
            </a:r>
            <a:r>
              <a:rPr lang="en-GB" dirty="0">
                <a:solidFill>
                  <a:prstClr val="black"/>
                </a:solidFill>
              </a:rPr>
              <a:t>. The supply side of the aggregate economy: </a:t>
            </a:r>
            <a:r>
              <a:rPr lang="en-GB" dirty="0" smtClean="0">
                <a:solidFill>
                  <a:prstClr val="black"/>
                </a:solidFill>
              </a:rPr>
              <a:t>The </a:t>
            </a:r>
            <a:r>
              <a:rPr lang="en-GB" dirty="0">
                <a:solidFill>
                  <a:prstClr val="black"/>
                </a:solidFill>
              </a:rPr>
              <a:t>labour </a:t>
            </a:r>
            <a:r>
              <a:rPr lang="en-GB" dirty="0" smtClean="0">
                <a:solidFill>
                  <a:prstClr val="black"/>
                </a:solidFill>
              </a:rPr>
              <a:t>market.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38" name="Arc 12"/>
          <p:cNvSpPr/>
          <p:nvPr/>
        </p:nvSpPr>
        <p:spPr>
          <a:xfrm>
            <a:off x="-13348639" y="-6822691"/>
            <a:ext cx="19523048" cy="12328321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cxnSp>
        <p:nvCxnSpPr>
          <p:cNvPr id="4" name="Straight Connector 3"/>
          <p:cNvCxnSpPr/>
          <p:nvPr/>
        </p:nvCxnSpPr>
        <p:spPr>
          <a:xfrm flipH="1">
            <a:off x="641267" y="5846669"/>
            <a:ext cx="6572914" cy="16169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4859365" y="546337"/>
            <a:ext cx="1310438" cy="584775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Wage-setting </a:t>
            </a:r>
          </a:p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curve 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23" name="Straight Connector 22"/>
          <p:cNvCxnSpPr/>
          <p:nvPr/>
        </p:nvCxnSpPr>
        <p:spPr>
          <a:xfrm flipH="1">
            <a:off x="641267" y="268047"/>
            <a:ext cx="0" cy="5949645"/>
          </a:xfrm>
          <a:prstGeom prst="line">
            <a:avLst/>
          </a:prstGeom>
          <a:ln w="19050" cmpd="sng"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37"/>
          <p:cNvCxnSpPr/>
          <p:nvPr/>
        </p:nvCxnSpPr>
        <p:spPr>
          <a:xfrm flipH="1" flipV="1">
            <a:off x="641267" y="2540339"/>
            <a:ext cx="6397191" cy="5477"/>
          </a:xfrm>
          <a:prstGeom prst="line">
            <a:avLst/>
          </a:prstGeom>
          <a:ln w="19050" cmpd="sng">
            <a:solidFill>
              <a:schemeClr val="tx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16"/>
          <p:cNvSpPr txBox="1"/>
          <p:nvPr/>
        </p:nvSpPr>
        <p:spPr>
          <a:xfrm>
            <a:off x="7125195" y="2285808"/>
            <a:ext cx="3578733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</a:rPr>
              <a:t>Price-setting curve </a:t>
            </a:r>
            <a:endParaRPr lang="en-US" sz="1600" dirty="0">
              <a:solidFill>
                <a:prstClr val="black"/>
              </a:solidFill>
            </a:endParaRPr>
          </a:p>
        </p:txBody>
      </p:sp>
      <p:sp>
        <p:nvSpPr>
          <p:cNvPr id="44" name="TextBox 70"/>
          <p:cNvSpPr txBox="1"/>
          <p:nvPr/>
        </p:nvSpPr>
        <p:spPr>
          <a:xfrm>
            <a:off x="4723380" y="2474907"/>
            <a:ext cx="7820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>
                <a:solidFill>
                  <a:prstClr val="black"/>
                </a:solidFill>
                <a:latin typeface="Times"/>
                <a:cs typeface="Times"/>
              </a:rPr>
              <a:t>A</a:t>
            </a:r>
          </a:p>
        </p:txBody>
      </p:sp>
      <p:cxnSp>
        <p:nvCxnSpPr>
          <p:cNvPr id="47" name="Straight Connector 37"/>
          <p:cNvCxnSpPr/>
          <p:nvPr/>
        </p:nvCxnSpPr>
        <p:spPr>
          <a:xfrm flipH="1">
            <a:off x="641267" y="1434728"/>
            <a:ext cx="6397189" cy="0"/>
          </a:xfrm>
          <a:prstGeom prst="line">
            <a:avLst/>
          </a:prstGeom>
          <a:ln w="19050" cmpd="sng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16"/>
          <p:cNvSpPr txBox="1"/>
          <p:nvPr/>
        </p:nvSpPr>
        <p:spPr>
          <a:xfrm>
            <a:off x="5869627" y="1306073"/>
            <a:ext cx="4321114" cy="614862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Labour productivity</a:t>
            </a:r>
            <a:endParaRPr lang="en-US" sz="1600" dirty="0">
              <a:solidFill>
                <a:prstClr val="black"/>
              </a:solidFill>
            </a:endParaRPr>
          </a:p>
        </p:txBody>
      </p:sp>
      <p:cxnSp>
        <p:nvCxnSpPr>
          <p:cNvPr id="50" name="Straight Arrow Connector 49"/>
          <p:cNvCxnSpPr>
            <a:endCxn id="44" idx="1"/>
          </p:cNvCxnSpPr>
          <p:nvPr/>
        </p:nvCxnSpPr>
        <p:spPr>
          <a:xfrm flipH="1" flipV="1">
            <a:off x="4723379" y="2644184"/>
            <a:ext cx="0" cy="3181678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62" name="TextBox 61"/>
          <p:cNvSpPr txBox="1"/>
          <p:nvPr/>
        </p:nvSpPr>
        <p:spPr>
          <a:xfrm rot="16200000">
            <a:off x="-1541626" y="2474906"/>
            <a:ext cx="3590233" cy="3385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 smtClean="0">
                <a:solidFill>
                  <a:prstClr val="black"/>
                </a:solidFill>
              </a:rPr>
              <a:t>Real wage </a:t>
            </a:r>
          </a:p>
        </p:txBody>
      </p:sp>
      <p:grpSp>
        <p:nvGrpSpPr>
          <p:cNvPr id="31" name="Group 9"/>
          <p:cNvGrpSpPr/>
          <p:nvPr/>
        </p:nvGrpSpPr>
        <p:grpSpPr>
          <a:xfrm>
            <a:off x="6376746" y="393346"/>
            <a:ext cx="764552" cy="5432516"/>
            <a:chOff x="5606569" y="641233"/>
            <a:chExt cx="764552" cy="5432516"/>
          </a:xfrm>
        </p:grpSpPr>
        <p:cxnSp>
          <p:nvCxnSpPr>
            <p:cNvPr id="32" name="Straight Connector 10"/>
            <p:cNvCxnSpPr>
              <a:endCxn id="33" idx="2"/>
            </p:cNvCxnSpPr>
            <p:nvPr/>
          </p:nvCxnSpPr>
          <p:spPr>
            <a:xfrm flipH="1" flipV="1">
              <a:off x="5988845" y="1226009"/>
              <a:ext cx="0" cy="4847740"/>
            </a:xfrm>
            <a:prstGeom prst="line">
              <a:avLst/>
            </a:prstGeom>
            <a:noFill/>
            <a:ln w="25400" cap="flat" cmpd="sng" algn="ctr">
              <a:solidFill>
                <a:srgbClr val="1F497D"/>
              </a:solidFill>
              <a:prstDash val="sysDash"/>
            </a:ln>
            <a:effectLst/>
          </p:spPr>
        </p:cxnSp>
        <p:sp>
          <p:nvSpPr>
            <p:cNvPr id="33" name="TextBox 11"/>
            <p:cNvSpPr txBox="1"/>
            <p:nvPr/>
          </p:nvSpPr>
          <p:spPr>
            <a:xfrm>
              <a:off x="5606569" y="641233"/>
              <a:ext cx="764552" cy="584776"/>
            </a:xfrm>
            <a:prstGeom prst="rect">
              <a:avLst/>
            </a:prstGeom>
            <a:noFill/>
            <a:effectLst/>
          </p:spPr>
          <p:txBody>
            <a:bodyPr wrap="non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Labour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supply</a:t>
              </a:r>
            </a:p>
          </p:txBody>
        </p:sp>
      </p:grpSp>
      <p:sp>
        <p:nvSpPr>
          <p:cNvPr id="45" name="Oval 71"/>
          <p:cNvSpPr/>
          <p:nvPr/>
        </p:nvSpPr>
        <p:spPr>
          <a:xfrm>
            <a:off x="4709955" y="2503597"/>
            <a:ext cx="72000" cy="72000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</a:endParaRPr>
          </a:p>
        </p:txBody>
      </p:sp>
      <p:cxnSp>
        <p:nvCxnSpPr>
          <p:cNvPr id="41" name="Straight Arrow Connector 15"/>
          <p:cNvCxnSpPr/>
          <p:nvPr/>
        </p:nvCxnSpPr>
        <p:spPr>
          <a:xfrm>
            <a:off x="4715624" y="6391022"/>
            <a:ext cx="2043398" cy="0"/>
          </a:xfrm>
          <a:prstGeom prst="straightConnector1">
            <a:avLst/>
          </a:prstGeom>
          <a:noFill/>
          <a:ln w="25400" cap="flat" cmpd="sng" algn="ctr">
            <a:solidFill>
              <a:srgbClr val="7F7F7F"/>
            </a:solidFill>
            <a:prstDash val="solid"/>
            <a:headEnd type="arrow"/>
            <a:tailEnd type="arrow"/>
          </a:ln>
          <a:effectLst/>
        </p:spPr>
      </p:cxnSp>
      <p:sp>
        <p:nvSpPr>
          <p:cNvPr id="43" name="TextBox 16"/>
          <p:cNvSpPr txBox="1"/>
          <p:nvPr/>
        </p:nvSpPr>
        <p:spPr>
          <a:xfrm>
            <a:off x="4675335" y="6435326"/>
            <a:ext cx="2751873" cy="307777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Unemployed (U rate = 5%) </a:t>
            </a:r>
          </a:p>
        </p:txBody>
      </p:sp>
      <p:sp>
        <p:nvSpPr>
          <p:cNvPr id="46" name="TextBox 62"/>
          <p:cNvSpPr txBox="1"/>
          <p:nvPr/>
        </p:nvSpPr>
        <p:spPr>
          <a:xfrm>
            <a:off x="903759" y="6391022"/>
            <a:ext cx="3922986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Employed</a:t>
            </a:r>
          </a:p>
        </p:txBody>
      </p:sp>
      <p:sp>
        <p:nvSpPr>
          <p:cNvPr id="51" name="TextBox 56"/>
          <p:cNvSpPr txBox="1"/>
          <p:nvPr/>
        </p:nvSpPr>
        <p:spPr>
          <a:xfrm>
            <a:off x="4322062" y="5944379"/>
            <a:ext cx="9197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9.5</a:t>
            </a:r>
          </a:p>
        </p:txBody>
      </p:sp>
      <p:cxnSp>
        <p:nvCxnSpPr>
          <p:cNvPr id="56" name="Straight Connector 55"/>
          <p:cNvCxnSpPr/>
          <p:nvPr/>
        </p:nvCxnSpPr>
        <p:spPr>
          <a:xfrm>
            <a:off x="4715624" y="5856209"/>
            <a:ext cx="0" cy="18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57" name="TextBox 56"/>
          <p:cNvSpPr txBox="1"/>
          <p:nvPr/>
        </p:nvSpPr>
        <p:spPr>
          <a:xfrm>
            <a:off x="6235551" y="5944379"/>
            <a:ext cx="9197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10</a:t>
            </a:r>
          </a:p>
        </p:txBody>
      </p:sp>
      <p:sp>
        <p:nvSpPr>
          <p:cNvPr id="58" name="TextBox 29"/>
          <p:cNvSpPr txBox="1"/>
          <p:nvPr/>
        </p:nvSpPr>
        <p:spPr>
          <a:xfrm>
            <a:off x="6919096" y="5889493"/>
            <a:ext cx="171343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Workers (millions)</a:t>
            </a:r>
          </a:p>
        </p:txBody>
      </p:sp>
      <p:cxnSp>
        <p:nvCxnSpPr>
          <p:cNvPr id="60" name="Straight Connector 55"/>
          <p:cNvCxnSpPr/>
          <p:nvPr/>
        </p:nvCxnSpPr>
        <p:spPr>
          <a:xfrm>
            <a:off x="6765531" y="5844258"/>
            <a:ext cx="0" cy="180000"/>
          </a:xfrm>
          <a:prstGeom prst="line">
            <a:avLst/>
          </a:prstGeom>
          <a:noFill/>
          <a:ln w="19050" cap="flat" cmpd="sng" algn="ctr">
            <a:solidFill>
              <a:sysClr val="windowText" lastClr="000000"/>
            </a:solidFill>
            <a:prstDash val="solid"/>
          </a:ln>
          <a:effectLst/>
        </p:spPr>
      </p:cxnSp>
      <p:sp>
        <p:nvSpPr>
          <p:cNvPr id="67" name="TextBox 56"/>
          <p:cNvSpPr txBox="1"/>
          <p:nvPr/>
        </p:nvSpPr>
        <p:spPr>
          <a:xfrm>
            <a:off x="181374" y="6217692"/>
            <a:ext cx="919785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8.5</a:t>
            </a:r>
          </a:p>
        </p:txBody>
      </p:sp>
    </p:spTree>
    <p:extLst>
      <p:ext uri="{BB962C8B-B14F-4D97-AF65-F5344CB8AC3E}">
        <p14:creationId xmlns:p14="http://schemas.microsoft.com/office/powerpoint/2010/main" val="29559296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80444" y="3270456"/>
            <a:ext cx="6857310" cy="3445947"/>
            <a:chOff x="1080443" y="-69648"/>
            <a:chExt cx="6857310" cy="344594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367624" y="95581"/>
              <a:ext cx="0" cy="318101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V="1">
              <a:off x="2336800" y="3259098"/>
              <a:ext cx="4622800" cy="1750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080443" y="-69648"/>
              <a:ext cx="1617009" cy="584775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Aggregate demand, AD</a:t>
              </a:r>
              <a:endParaRPr lang="en-GB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59600" y="3037745"/>
              <a:ext cx="978153" cy="338554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Output, Y</a:t>
              </a:r>
              <a:endParaRPr lang="en-GB" sz="1600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2413000" y="3435685"/>
            <a:ext cx="4023909" cy="31635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51232" y="4499074"/>
            <a:ext cx="4181395" cy="644009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81455" y="4146258"/>
            <a:ext cx="4210229" cy="624363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79250" y="3876413"/>
            <a:ext cx="4133597" cy="58419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62838" y="128190"/>
            <a:ext cx="8338479" cy="2890628"/>
            <a:chOff x="-1565303" y="2698179"/>
            <a:chExt cx="10634492" cy="3638574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881603" y="6070973"/>
              <a:ext cx="5400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>
              <a:off x="886800" y="6056825"/>
              <a:ext cx="0" cy="180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712273" y="6070944"/>
              <a:ext cx="16933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-1565303" y="3331628"/>
              <a:ext cx="3637587" cy="42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Real wage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21450" y="2698179"/>
              <a:ext cx="1437614" cy="3383995"/>
              <a:chOff x="6321450" y="2698179"/>
              <a:chExt cx="1437614" cy="338399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6321450" y="2698179"/>
                <a:ext cx="0" cy="3383995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ysDash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6463747" y="2698179"/>
                <a:ext cx="1295317" cy="73608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Labour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supply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52350" y="5110252"/>
              <a:ext cx="1646863" cy="7360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Wage-setting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curve 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89427" y="3363862"/>
              <a:ext cx="0" cy="271325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31566" y="4062526"/>
              <a:ext cx="235597" cy="736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Straight Connector 37"/>
            <p:cNvCxnSpPr/>
            <p:nvPr/>
          </p:nvCxnSpPr>
          <p:spPr>
            <a:xfrm flipH="1" flipV="1">
              <a:off x="889941" y="4242112"/>
              <a:ext cx="5573809" cy="0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sp>
          <p:nvSpPr>
            <p:cNvPr id="42" name="TextBox 16"/>
            <p:cNvSpPr txBox="1"/>
            <p:nvPr/>
          </p:nvSpPr>
          <p:spPr>
            <a:xfrm>
              <a:off x="6463749" y="4076845"/>
              <a:ext cx="1819661" cy="7360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Price-setting curve </a:t>
              </a:r>
            </a:p>
          </p:txBody>
        </p:sp>
        <p:cxnSp>
          <p:nvCxnSpPr>
            <p:cNvPr id="48" name="Straight Connector 57"/>
            <p:cNvCxnSpPr/>
            <p:nvPr/>
          </p:nvCxnSpPr>
          <p:spPr>
            <a:xfrm>
              <a:off x="734425" y="4252332"/>
              <a:ext cx="16933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Straight Connector 55"/>
            <p:cNvCxnSpPr>
              <a:stCxn id="52" idx="1"/>
            </p:cNvCxnSpPr>
            <p:nvPr/>
          </p:nvCxnSpPr>
          <p:spPr>
            <a:xfrm>
              <a:off x="6321449" y="6123676"/>
              <a:ext cx="1" cy="18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321449" y="5910599"/>
              <a:ext cx="1437617" cy="42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Workers, N</a:t>
              </a:r>
            </a:p>
          </p:txBody>
        </p:sp>
        <p:cxnSp>
          <p:nvCxnSpPr>
            <p:cNvPr id="53" name="Straight Connector 37"/>
            <p:cNvCxnSpPr/>
            <p:nvPr/>
          </p:nvCxnSpPr>
          <p:spPr>
            <a:xfrm flipH="1" flipV="1">
              <a:off x="881608" y="3641680"/>
              <a:ext cx="5582141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</p:cxnSp>
        <p:sp>
          <p:nvSpPr>
            <p:cNvPr id="54" name="TextBox 16"/>
            <p:cNvSpPr txBox="1"/>
            <p:nvPr/>
          </p:nvSpPr>
          <p:spPr>
            <a:xfrm>
              <a:off x="6240235" y="3450502"/>
              <a:ext cx="2828954" cy="4261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Labour productivity</a:t>
              </a:r>
            </a:p>
          </p:txBody>
        </p:sp>
      </p:grpSp>
      <p:sp>
        <p:nvSpPr>
          <p:cNvPr id="77" name="TextBox 16"/>
          <p:cNvSpPr txBox="1"/>
          <p:nvPr/>
        </p:nvSpPr>
        <p:spPr>
          <a:xfrm>
            <a:off x="6592391" y="3912027"/>
            <a:ext cx="1426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(normal)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16"/>
          <p:cNvSpPr txBox="1"/>
          <p:nvPr/>
        </p:nvSpPr>
        <p:spPr>
          <a:xfrm>
            <a:off x="6583141" y="4321980"/>
            <a:ext cx="1426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(low)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TextBox 16"/>
          <p:cNvSpPr txBox="1"/>
          <p:nvPr/>
        </p:nvSpPr>
        <p:spPr>
          <a:xfrm>
            <a:off x="6583141" y="3557882"/>
            <a:ext cx="1426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(high)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4444" y="-56477"/>
            <a:ext cx="684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defTabSz="914400"/>
            <a:r>
              <a:rPr lang="en-GB" dirty="0" smtClean="0">
                <a:solidFill>
                  <a:prstClr val="black"/>
                </a:solidFill>
              </a:rPr>
              <a:t>Figure 14.16. The supply side and the demand side of the aggregate economy.</a:t>
            </a:r>
            <a:endParaRPr lang="en-GB" dirty="0">
              <a:solidFill>
                <a:prstClr val="black"/>
              </a:solidFill>
            </a:endParaRPr>
          </a:p>
        </p:txBody>
      </p:sp>
      <p:sp>
        <p:nvSpPr>
          <p:cNvPr id="85" name="TextBox 84"/>
          <p:cNvSpPr txBox="1"/>
          <p:nvPr/>
        </p:nvSpPr>
        <p:spPr>
          <a:xfrm>
            <a:off x="61758" y="1339402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Supply side</a:t>
            </a:r>
          </a:p>
          <a:p>
            <a:r>
              <a:rPr lang="en-GB" dirty="0" smtClean="0"/>
              <a:t>(medium &amp; long run)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61758" y="4811414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Demand side</a:t>
            </a:r>
          </a:p>
          <a:p>
            <a:r>
              <a:rPr lang="en-GB" dirty="0" smtClean="0"/>
              <a:t>(short run)</a:t>
            </a:r>
            <a:endParaRPr lang="en-GB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263296" y="4468722"/>
            <a:ext cx="0" cy="208799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011292" y="5744161"/>
            <a:ext cx="9535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normal</a:t>
            </a:r>
            <a:endParaRPr lang="en-GB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255148" y="1362871"/>
            <a:ext cx="8148" cy="143918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953021" y="4033597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8682" y="3662223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70586" y="4403080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9" name="Oval 71"/>
          <p:cNvSpPr/>
          <p:nvPr/>
        </p:nvSpPr>
        <p:spPr>
          <a:xfrm>
            <a:off x="5240714" y="4307076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71"/>
          <p:cNvSpPr/>
          <p:nvPr/>
        </p:nvSpPr>
        <p:spPr>
          <a:xfrm>
            <a:off x="5710900" y="395685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val 71"/>
          <p:cNvSpPr/>
          <p:nvPr/>
        </p:nvSpPr>
        <p:spPr>
          <a:xfrm>
            <a:off x="4742769" y="4733627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5739247" y="4013909"/>
            <a:ext cx="0" cy="2555999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562419" y="6033075"/>
            <a:ext cx="6110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boom</a:t>
            </a:r>
            <a:endParaRPr lang="en-GB" sz="14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768333" y="4796634"/>
            <a:ext cx="0" cy="176399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277094" y="6033075"/>
            <a:ext cx="8715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recession</a:t>
            </a:r>
            <a:endParaRPr lang="en-GB" sz="1400" dirty="0"/>
          </a:p>
        </p:txBody>
      </p:sp>
      <p:sp>
        <p:nvSpPr>
          <p:cNvPr id="64" name="Arc 63"/>
          <p:cNvSpPr/>
          <p:nvPr/>
        </p:nvSpPr>
        <p:spPr>
          <a:xfrm>
            <a:off x="2578887" y="6343797"/>
            <a:ext cx="360040" cy="504056"/>
          </a:xfrm>
          <a:prstGeom prst="arc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95306" y="6195634"/>
            <a:ext cx="461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cs typeface="Calibri"/>
              </a:rPr>
              <a:t>45°</a:t>
            </a:r>
            <a:endParaRPr lang="en-US" sz="1600" baseline="-25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8" name="Arc 12"/>
          <p:cNvSpPr>
            <a:spLocks noChangeAspect="1"/>
          </p:cNvSpPr>
          <p:nvPr/>
        </p:nvSpPr>
        <p:spPr>
          <a:xfrm>
            <a:off x="-3113325" y="-3445608"/>
            <a:ext cx="9550233" cy="5796000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85836" y="1003983"/>
            <a:ext cx="397641" cy="374526"/>
            <a:chOff x="4748289" y="3911894"/>
            <a:chExt cx="397641" cy="374526"/>
          </a:xfrm>
        </p:grpSpPr>
        <p:sp>
          <p:nvSpPr>
            <p:cNvPr id="49" name="TextBox 70"/>
            <p:cNvSpPr txBox="1"/>
            <p:nvPr/>
          </p:nvSpPr>
          <p:spPr>
            <a:xfrm>
              <a:off x="4748289" y="3911894"/>
              <a:ext cx="397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/>
                  <a:cs typeface="Times"/>
                </a:rPr>
                <a:t>A</a:t>
              </a:r>
            </a:p>
          </p:txBody>
        </p:sp>
        <p:sp>
          <p:nvSpPr>
            <p:cNvPr id="51" name="Oval 71"/>
            <p:cNvSpPr/>
            <p:nvPr/>
          </p:nvSpPr>
          <p:spPr>
            <a:xfrm>
              <a:off x="4996813" y="4214420"/>
              <a:ext cx="72000" cy="72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982022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74296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14.2. </a:t>
            </a:r>
            <a:r>
              <a:rPr lang="en-US" dirty="0"/>
              <a:t>The </a:t>
            </a:r>
            <a:r>
              <a:rPr lang="en-US" dirty="0" smtClean="0"/>
              <a:t>aggregate consumption function.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016034" y="980728"/>
            <a:ext cx="0" cy="460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016034" y="5589240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215798" y="912506"/>
            <a:ext cx="18002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Aggregate consumption</a:t>
            </a:r>
          </a:p>
          <a:p>
            <a:pPr algn="r"/>
            <a:r>
              <a:rPr lang="en-US" dirty="0"/>
              <a:t>s</a:t>
            </a:r>
            <a:r>
              <a:rPr lang="en-US" dirty="0" smtClean="0"/>
              <a:t>pending, </a:t>
            </a:r>
            <a:r>
              <a:rPr lang="en-US" i="1" dirty="0" smtClean="0">
                <a:latin typeface="Times"/>
                <a:cs typeface="Times"/>
              </a:rPr>
              <a:t>C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5688406" y="5570537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Current income (output), </a:t>
            </a:r>
            <a:r>
              <a:rPr lang="en-US" i="1" dirty="0" smtClean="0"/>
              <a:t>Y</a:t>
            </a:r>
            <a:endParaRPr lang="en-US" i="1" dirty="0">
              <a:latin typeface="Times"/>
              <a:cs typeface="Times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53639" y="4780752"/>
            <a:ext cx="1961493" cy="646331"/>
            <a:chOff x="53639" y="4239795"/>
            <a:chExt cx="1961493" cy="646331"/>
          </a:xfrm>
        </p:grpSpPr>
        <p:cxnSp>
          <p:nvCxnSpPr>
            <p:cNvPr id="9" name="Straight Connector 8"/>
            <p:cNvCxnSpPr/>
            <p:nvPr/>
          </p:nvCxnSpPr>
          <p:spPr>
            <a:xfrm flipH="1" flipV="1">
              <a:off x="1835132" y="4581128"/>
              <a:ext cx="180000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0" name="TextBox 9"/>
            <p:cNvSpPr txBox="1"/>
            <p:nvPr/>
          </p:nvSpPr>
          <p:spPr>
            <a:xfrm>
              <a:off x="53639" y="4239795"/>
              <a:ext cx="18002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Autonomous consumption, </a:t>
              </a:r>
              <a:r>
                <a:rPr lang="en-US" i="1" dirty="0" smtClean="0">
                  <a:latin typeface="Times"/>
                  <a:cs typeface="Times"/>
                </a:rPr>
                <a:t>c</a:t>
              </a:r>
              <a:r>
                <a:rPr lang="en-US" baseline="-25000" dirty="0" smtClean="0">
                  <a:latin typeface="Times"/>
                  <a:cs typeface="Times"/>
                </a:rPr>
                <a:t>0</a:t>
              </a:r>
              <a:endParaRPr lang="en-US" dirty="0" smtClean="0">
                <a:latin typeface="Times"/>
                <a:cs typeface="Times"/>
              </a:endParaRPr>
            </a:p>
          </p:txBody>
        </p:sp>
      </p:grpSp>
      <p:grpSp>
        <p:nvGrpSpPr>
          <p:cNvPr id="19" name="Group 18"/>
          <p:cNvGrpSpPr/>
          <p:nvPr/>
        </p:nvGrpSpPr>
        <p:grpSpPr>
          <a:xfrm>
            <a:off x="2033579" y="2280004"/>
            <a:ext cx="6466855" cy="2812346"/>
            <a:chOff x="2033579" y="1739045"/>
            <a:chExt cx="6466855" cy="2812346"/>
          </a:xfrm>
        </p:grpSpPr>
        <p:cxnSp>
          <p:nvCxnSpPr>
            <p:cNvPr id="11" name="Straight Connector 10"/>
            <p:cNvCxnSpPr/>
            <p:nvPr/>
          </p:nvCxnSpPr>
          <p:spPr>
            <a:xfrm flipH="1">
              <a:off x="2033579" y="1959079"/>
              <a:ext cx="4320835" cy="2592312"/>
            </a:xfrm>
            <a:prstGeom prst="line">
              <a:avLst/>
            </a:prstGeom>
            <a:ln w="28575" cmpd="sng">
              <a:solidFill>
                <a:schemeClr val="accent2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14"/>
            <p:cNvSpPr/>
            <p:nvPr/>
          </p:nvSpPr>
          <p:spPr>
            <a:xfrm>
              <a:off x="6387017" y="1739045"/>
              <a:ext cx="211341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i="1" dirty="0" smtClean="0">
                  <a:latin typeface="Calibri"/>
                  <a:cs typeface="Calibri"/>
                </a:rPr>
                <a:t>Consumption = c</a:t>
              </a:r>
              <a:r>
                <a:rPr lang="en-US" sz="1600" baseline="-25000" dirty="0" smtClean="0">
                  <a:latin typeface="Calibri"/>
                  <a:cs typeface="Calibri"/>
                </a:rPr>
                <a:t>0 </a:t>
              </a:r>
              <a:r>
                <a:rPr lang="en-US" sz="1600" dirty="0" smtClean="0">
                  <a:latin typeface="Calibri"/>
                  <a:cs typeface="Calibri"/>
                </a:rPr>
                <a:t>+ </a:t>
              </a:r>
              <a:r>
                <a:rPr lang="en-US" sz="1600" i="1" dirty="0" smtClean="0">
                  <a:latin typeface="Calibri"/>
                  <a:cs typeface="Calibri"/>
                </a:rPr>
                <a:t>c</a:t>
              </a:r>
              <a:r>
                <a:rPr lang="en-US" sz="1600" baseline="-25000" dirty="0" smtClean="0">
                  <a:latin typeface="Calibri"/>
                  <a:cs typeface="Calibri"/>
                </a:rPr>
                <a:t>1</a:t>
              </a:r>
              <a:r>
                <a:rPr lang="en-US" sz="1600" i="1" dirty="0" smtClean="0">
                  <a:latin typeface="Calibri"/>
                  <a:cs typeface="Calibri"/>
                </a:rPr>
                <a:t>Y</a:t>
              </a:r>
              <a:endParaRPr lang="en-US" sz="1600" i="1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21" name="Group 20"/>
          <p:cNvGrpSpPr/>
          <p:nvPr/>
        </p:nvGrpSpPr>
        <p:grpSpPr>
          <a:xfrm>
            <a:off x="4193996" y="3457600"/>
            <a:ext cx="4879449" cy="774553"/>
            <a:chOff x="4193996" y="3457598"/>
            <a:chExt cx="4879449" cy="774553"/>
          </a:xfrm>
        </p:grpSpPr>
        <p:grpSp>
          <p:nvGrpSpPr>
            <p:cNvPr id="14" name="Group 13"/>
            <p:cNvGrpSpPr/>
            <p:nvPr/>
          </p:nvGrpSpPr>
          <p:grpSpPr>
            <a:xfrm>
              <a:off x="4193996" y="3457598"/>
              <a:ext cx="4879449" cy="646331"/>
              <a:chOff x="4109331" y="3237298"/>
              <a:chExt cx="4879449" cy="646331"/>
            </a:xfrm>
          </p:grpSpPr>
          <p:cxnSp>
            <p:nvCxnSpPr>
              <p:cNvPr id="6" name="Straight Connector 5"/>
              <p:cNvCxnSpPr/>
              <p:nvPr/>
            </p:nvCxnSpPr>
            <p:spPr>
              <a:xfrm flipV="1">
                <a:off x="4109331" y="3629301"/>
                <a:ext cx="318653" cy="5020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6" name="Straight Connector 15"/>
              <p:cNvCxnSpPr/>
              <p:nvPr/>
            </p:nvCxnSpPr>
            <p:spPr>
              <a:xfrm>
                <a:off x="4427984" y="3453274"/>
                <a:ext cx="0" cy="176027"/>
              </a:xfrm>
              <a:prstGeom prst="line">
                <a:avLst/>
              </a:prstGeom>
              <a:ln>
                <a:solidFill>
                  <a:schemeClr val="bg1">
                    <a:lumMod val="50000"/>
                  </a:schemeClr>
                </a:solidFill>
                <a:prstDash val="sys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3" name="TextBox 12"/>
              <p:cNvSpPr txBox="1"/>
              <p:nvPr/>
            </p:nvSpPr>
            <p:spPr>
              <a:xfrm>
                <a:off x="5056374" y="3237298"/>
                <a:ext cx="3932406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 smtClean="0"/>
                  <a:t>Slope of the consumption function = 0.6 </a:t>
                </a:r>
              </a:p>
              <a:p>
                <a:r>
                  <a:rPr lang="en-US" dirty="0" smtClean="0"/>
                  <a:t>= marginal propensity to consume =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1 </a:t>
                </a:r>
                <a:endParaRPr lang="en-US" dirty="0">
                  <a:latin typeface="Times"/>
                  <a:cs typeface="Times"/>
                </a:endParaRPr>
              </a:p>
            </p:txBody>
          </p:sp>
        </p:grpSp>
        <p:sp>
          <p:nvSpPr>
            <p:cNvPr id="17" name="TextBox 16"/>
            <p:cNvSpPr txBox="1"/>
            <p:nvPr/>
          </p:nvSpPr>
          <p:spPr>
            <a:xfrm>
              <a:off x="4212734" y="3862819"/>
              <a:ext cx="30168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1</a:t>
              </a:r>
              <a:endParaRPr lang="en-GB" dirty="0"/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548371" y="3576921"/>
              <a:ext cx="4764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dirty="0" smtClean="0"/>
                <a:t>0.6</a:t>
              </a:r>
              <a:endParaRPr lang="en-GB" dirty="0"/>
            </a:p>
          </p:txBody>
        </p:sp>
      </p:grpSp>
    </p:spTree>
    <p:extLst>
      <p:ext uri="{BB962C8B-B14F-4D97-AF65-F5344CB8AC3E}">
        <p14:creationId xmlns:p14="http://schemas.microsoft.com/office/powerpoint/2010/main" val="24932673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1080444" y="3270456"/>
            <a:ext cx="6857310" cy="3445947"/>
            <a:chOff x="1080443" y="-69648"/>
            <a:chExt cx="6857310" cy="3445947"/>
          </a:xfrm>
        </p:grpSpPr>
        <p:cxnSp>
          <p:nvCxnSpPr>
            <p:cNvPr id="10" name="Straight Connector 9"/>
            <p:cNvCxnSpPr/>
            <p:nvPr/>
          </p:nvCxnSpPr>
          <p:spPr>
            <a:xfrm>
              <a:off x="2367624" y="95581"/>
              <a:ext cx="0" cy="3181019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11" name="Straight Connector 10"/>
            <p:cNvCxnSpPr/>
            <p:nvPr/>
          </p:nvCxnSpPr>
          <p:spPr>
            <a:xfrm flipV="1">
              <a:off x="2336800" y="3259098"/>
              <a:ext cx="4622800" cy="17502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12" name="TextBox 11"/>
            <p:cNvSpPr txBox="1"/>
            <p:nvPr/>
          </p:nvSpPr>
          <p:spPr>
            <a:xfrm>
              <a:off x="1080443" y="-69648"/>
              <a:ext cx="1617009" cy="584775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wrap="square" rtlCol="0">
              <a:spAutoFit/>
            </a:bodyPr>
            <a:lstStyle/>
            <a:p>
              <a:r>
                <a:rPr lang="en-GB" sz="1600" dirty="0" smtClean="0"/>
                <a:t>Aggregate demand, AD</a:t>
              </a:r>
              <a:endParaRPr lang="en-GB" sz="1600" dirty="0"/>
            </a:p>
          </p:txBody>
        </p:sp>
        <p:sp>
          <p:nvSpPr>
            <p:cNvPr id="13" name="TextBox 12"/>
            <p:cNvSpPr txBox="1"/>
            <p:nvPr/>
          </p:nvSpPr>
          <p:spPr>
            <a:xfrm>
              <a:off x="6959600" y="3037745"/>
              <a:ext cx="978153" cy="338554"/>
            </a:xfrm>
            <a:prstGeom prst="rect">
              <a:avLst/>
            </a:prstGeom>
            <a:noFill/>
            <a:ln w="19050" cap="flat" cmpd="sng" algn="ctr">
              <a:noFill/>
              <a:prstDash val="solid"/>
            </a:ln>
            <a:effectLst/>
          </p:spPr>
          <p:txBody>
            <a:bodyPr wrap="none" rtlCol="0">
              <a:spAutoFit/>
            </a:bodyPr>
            <a:lstStyle/>
            <a:p>
              <a:r>
                <a:rPr lang="en-GB" sz="1600" dirty="0" smtClean="0"/>
                <a:t>Output, Y</a:t>
              </a:r>
              <a:endParaRPr lang="en-GB" sz="1600" dirty="0"/>
            </a:p>
          </p:txBody>
        </p:sp>
      </p:grpSp>
      <p:cxnSp>
        <p:nvCxnSpPr>
          <p:cNvPr id="15" name="Straight Connector 14"/>
          <p:cNvCxnSpPr/>
          <p:nvPr/>
        </p:nvCxnSpPr>
        <p:spPr>
          <a:xfrm flipV="1">
            <a:off x="2413000" y="3435685"/>
            <a:ext cx="4023909" cy="3163513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V="1">
            <a:off x="2351232" y="4499074"/>
            <a:ext cx="4181395" cy="644009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V="1">
            <a:off x="2381455" y="4146258"/>
            <a:ext cx="4210229" cy="624363"/>
          </a:xfrm>
          <a:prstGeom prst="line">
            <a:avLst/>
          </a:prstGeom>
          <a:ln w="28575" cmpd="sng">
            <a:solidFill>
              <a:schemeClr val="accent2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 flipV="1">
            <a:off x="2379250" y="3876413"/>
            <a:ext cx="4133597" cy="584199"/>
          </a:xfrm>
          <a:prstGeom prst="line">
            <a:avLst/>
          </a:prstGeom>
          <a:ln w="19050"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5" name="Group 54"/>
          <p:cNvGrpSpPr/>
          <p:nvPr/>
        </p:nvGrpSpPr>
        <p:grpSpPr>
          <a:xfrm>
            <a:off x="462838" y="128190"/>
            <a:ext cx="8338479" cy="2890628"/>
            <a:chOff x="-1565303" y="2698179"/>
            <a:chExt cx="10634492" cy="3638574"/>
          </a:xfrm>
        </p:grpSpPr>
        <p:cxnSp>
          <p:nvCxnSpPr>
            <p:cNvPr id="24" name="Straight Connector 23"/>
            <p:cNvCxnSpPr/>
            <p:nvPr/>
          </p:nvCxnSpPr>
          <p:spPr>
            <a:xfrm flipH="1">
              <a:off x="881603" y="6070973"/>
              <a:ext cx="5400000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6" name="Straight Connector 25"/>
            <p:cNvCxnSpPr/>
            <p:nvPr/>
          </p:nvCxnSpPr>
          <p:spPr>
            <a:xfrm>
              <a:off x="886800" y="6056825"/>
              <a:ext cx="0" cy="1800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28" name="Straight Connector 27"/>
            <p:cNvCxnSpPr/>
            <p:nvPr/>
          </p:nvCxnSpPr>
          <p:spPr>
            <a:xfrm>
              <a:off x="712273" y="6070944"/>
              <a:ext cx="16933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0" name="TextBox 29"/>
            <p:cNvSpPr txBox="1"/>
            <p:nvPr/>
          </p:nvSpPr>
          <p:spPr>
            <a:xfrm>
              <a:off x="-1565303" y="3331628"/>
              <a:ext cx="3637587" cy="4261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Real wage </a:t>
              </a:r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6321450" y="2698179"/>
              <a:ext cx="1437614" cy="3383995"/>
              <a:chOff x="6321450" y="2698179"/>
              <a:chExt cx="1437614" cy="3383995"/>
            </a:xfrm>
          </p:grpSpPr>
          <p:cxnSp>
            <p:nvCxnSpPr>
              <p:cNvPr id="33" name="Straight Connector 32"/>
              <p:cNvCxnSpPr/>
              <p:nvPr/>
            </p:nvCxnSpPr>
            <p:spPr>
              <a:xfrm flipV="1">
                <a:off x="6321450" y="2698179"/>
                <a:ext cx="0" cy="3383995"/>
              </a:xfrm>
              <a:prstGeom prst="line">
                <a:avLst/>
              </a:prstGeom>
              <a:noFill/>
              <a:ln w="25400" cap="flat" cmpd="sng" algn="ctr">
                <a:solidFill>
                  <a:srgbClr val="1F497D"/>
                </a:solidFill>
                <a:prstDash val="sysDash"/>
              </a:ln>
              <a:effectLst/>
            </p:spPr>
          </p:cxnSp>
          <p:sp>
            <p:nvSpPr>
              <p:cNvPr id="34" name="TextBox 33"/>
              <p:cNvSpPr txBox="1"/>
              <p:nvPr/>
            </p:nvSpPr>
            <p:spPr>
              <a:xfrm>
                <a:off x="6463747" y="2698179"/>
                <a:ext cx="1295317" cy="736085"/>
              </a:xfrm>
              <a:prstGeom prst="rect">
                <a:avLst/>
              </a:prstGeom>
              <a:noFill/>
              <a:effectLst/>
            </p:spPr>
            <p:txBody>
              <a:bodyPr wrap="square" rtlCol="0">
                <a:spAutoFit/>
              </a:bodyPr>
              <a:lstStyle/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Labour</a:t>
                </a:r>
              </a:p>
              <a:p>
                <a:pPr marL="0" marR="0" lvl="0" indent="0" algn="ctr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0" cap="none" spc="0" normalizeH="0" baseline="0" noProof="0" dirty="0" smtClean="0">
                    <a:ln>
                      <a:noFill/>
                    </a:ln>
                    <a:solidFill>
                      <a:prstClr val="black"/>
                    </a:solidFill>
                    <a:effectLst/>
                    <a:uLnTx/>
                    <a:uFillTx/>
                  </a:rPr>
                  <a:t>supply</a:t>
                </a:r>
              </a:p>
            </p:txBody>
          </p:sp>
        </p:grpSp>
        <p:sp>
          <p:nvSpPr>
            <p:cNvPr id="35" name="TextBox 34"/>
            <p:cNvSpPr txBox="1"/>
            <p:nvPr/>
          </p:nvSpPr>
          <p:spPr>
            <a:xfrm>
              <a:off x="1652350" y="5110252"/>
              <a:ext cx="1646863" cy="7360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Wage-setting </a:t>
              </a:r>
            </a:p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curve </a:t>
              </a:r>
            </a:p>
          </p:txBody>
        </p:sp>
        <p:cxnSp>
          <p:nvCxnSpPr>
            <p:cNvPr id="36" name="Straight Connector 35"/>
            <p:cNvCxnSpPr/>
            <p:nvPr/>
          </p:nvCxnSpPr>
          <p:spPr>
            <a:xfrm>
              <a:off x="889427" y="3363862"/>
              <a:ext cx="0" cy="2713257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37" name="TextBox 36"/>
            <p:cNvSpPr txBox="1"/>
            <p:nvPr/>
          </p:nvSpPr>
          <p:spPr>
            <a:xfrm>
              <a:off x="431566" y="4062526"/>
              <a:ext cx="235597" cy="7360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600" b="0" i="0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endParaRPr>
            </a:p>
          </p:txBody>
        </p:sp>
        <p:cxnSp>
          <p:nvCxnSpPr>
            <p:cNvPr id="41" name="Straight Connector 37"/>
            <p:cNvCxnSpPr/>
            <p:nvPr/>
          </p:nvCxnSpPr>
          <p:spPr>
            <a:xfrm flipH="1" flipV="1">
              <a:off x="889941" y="4242112"/>
              <a:ext cx="5573809" cy="0"/>
            </a:xfrm>
            <a:prstGeom prst="line">
              <a:avLst/>
            </a:prstGeom>
            <a:noFill/>
            <a:ln w="19050" cap="flat" cmpd="sng" algn="ctr">
              <a:solidFill>
                <a:srgbClr val="1F497D"/>
              </a:solidFill>
              <a:prstDash val="solid"/>
            </a:ln>
            <a:effectLst/>
          </p:spPr>
        </p:cxnSp>
        <p:sp>
          <p:nvSpPr>
            <p:cNvPr id="42" name="TextBox 16"/>
            <p:cNvSpPr txBox="1"/>
            <p:nvPr/>
          </p:nvSpPr>
          <p:spPr>
            <a:xfrm>
              <a:off x="6463749" y="4076845"/>
              <a:ext cx="1819661" cy="73608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Price-setting curve </a:t>
              </a:r>
            </a:p>
          </p:txBody>
        </p:sp>
        <p:cxnSp>
          <p:nvCxnSpPr>
            <p:cNvPr id="48" name="Straight Connector 57"/>
            <p:cNvCxnSpPr/>
            <p:nvPr/>
          </p:nvCxnSpPr>
          <p:spPr>
            <a:xfrm>
              <a:off x="734425" y="4252332"/>
              <a:ext cx="169334" cy="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cxnSp>
          <p:nvCxnSpPr>
            <p:cNvPr id="50" name="Straight Connector 55"/>
            <p:cNvCxnSpPr>
              <a:stCxn id="52" idx="1"/>
            </p:cNvCxnSpPr>
            <p:nvPr/>
          </p:nvCxnSpPr>
          <p:spPr>
            <a:xfrm>
              <a:off x="6321449" y="6123676"/>
              <a:ext cx="1" cy="187200"/>
            </a:xfrm>
            <a:prstGeom prst="line">
              <a:avLst/>
            </a:prstGeom>
            <a:noFill/>
            <a:ln w="19050" cap="flat" cmpd="sng" algn="ctr">
              <a:solidFill>
                <a:sysClr val="windowText" lastClr="000000"/>
              </a:solidFill>
              <a:prstDash val="solid"/>
            </a:ln>
            <a:effectLst/>
          </p:spPr>
        </p:cxnSp>
        <p:sp>
          <p:nvSpPr>
            <p:cNvPr id="52" name="TextBox 51"/>
            <p:cNvSpPr txBox="1"/>
            <p:nvPr/>
          </p:nvSpPr>
          <p:spPr>
            <a:xfrm>
              <a:off x="6321449" y="5910599"/>
              <a:ext cx="1437617" cy="4261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Workers, N</a:t>
              </a:r>
            </a:p>
          </p:txBody>
        </p:sp>
        <p:cxnSp>
          <p:nvCxnSpPr>
            <p:cNvPr id="53" name="Straight Connector 37"/>
            <p:cNvCxnSpPr/>
            <p:nvPr/>
          </p:nvCxnSpPr>
          <p:spPr>
            <a:xfrm flipH="1" flipV="1">
              <a:off x="881608" y="3641680"/>
              <a:ext cx="5582141" cy="0"/>
            </a:xfrm>
            <a:prstGeom prst="line">
              <a:avLst/>
            </a:prstGeom>
            <a:noFill/>
            <a:ln w="19050" cap="flat" cmpd="sng" algn="ctr">
              <a:solidFill>
                <a:srgbClr val="FF0000"/>
              </a:solidFill>
              <a:prstDash val="dash"/>
            </a:ln>
            <a:effectLst/>
          </p:spPr>
        </p:cxnSp>
        <p:sp>
          <p:nvSpPr>
            <p:cNvPr id="54" name="TextBox 16"/>
            <p:cNvSpPr txBox="1"/>
            <p:nvPr/>
          </p:nvSpPr>
          <p:spPr>
            <a:xfrm>
              <a:off x="6240235" y="3450502"/>
              <a:ext cx="2828954" cy="426155"/>
            </a:xfrm>
            <a:prstGeom prst="rect">
              <a:avLst/>
            </a:prstGeom>
            <a:noFill/>
            <a:effectLst/>
          </p:spPr>
          <p:txBody>
            <a:bodyPr wrap="square" rtlCol="0">
              <a:sp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</a:rPr>
                <a:t>Labour productivity</a:t>
              </a:r>
            </a:p>
          </p:txBody>
        </p:sp>
      </p:grpSp>
      <p:sp>
        <p:nvSpPr>
          <p:cNvPr id="77" name="TextBox 16"/>
          <p:cNvSpPr txBox="1"/>
          <p:nvPr/>
        </p:nvSpPr>
        <p:spPr>
          <a:xfrm>
            <a:off x="6592391" y="3912027"/>
            <a:ext cx="1426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(normal)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8" name="TextBox 16"/>
          <p:cNvSpPr txBox="1"/>
          <p:nvPr/>
        </p:nvSpPr>
        <p:spPr>
          <a:xfrm>
            <a:off x="6583141" y="4321980"/>
            <a:ext cx="1426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(low)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79" name="TextBox 16"/>
          <p:cNvSpPr txBox="1"/>
          <p:nvPr/>
        </p:nvSpPr>
        <p:spPr>
          <a:xfrm>
            <a:off x="6583141" y="3557882"/>
            <a:ext cx="1426792" cy="338554"/>
          </a:xfrm>
          <a:prstGeom prst="rect">
            <a:avLst/>
          </a:prstGeom>
          <a:noFill/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1" u="none" strike="noStrike" kern="0" cap="none" spc="0" normalizeH="0" baseline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AD</a:t>
            </a:r>
            <a:r>
              <a:rPr kumimoji="0" lang="en-US" sz="1600" b="0" i="0" u="none" strike="noStrike" kern="0" cap="none" spc="0" normalizeH="0" noProof="0" dirty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</a:rPr>
              <a:t> (high)</a:t>
            </a:r>
            <a:endParaRPr kumimoji="0" lang="en-US" sz="1600" b="0" i="0" u="none" strike="noStrike" kern="0" cap="none" spc="0" normalizeH="0" baseline="0" noProof="0" dirty="0" smtClean="0">
              <a:ln>
                <a:noFill/>
              </a:ln>
              <a:solidFill>
                <a:prstClr val="black"/>
              </a:solidFill>
              <a:effectLst/>
              <a:uLnTx/>
              <a:uFillTx/>
            </a:endParaRPr>
          </a:p>
        </p:txBody>
      </p:sp>
      <p:sp>
        <p:nvSpPr>
          <p:cNvPr id="80" name="TextBox 79"/>
          <p:cNvSpPr txBox="1"/>
          <p:nvPr/>
        </p:nvSpPr>
        <p:spPr>
          <a:xfrm>
            <a:off x="-14444" y="-56477"/>
            <a:ext cx="684795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>
                <a:solidFill>
                  <a:prstClr val="black"/>
                </a:solidFill>
              </a:rPr>
              <a:t>Figure 14.17. </a:t>
            </a:r>
            <a:r>
              <a:rPr lang="en-GB" dirty="0"/>
              <a:t>Business cycle fluctuations around equilibrium </a:t>
            </a:r>
            <a:r>
              <a:rPr lang="en-GB" dirty="0" smtClean="0"/>
              <a:t>unemployment.</a:t>
            </a:r>
            <a:endParaRPr lang="it-IT" dirty="0"/>
          </a:p>
        </p:txBody>
      </p:sp>
      <p:sp>
        <p:nvSpPr>
          <p:cNvPr id="85" name="TextBox 84"/>
          <p:cNvSpPr txBox="1"/>
          <p:nvPr/>
        </p:nvSpPr>
        <p:spPr>
          <a:xfrm>
            <a:off x="61758" y="1339402"/>
            <a:ext cx="21515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Supply side</a:t>
            </a:r>
          </a:p>
          <a:p>
            <a:r>
              <a:rPr lang="en-GB" dirty="0" smtClean="0"/>
              <a:t>(medium &amp; long run)</a:t>
            </a:r>
            <a:endParaRPr lang="en-GB" dirty="0"/>
          </a:p>
        </p:txBody>
      </p:sp>
      <p:sp>
        <p:nvSpPr>
          <p:cNvPr id="86" name="TextBox 85"/>
          <p:cNvSpPr txBox="1"/>
          <p:nvPr/>
        </p:nvSpPr>
        <p:spPr>
          <a:xfrm>
            <a:off x="61758" y="4811414"/>
            <a:ext cx="141417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Demand side</a:t>
            </a:r>
          </a:p>
          <a:p>
            <a:r>
              <a:rPr lang="en-GB" dirty="0" smtClean="0"/>
              <a:t>(short run)</a:t>
            </a:r>
            <a:endParaRPr lang="en-GB" dirty="0"/>
          </a:p>
        </p:txBody>
      </p:sp>
      <p:cxnSp>
        <p:nvCxnSpPr>
          <p:cNvPr id="93" name="Straight Connector 92"/>
          <p:cNvCxnSpPr/>
          <p:nvPr/>
        </p:nvCxnSpPr>
        <p:spPr>
          <a:xfrm flipV="1">
            <a:off x="5263296" y="4468722"/>
            <a:ext cx="0" cy="2087997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110" name="TextBox 109"/>
          <p:cNvSpPr txBox="1"/>
          <p:nvPr/>
        </p:nvSpPr>
        <p:spPr>
          <a:xfrm>
            <a:off x="5011292" y="5744161"/>
            <a:ext cx="953583" cy="307777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normal</a:t>
            </a:r>
            <a:endParaRPr lang="en-GB" sz="1400" dirty="0"/>
          </a:p>
        </p:txBody>
      </p:sp>
      <p:cxnSp>
        <p:nvCxnSpPr>
          <p:cNvPr id="46" name="Straight Arrow Connector 45"/>
          <p:cNvCxnSpPr/>
          <p:nvPr/>
        </p:nvCxnSpPr>
        <p:spPr>
          <a:xfrm flipV="1">
            <a:off x="5255148" y="1362871"/>
            <a:ext cx="8148" cy="1439181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56" name="TextBox 55"/>
          <p:cNvSpPr txBox="1"/>
          <p:nvPr/>
        </p:nvSpPr>
        <p:spPr>
          <a:xfrm>
            <a:off x="4953021" y="4033597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5488682" y="3662223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4470586" y="4403080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</a:p>
        </p:txBody>
      </p:sp>
      <p:sp>
        <p:nvSpPr>
          <p:cNvPr id="59" name="Oval 71"/>
          <p:cNvSpPr/>
          <p:nvPr/>
        </p:nvSpPr>
        <p:spPr>
          <a:xfrm>
            <a:off x="5240714" y="4307076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0" name="Oval 71"/>
          <p:cNvSpPr/>
          <p:nvPr/>
        </p:nvSpPr>
        <p:spPr>
          <a:xfrm>
            <a:off x="5710900" y="395685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61" name="Oval 71"/>
          <p:cNvSpPr/>
          <p:nvPr/>
        </p:nvSpPr>
        <p:spPr>
          <a:xfrm>
            <a:off x="4742769" y="4733627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62" name="Straight Connector 61"/>
          <p:cNvCxnSpPr/>
          <p:nvPr/>
        </p:nvCxnSpPr>
        <p:spPr>
          <a:xfrm flipV="1">
            <a:off x="5739247" y="4013909"/>
            <a:ext cx="0" cy="2555999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108" name="TextBox 107"/>
          <p:cNvSpPr txBox="1"/>
          <p:nvPr/>
        </p:nvSpPr>
        <p:spPr>
          <a:xfrm>
            <a:off x="5562419" y="6033075"/>
            <a:ext cx="61106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boom</a:t>
            </a:r>
            <a:endParaRPr lang="en-GB" sz="1400" dirty="0"/>
          </a:p>
        </p:txBody>
      </p:sp>
      <p:cxnSp>
        <p:nvCxnSpPr>
          <p:cNvPr id="63" name="Straight Connector 62"/>
          <p:cNvCxnSpPr/>
          <p:nvPr/>
        </p:nvCxnSpPr>
        <p:spPr>
          <a:xfrm flipV="1">
            <a:off x="4768333" y="4796634"/>
            <a:ext cx="0" cy="1763998"/>
          </a:xfrm>
          <a:prstGeom prst="line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109" name="TextBox 108"/>
          <p:cNvSpPr txBox="1"/>
          <p:nvPr/>
        </p:nvSpPr>
        <p:spPr>
          <a:xfrm>
            <a:off x="4277094" y="6033075"/>
            <a:ext cx="871585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GB" sz="1400" dirty="0" smtClean="0"/>
              <a:t>recession</a:t>
            </a:r>
            <a:endParaRPr lang="en-GB" sz="1400" dirty="0"/>
          </a:p>
        </p:txBody>
      </p:sp>
      <p:sp>
        <p:nvSpPr>
          <p:cNvPr id="64" name="Arc 63"/>
          <p:cNvSpPr/>
          <p:nvPr/>
        </p:nvSpPr>
        <p:spPr>
          <a:xfrm>
            <a:off x="2578887" y="6343797"/>
            <a:ext cx="360040" cy="504056"/>
          </a:xfrm>
          <a:prstGeom prst="arc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sp>
        <p:nvSpPr>
          <p:cNvPr id="65" name="Rectangle 64"/>
          <p:cNvSpPr/>
          <p:nvPr/>
        </p:nvSpPr>
        <p:spPr>
          <a:xfrm>
            <a:off x="2995306" y="6195634"/>
            <a:ext cx="461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cs typeface="Calibri"/>
              </a:rPr>
              <a:t>45°</a:t>
            </a:r>
            <a:endParaRPr lang="en-US" sz="1600" baseline="-25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88" name="Arc 12"/>
          <p:cNvSpPr>
            <a:spLocks noChangeAspect="1"/>
          </p:cNvSpPr>
          <p:nvPr/>
        </p:nvSpPr>
        <p:spPr>
          <a:xfrm>
            <a:off x="-3113325" y="-3445608"/>
            <a:ext cx="9550233" cy="5796000"/>
          </a:xfrm>
          <a:prstGeom prst="arc">
            <a:avLst>
              <a:gd name="adj1" fmla="val 542355"/>
              <a:gd name="adj2" fmla="val 3083169"/>
            </a:avLst>
          </a:prstGeom>
          <a:ln>
            <a:solidFill>
              <a:schemeClr val="accent4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47" name="Group 46"/>
          <p:cNvGrpSpPr/>
          <p:nvPr/>
        </p:nvGrpSpPr>
        <p:grpSpPr>
          <a:xfrm>
            <a:off x="4985836" y="1003983"/>
            <a:ext cx="397641" cy="374526"/>
            <a:chOff x="4748289" y="3911894"/>
            <a:chExt cx="397641" cy="374526"/>
          </a:xfrm>
        </p:grpSpPr>
        <p:sp>
          <p:nvSpPr>
            <p:cNvPr id="49" name="TextBox 70"/>
            <p:cNvSpPr txBox="1"/>
            <p:nvPr/>
          </p:nvSpPr>
          <p:spPr>
            <a:xfrm>
              <a:off x="4748289" y="3911894"/>
              <a:ext cx="397641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1" u="none" strike="noStrike" kern="0" cap="none" spc="0" normalizeH="0" baseline="0" noProof="0" dirty="0" smtClean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Times"/>
                  <a:cs typeface="Times"/>
                </a:rPr>
                <a:t>A</a:t>
              </a:r>
            </a:p>
          </p:txBody>
        </p:sp>
        <p:sp>
          <p:nvSpPr>
            <p:cNvPr id="51" name="Oval 71"/>
            <p:cNvSpPr/>
            <p:nvPr/>
          </p:nvSpPr>
          <p:spPr>
            <a:xfrm>
              <a:off x="4996813" y="4214420"/>
              <a:ext cx="72000" cy="72000"/>
            </a:xfrm>
            <a:prstGeom prst="ellipse">
              <a:avLst/>
            </a:prstGeom>
            <a:solidFill>
              <a:sysClr val="windowText" lastClr="000000"/>
            </a:solidFill>
            <a:ln w="9525" cap="flat" cmpd="sng" algn="ctr">
              <a:noFill/>
              <a:prstDash val="solid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cxnSp>
        <p:nvCxnSpPr>
          <p:cNvPr id="66" name="Straight Arrow Connector 64"/>
          <p:cNvCxnSpPr/>
          <p:nvPr/>
        </p:nvCxnSpPr>
        <p:spPr>
          <a:xfrm flipV="1">
            <a:off x="4768333" y="1380032"/>
            <a:ext cx="0" cy="3347994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cxnSp>
        <p:nvCxnSpPr>
          <p:cNvPr id="67" name="Straight Arrow Connector 65"/>
          <p:cNvCxnSpPr/>
          <p:nvPr/>
        </p:nvCxnSpPr>
        <p:spPr>
          <a:xfrm flipV="1">
            <a:off x="5739247" y="1378132"/>
            <a:ext cx="0" cy="2555997"/>
          </a:xfrm>
          <a:prstGeom prst="straightConnector1">
            <a:avLst/>
          </a:prstGeom>
          <a:noFill/>
          <a:ln w="19050" cap="flat" cmpd="sng" algn="ctr">
            <a:solidFill>
              <a:sysClr val="window" lastClr="FFFFFF">
                <a:lumMod val="50000"/>
              </a:sysClr>
            </a:solidFill>
            <a:prstDash val="dash"/>
            <a:tailEnd type="arrow"/>
          </a:ln>
          <a:effectLst/>
        </p:spPr>
      </p:cxnSp>
      <p:sp>
        <p:nvSpPr>
          <p:cNvPr id="68" name="TextBox 56"/>
          <p:cNvSpPr txBox="1"/>
          <p:nvPr/>
        </p:nvSpPr>
        <p:spPr>
          <a:xfrm>
            <a:off x="5786666" y="979708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9" name="TextBox 57"/>
          <p:cNvSpPr txBox="1"/>
          <p:nvPr/>
        </p:nvSpPr>
        <p:spPr>
          <a:xfrm>
            <a:off x="4472337" y="1024531"/>
            <a:ext cx="2643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en-GB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0" name="Oval 71"/>
          <p:cNvSpPr/>
          <p:nvPr/>
        </p:nvSpPr>
        <p:spPr>
          <a:xfrm>
            <a:off x="5715462" y="1309499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71" name="Oval 71"/>
          <p:cNvSpPr/>
          <p:nvPr/>
        </p:nvSpPr>
        <p:spPr>
          <a:xfrm>
            <a:off x="4747287" y="1327430"/>
            <a:ext cx="72000" cy="72000"/>
          </a:xfrm>
          <a:prstGeom prst="ellipse">
            <a:avLst/>
          </a:prstGeom>
          <a:solidFill>
            <a:sysClr val="windowText" lastClr="000000"/>
          </a:soli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 smtClean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cxnSp>
        <p:nvCxnSpPr>
          <p:cNvPr id="72" name="Straight Arrow Connector 75"/>
          <p:cNvCxnSpPr/>
          <p:nvPr/>
        </p:nvCxnSpPr>
        <p:spPr>
          <a:xfrm>
            <a:off x="4768333" y="2350392"/>
            <a:ext cx="503999" cy="0"/>
          </a:xfrm>
          <a:prstGeom prst="straightConnector1">
            <a:avLst/>
          </a:prstGeom>
          <a:noFill/>
          <a:ln w="25400" cap="flat" cmpd="sng" algn="ctr">
            <a:solidFill>
              <a:srgbClr val="7F7F7F"/>
            </a:solidFill>
            <a:prstDash val="solid"/>
            <a:headEnd type="arrow"/>
            <a:tailEnd type="arrow"/>
          </a:ln>
          <a:effectLst/>
        </p:spPr>
      </p:cxnSp>
      <p:cxnSp>
        <p:nvCxnSpPr>
          <p:cNvPr id="73" name="Straight Arrow Connector 75"/>
          <p:cNvCxnSpPr/>
          <p:nvPr/>
        </p:nvCxnSpPr>
        <p:spPr>
          <a:xfrm>
            <a:off x="5263296" y="1786543"/>
            <a:ext cx="503999" cy="0"/>
          </a:xfrm>
          <a:prstGeom prst="straightConnector1">
            <a:avLst/>
          </a:prstGeom>
          <a:noFill/>
          <a:ln w="25400" cap="flat" cmpd="sng" algn="ctr">
            <a:solidFill>
              <a:srgbClr val="7F7F7F"/>
            </a:solidFill>
            <a:prstDash val="solid"/>
            <a:headEnd type="arrow"/>
            <a:tailEnd type="arrow"/>
          </a:ln>
          <a:effectLst/>
        </p:spPr>
      </p:cxnSp>
      <p:sp>
        <p:nvSpPr>
          <p:cNvPr id="74" name="TextBox 100"/>
          <p:cNvSpPr txBox="1"/>
          <p:nvPr/>
        </p:nvSpPr>
        <p:spPr>
          <a:xfrm>
            <a:off x="7086602" y="4827142"/>
            <a:ext cx="2182383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schemeClr val="accent5">
                    <a:lumMod val="75000"/>
                  </a:schemeClr>
                </a:solidFill>
              </a:rPr>
              <a:t>Shifts in aggregate demand cause cyclical fluctuations in unemployment</a:t>
            </a:r>
            <a:endParaRPr lang="en-GB" sz="1600" dirty="0">
              <a:solidFill>
                <a:schemeClr val="accent5">
                  <a:lumMod val="75000"/>
                </a:schemeClr>
              </a:solidFill>
            </a:endParaRPr>
          </a:p>
        </p:txBody>
      </p:sp>
      <p:cxnSp>
        <p:nvCxnSpPr>
          <p:cNvPr id="75" name="Elbow Connector 102"/>
          <p:cNvCxnSpPr/>
          <p:nvPr/>
        </p:nvCxnSpPr>
        <p:spPr>
          <a:xfrm rot="16200000" flipV="1">
            <a:off x="5374501" y="2063829"/>
            <a:ext cx="2918011" cy="2613171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102"/>
          <p:cNvCxnSpPr/>
          <p:nvPr/>
        </p:nvCxnSpPr>
        <p:spPr>
          <a:xfrm rot="16200000" flipV="1">
            <a:off x="5195906" y="1681794"/>
            <a:ext cx="2918011" cy="3347996"/>
          </a:xfrm>
          <a:prstGeom prst="bentConnector3">
            <a:avLst>
              <a:gd name="adj1" fmla="val 50000"/>
            </a:avLst>
          </a:prstGeom>
          <a:ln w="25400">
            <a:solidFill>
              <a:schemeClr val="accent5">
                <a:lumMod val="60000"/>
                <a:lumOff val="40000"/>
              </a:schemeClr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20318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" grpId="0"/>
      <p:bldP spid="79" grpId="0"/>
      <p:bldP spid="79" grpId="1"/>
      <p:bldP spid="57" grpId="0"/>
      <p:bldP spid="57" grpId="1"/>
      <p:bldP spid="58" grpId="0"/>
      <p:bldP spid="58" grpId="1"/>
      <p:bldP spid="60" grpId="0" animBg="1"/>
      <p:bldP spid="60" grpId="1" animBg="1"/>
      <p:bldP spid="61" grpId="0" animBg="1"/>
      <p:bldP spid="108" grpId="0" animBg="1"/>
      <p:bldP spid="108" grpId="1" animBg="1"/>
      <p:bldP spid="109" grpId="0" animBg="1"/>
      <p:bldP spid="68" grpId="0"/>
      <p:bldP spid="68" grpId="1"/>
      <p:bldP spid="69" grpId="0"/>
      <p:bldP spid="70" grpId="0" animBg="1"/>
      <p:bldP spid="70" grpId="1" animBg="1"/>
      <p:bldP spid="71" grpId="0" animBg="1"/>
      <p:bldP spid="7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/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98331" y="1351865"/>
            <a:ext cx="6324137" cy="46030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TextBox 2"/>
          <p:cNvSpPr txBox="1"/>
          <p:nvPr/>
        </p:nvSpPr>
        <p:spPr>
          <a:xfrm>
            <a:off x="295912" y="296433"/>
            <a:ext cx="5351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Figure 14.18. Models to study the aggregate economy.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16216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Grafico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71650668"/>
              </p:ext>
            </p:extLst>
          </p:nvPr>
        </p:nvGraphicFramePr>
        <p:xfrm>
          <a:off x="614363" y="753969"/>
          <a:ext cx="8726771" cy="558641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2" name="Rectangle 1"/>
          <p:cNvSpPr/>
          <p:nvPr/>
        </p:nvSpPr>
        <p:spPr>
          <a:xfrm>
            <a:off x="179512" y="74296"/>
            <a:ext cx="896448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14.3. Fear and household consumption in the US during the global financial crisis (2008 Q1 – 2009 Q4).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477539" y="2284388"/>
            <a:ext cx="213180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Real disposable income</a:t>
            </a:r>
            <a:endParaRPr lang="en-US" sz="1600" dirty="0"/>
          </a:p>
        </p:txBody>
      </p:sp>
      <p:sp>
        <p:nvSpPr>
          <p:cNvPr id="5" name="TextBox 4"/>
          <p:cNvSpPr txBox="1"/>
          <p:nvPr/>
        </p:nvSpPr>
        <p:spPr>
          <a:xfrm>
            <a:off x="5477539" y="2545624"/>
            <a:ext cx="35118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Real consumption of non-durable goods</a:t>
            </a:r>
            <a:endParaRPr lang="en-US" sz="1600" dirty="0"/>
          </a:p>
        </p:txBody>
      </p:sp>
      <p:sp>
        <p:nvSpPr>
          <p:cNvPr id="8" name="TextBox 7"/>
          <p:cNvSpPr txBox="1"/>
          <p:nvPr/>
        </p:nvSpPr>
        <p:spPr>
          <a:xfrm>
            <a:off x="5476417" y="2795810"/>
            <a:ext cx="24219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Consumer sentiment index</a:t>
            </a:r>
            <a:endParaRPr lang="en-US" sz="1600" dirty="0"/>
          </a:p>
        </p:txBody>
      </p:sp>
      <p:sp>
        <p:nvSpPr>
          <p:cNvPr id="9" name="TextBox 8"/>
          <p:cNvSpPr txBox="1"/>
          <p:nvPr/>
        </p:nvSpPr>
        <p:spPr>
          <a:xfrm>
            <a:off x="5477539" y="3377898"/>
            <a:ext cx="312553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smtClean="0"/>
              <a:t>Real consumption of durable goods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782373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79512" y="108162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14.4. </a:t>
            </a:r>
            <a:r>
              <a:rPr lang="en-US" dirty="0"/>
              <a:t>Goods market equilibrium: </a:t>
            </a:r>
            <a:r>
              <a:rPr lang="en-US" dirty="0" smtClean="0"/>
              <a:t>The multiplier diagram.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2113046" y="1408992"/>
            <a:ext cx="0" cy="460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2113046" y="6017504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323528" y="1304484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Aggregate demand, </a:t>
            </a:r>
            <a:r>
              <a:rPr lang="en-US" i="1" dirty="0" smtClean="0">
                <a:latin typeface="Times"/>
                <a:cs typeface="Times"/>
              </a:rPr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436098" y="5980654"/>
            <a:ext cx="213137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Output (income), </a:t>
            </a:r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grpSp>
        <p:nvGrpSpPr>
          <p:cNvPr id="25" name="Group 24"/>
          <p:cNvGrpSpPr/>
          <p:nvPr/>
        </p:nvGrpSpPr>
        <p:grpSpPr>
          <a:xfrm>
            <a:off x="162235" y="2745943"/>
            <a:ext cx="7456780" cy="3222610"/>
            <a:chOff x="162235" y="2453561"/>
            <a:chExt cx="7456780" cy="3222610"/>
          </a:xfrm>
        </p:grpSpPr>
        <p:grpSp>
          <p:nvGrpSpPr>
            <p:cNvPr id="18" name="Group 17"/>
            <p:cNvGrpSpPr/>
            <p:nvPr/>
          </p:nvGrpSpPr>
          <p:grpSpPr>
            <a:xfrm>
              <a:off x="162235" y="5029840"/>
              <a:ext cx="1961493" cy="646331"/>
              <a:chOff x="53639" y="4366796"/>
              <a:chExt cx="1961493" cy="646331"/>
            </a:xfrm>
          </p:grpSpPr>
          <p:cxnSp>
            <p:nvCxnSpPr>
              <p:cNvPr id="9" name="Straight Connector 8"/>
              <p:cNvCxnSpPr/>
              <p:nvPr/>
            </p:nvCxnSpPr>
            <p:spPr>
              <a:xfrm flipH="1" flipV="1">
                <a:off x="1835132" y="4581128"/>
                <a:ext cx="18000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0" name="TextBox 9"/>
              <p:cNvSpPr txBox="1"/>
              <p:nvPr/>
            </p:nvSpPr>
            <p:spPr>
              <a:xfrm>
                <a:off x="53639" y="4366796"/>
                <a:ext cx="1800200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Autonomous consumption,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endParaRPr lang="en-US" dirty="0" smtClean="0">
                  <a:latin typeface="Times"/>
                  <a:cs typeface="Times"/>
                </a:endParaRPr>
              </a:p>
            </p:txBody>
          </p:sp>
        </p:grpSp>
        <p:grpSp>
          <p:nvGrpSpPr>
            <p:cNvPr id="19" name="Group 18"/>
            <p:cNvGrpSpPr/>
            <p:nvPr/>
          </p:nvGrpSpPr>
          <p:grpSpPr>
            <a:xfrm>
              <a:off x="2130591" y="2453561"/>
              <a:ext cx="5488424" cy="2778327"/>
              <a:chOff x="2033579" y="1844093"/>
              <a:chExt cx="5488424" cy="2778327"/>
            </a:xfrm>
          </p:grpSpPr>
          <p:cxnSp>
            <p:nvCxnSpPr>
              <p:cNvPr id="11" name="Straight Connector 10"/>
              <p:cNvCxnSpPr/>
              <p:nvPr/>
            </p:nvCxnSpPr>
            <p:spPr>
              <a:xfrm flipH="1">
                <a:off x="2033579" y="2030421"/>
                <a:ext cx="4319999" cy="2591999"/>
              </a:xfrm>
              <a:prstGeom prst="line">
                <a:avLst/>
              </a:prstGeom>
              <a:ln w="28575" cmpd="sng">
                <a:solidFill>
                  <a:schemeClr val="accent2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 14"/>
              <p:cNvSpPr/>
              <p:nvPr/>
            </p:nvSpPr>
            <p:spPr>
              <a:xfrm>
                <a:off x="6396036" y="1844093"/>
                <a:ext cx="1125967" cy="338554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 algn="r"/>
                <a:r>
                  <a:rPr lang="en-US" sz="1600" i="1" dirty="0" smtClean="0">
                    <a:latin typeface="Calibri"/>
                    <a:cs typeface="Calibri"/>
                  </a:rPr>
                  <a:t>C = c</a:t>
                </a:r>
                <a:r>
                  <a:rPr lang="en-US" sz="1600" baseline="-25000" dirty="0" smtClean="0">
                    <a:latin typeface="Calibri"/>
                    <a:cs typeface="Calibri"/>
                  </a:rPr>
                  <a:t>0 </a:t>
                </a:r>
                <a:r>
                  <a:rPr lang="en-US" sz="1600" dirty="0" smtClean="0">
                    <a:latin typeface="Calibri"/>
                    <a:cs typeface="Calibri"/>
                  </a:rPr>
                  <a:t>+ </a:t>
                </a:r>
                <a:r>
                  <a:rPr lang="en-US" sz="1600" i="1" dirty="0" smtClean="0">
                    <a:latin typeface="Calibri"/>
                    <a:cs typeface="Calibri"/>
                  </a:rPr>
                  <a:t>c</a:t>
                </a:r>
                <a:r>
                  <a:rPr lang="en-US" sz="1600" i="1" baseline="-25000" dirty="0" smtClean="0">
                    <a:latin typeface="Calibri"/>
                    <a:cs typeface="Calibri"/>
                  </a:rPr>
                  <a:t>1</a:t>
                </a:r>
                <a:r>
                  <a:rPr lang="en-US" sz="1600" i="1" dirty="0">
                    <a:latin typeface="Calibri"/>
                    <a:cs typeface="Calibri"/>
                  </a:rPr>
                  <a:t>Y</a:t>
                </a:r>
                <a:endParaRPr lang="en-US" sz="1600" i="1" baseline="-25000" dirty="0">
                  <a:latin typeface="Calibri"/>
                  <a:cs typeface="Calibri"/>
                </a:endParaRPr>
              </a:p>
            </p:txBody>
          </p:sp>
        </p:grpSp>
      </p:grpSp>
      <p:grpSp>
        <p:nvGrpSpPr>
          <p:cNvPr id="26" name="Group 25"/>
          <p:cNvGrpSpPr/>
          <p:nvPr/>
        </p:nvGrpSpPr>
        <p:grpSpPr>
          <a:xfrm>
            <a:off x="-468559" y="2037446"/>
            <a:ext cx="10194608" cy="3330438"/>
            <a:chOff x="-468559" y="1570322"/>
            <a:chExt cx="10194608" cy="3330438"/>
          </a:xfrm>
        </p:grpSpPr>
        <p:cxnSp>
          <p:nvCxnSpPr>
            <p:cNvPr id="17" name="Straight Connector 16"/>
            <p:cNvCxnSpPr/>
            <p:nvPr/>
          </p:nvCxnSpPr>
          <p:spPr>
            <a:xfrm flipH="1">
              <a:off x="2112447" y="1957663"/>
              <a:ext cx="4321074" cy="2591999"/>
            </a:xfrm>
            <a:prstGeom prst="line">
              <a:avLst/>
            </a:prstGeom>
            <a:ln w="28575" cmpd="sng">
              <a:solidFill>
                <a:schemeClr val="accent2">
                  <a:lumMod val="75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0"/>
            <p:cNvSpPr/>
            <p:nvPr/>
          </p:nvSpPr>
          <p:spPr>
            <a:xfrm>
              <a:off x="6493048" y="1570322"/>
              <a:ext cx="3233001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 smtClean="0">
                  <a:latin typeface="Calibri"/>
                  <a:cs typeface="Calibri"/>
                </a:rPr>
                <a:t>Aggregate demand = </a:t>
              </a:r>
            </a:p>
            <a:p>
              <a:r>
                <a:rPr lang="en-US" sz="1600" i="1" dirty="0" smtClean="0">
                  <a:latin typeface="Calibri"/>
                  <a:cs typeface="Calibri"/>
                </a:rPr>
                <a:t>c</a:t>
              </a:r>
              <a:r>
                <a:rPr lang="en-US" sz="1600" baseline="-25000" dirty="0" smtClean="0">
                  <a:latin typeface="Calibri"/>
                  <a:cs typeface="Calibri"/>
                </a:rPr>
                <a:t>0 </a:t>
              </a:r>
              <a:r>
                <a:rPr lang="en-US" sz="1600" dirty="0" smtClean="0">
                  <a:latin typeface="Calibri"/>
                  <a:cs typeface="Calibri"/>
                </a:rPr>
                <a:t>+ </a:t>
              </a:r>
              <a:r>
                <a:rPr lang="en-US" sz="1600" i="1" dirty="0" smtClean="0">
                  <a:latin typeface="Calibri"/>
                  <a:cs typeface="Calibri"/>
                </a:rPr>
                <a:t>c</a:t>
              </a:r>
              <a:r>
                <a:rPr lang="en-US" sz="1600" i="1" baseline="-25000" dirty="0" smtClean="0">
                  <a:latin typeface="Calibri"/>
                  <a:cs typeface="Calibri"/>
                </a:rPr>
                <a:t>1</a:t>
              </a:r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+ </a:t>
              </a:r>
              <a:r>
                <a:rPr lang="en-US" sz="1600" i="1" dirty="0" smtClean="0">
                  <a:latin typeface="Calibri"/>
                  <a:cs typeface="Calibri"/>
                </a:rPr>
                <a:t>I</a:t>
              </a:r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22" name="Group 21"/>
            <p:cNvGrpSpPr/>
            <p:nvPr/>
          </p:nvGrpSpPr>
          <p:grpSpPr>
            <a:xfrm>
              <a:off x="-468559" y="3700431"/>
              <a:ext cx="2592548" cy="1200329"/>
              <a:chOff x="26554" y="5147930"/>
              <a:chExt cx="1935192" cy="1004485"/>
            </a:xfrm>
          </p:grpSpPr>
          <p:cxnSp>
            <p:nvCxnSpPr>
              <p:cNvPr id="23" name="Straight Connector 22"/>
              <p:cNvCxnSpPr/>
              <p:nvPr/>
            </p:nvCxnSpPr>
            <p:spPr>
              <a:xfrm flipH="1" flipV="1">
                <a:off x="1827387" y="5870770"/>
                <a:ext cx="13435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TextBox 23"/>
              <p:cNvSpPr txBox="1"/>
              <p:nvPr/>
            </p:nvSpPr>
            <p:spPr>
              <a:xfrm>
                <a:off x="26554" y="5147930"/>
                <a:ext cx="1800200" cy="100448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Autonomous consumption</a:t>
                </a:r>
              </a:p>
              <a:p>
                <a:pPr algn="r"/>
                <a:r>
                  <a:rPr lang="en-US" dirty="0" smtClean="0"/>
                  <a:t>and investment </a:t>
                </a:r>
              </a:p>
              <a:p>
                <a:pPr algn="r"/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</a:p>
            </p:txBody>
          </p:sp>
        </p:grpSp>
      </p:grpSp>
      <p:grpSp>
        <p:nvGrpSpPr>
          <p:cNvPr id="33" name="Group 32"/>
          <p:cNvGrpSpPr/>
          <p:nvPr/>
        </p:nvGrpSpPr>
        <p:grpSpPr>
          <a:xfrm>
            <a:off x="2123732" y="1319556"/>
            <a:ext cx="7189389" cy="4934726"/>
            <a:chOff x="2123730" y="1321293"/>
            <a:chExt cx="7189389" cy="4934726"/>
          </a:xfrm>
        </p:grpSpPr>
        <p:cxnSp>
          <p:nvCxnSpPr>
            <p:cNvPr id="28" name="Straight Connector 27"/>
            <p:cNvCxnSpPr/>
            <p:nvPr/>
          </p:nvCxnSpPr>
          <p:spPr>
            <a:xfrm flipH="1">
              <a:off x="2123730" y="1683060"/>
              <a:ext cx="4318191" cy="431999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Rectangle 29"/>
            <p:cNvSpPr/>
            <p:nvPr/>
          </p:nvSpPr>
          <p:spPr>
            <a:xfrm>
              <a:off x="6493046" y="1321293"/>
              <a:ext cx="2820073" cy="584776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dirty="0" smtClean="0">
                  <a:latin typeface="Calibri"/>
                  <a:cs typeface="Calibri"/>
                </a:rPr>
                <a:t>On 45 degree line: </a:t>
              </a:r>
            </a:p>
            <a:p>
              <a:r>
                <a:rPr lang="en-US" sz="1600" dirty="0">
                  <a:latin typeface="Calibri"/>
                  <a:cs typeface="Calibri"/>
                </a:rPr>
                <a:t>o</a:t>
              </a:r>
              <a:r>
                <a:rPr lang="en-US" sz="1600" dirty="0" smtClean="0">
                  <a:latin typeface="Calibri"/>
                  <a:cs typeface="Calibri"/>
                </a:rPr>
                <a:t>utput = aggregate demand</a:t>
              </a:r>
              <a:endParaRPr lang="en-US" sz="1600" i="1" baseline="-25000" dirty="0">
                <a:latin typeface="Calibri"/>
                <a:cs typeface="Calibri"/>
              </a:endParaRPr>
            </a:p>
          </p:txBody>
        </p:sp>
        <p:sp>
          <p:nvSpPr>
            <p:cNvPr id="31" name="Arc 30"/>
            <p:cNvSpPr/>
            <p:nvPr/>
          </p:nvSpPr>
          <p:spPr>
            <a:xfrm>
              <a:off x="2213315" y="5751963"/>
              <a:ext cx="360040" cy="504056"/>
            </a:xfrm>
            <a:prstGeom prst="arc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Rectangle 31"/>
            <p:cNvSpPr/>
            <p:nvPr/>
          </p:nvSpPr>
          <p:spPr>
            <a:xfrm>
              <a:off x="2519678" y="5571097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latin typeface="Calibri"/>
                  <a:cs typeface="Calibri"/>
                </a:rPr>
                <a:t>45°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2157595" y="3103001"/>
            <a:ext cx="2583210" cy="2896981"/>
            <a:chOff x="1937465" y="3356992"/>
            <a:chExt cx="2583210" cy="2896981"/>
          </a:xfrm>
        </p:grpSpPr>
        <p:cxnSp>
          <p:nvCxnSpPr>
            <p:cNvPr id="34" name="Straight Connector 33"/>
            <p:cNvCxnSpPr/>
            <p:nvPr/>
          </p:nvCxnSpPr>
          <p:spPr>
            <a:xfrm>
              <a:off x="4355976" y="3805973"/>
              <a:ext cx="0" cy="2448000"/>
            </a:xfrm>
            <a:prstGeom prst="line">
              <a:avLst/>
            </a:prstGeom>
            <a:ln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H="1">
              <a:off x="1937465" y="3789040"/>
              <a:ext cx="2412248" cy="0"/>
            </a:xfrm>
            <a:prstGeom prst="line">
              <a:avLst/>
            </a:prstGeom>
            <a:ln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8" name="Group 37"/>
            <p:cNvGrpSpPr/>
            <p:nvPr/>
          </p:nvGrpSpPr>
          <p:grpSpPr>
            <a:xfrm>
              <a:off x="4194945" y="3356992"/>
              <a:ext cx="325730" cy="468342"/>
              <a:chOff x="3529294" y="3680738"/>
              <a:chExt cx="325730" cy="468342"/>
            </a:xfrm>
          </p:grpSpPr>
          <p:sp>
            <p:nvSpPr>
              <p:cNvPr id="39" name="Oval 38"/>
              <p:cNvSpPr/>
              <p:nvPr/>
            </p:nvSpPr>
            <p:spPr>
              <a:xfrm>
                <a:off x="3654024" y="4077064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40" name="Rectangle 39"/>
              <p:cNvSpPr/>
              <p:nvPr/>
            </p:nvSpPr>
            <p:spPr>
              <a:xfrm>
                <a:off x="3529294" y="3680738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A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745063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54655" y="1920350"/>
            <a:ext cx="7360513" cy="2958405"/>
            <a:chOff x="-54655" y="1767949"/>
            <a:chExt cx="7360513" cy="2958405"/>
          </a:xfrm>
        </p:grpSpPr>
        <p:sp>
          <p:nvSpPr>
            <p:cNvPr id="21" name="Rectangle 20"/>
            <p:cNvSpPr/>
            <p:nvPr/>
          </p:nvSpPr>
          <p:spPr>
            <a:xfrm>
              <a:off x="5802092" y="1767949"/>
              <a:ext cx="1503766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i="1" dirty="0" smtClean="0">
                  <a:latin typeface="Calibri"/>
                  <a:cs typeface="Calibri"/>
                </a:rPr>
                <a:t>AD = c</a:t>
              </a:r>
              <a:r>
                <a:rPr lang="en-US" sz="1600" baseline="-25000" dirty="0" smtClean="0">
                  <a:latin typeface="Calibri"/>
                  <a:cs typeface="Calibri"/>
                </a:rPr>
                <a:t>0 </a:t>
              </a:r>
              <a:r>
                <a:rPr lang="en-US" sz="1600" dirty="0" smtClean="0">
                  <a:latin typeface="Calibri"/>
                  <a:cs typeface="Calibri"/>
                </a:rPr>
                <a:t>+ </a:t>
              </a:r>
              <a:r>
                <a:rPr lang="en-US" sz="1600" i="1" dirty="0" smtClean="0">
                  <a:latin typeface="Calibri"/>
                  <a:cs typeface="Calibri"/>
                </a:rPr>
                <a:t>c</a:t>
              </a:r>
              <a:r>
                <a:rPr lang="en-US" sz="1600" i="1" baseline="-25000" dirty="0" smtClean="0">
                  <a:latin typeface="Calibri"/>
                  <a:cs typeface="Calibri"/>
                </a:rPr>
                <a:t>1</a:t>
              </a:r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+ </a:t>
              </a:r>
              <a:r>
                <a:rPr lang="en-US" sz="1600" i="1" dirty="0" smtClean="0">
                  <a:latin typeface="Calibri"/>
                  <a:cs typeface="Calibri"/>
                </a:rPr>
                <a:t>I</a:t>
              </a:r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54655" y="1976595"/>
              <a:ext cx="5851100" cy="2749759"/>
              <a:chOff x="-54655" y="1976595"/>
              <a:chExt cx="5851100" cy="274975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1295918" y="4570744"/>
                <a:ext cx="179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-54655" y="4357022"/>
                <a:ext cx="1368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1475658" y="1976595"/>
                <a:ext cx="4320787" cy="2591999"/>
              </a:xfrm>
              <a:prstGeom prst="line">
                <a:avLst/>
              </a:prstGeom>
              <a:ln w="28575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179512" y="108162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en-US" dirty="0" smtClean="0"/>
              <a:t>14.5. </a:t>
            </a:r>
            <a:r>
              <a:rPr lang="en-US" dirty="0"/>
              <a:t>The multiplier in action: A</a:t>
            </a:r>
            <a:r>
              <a:rPr lang="en-US" dirty="0" smtClean="0"/>
              <a:t>n </a:t>
            </a:r>
            <a:r>
              <a:rPr lang="en-GB" dirty="0" smtClean="0"/>
              <a:t>investment-led recession.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974" y="1196752"/>
            <a:ext cx="0" cy="514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464974" y="6336878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342687" y="110769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Aggregate demand, </a:t>
            </a:r>
            <a:r>
              <a:rPr lang="en-US" i="1" dirty="0" smtClean="0">
                <a:latin typeface="Times"/>
                <a:cs typeface="Times"/>
              </a:rPr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6300028"/>
            <a:ext cx="20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Output (income), </a:t>
            </a:r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cxnSp>
        <p:nvCxnSpPr>
          <p:cNvPr id="17" name="Straight Connector 16"/>
          <p:cNvCxnSpPr>
            <a:stCxn id="54" idx="0"/>
          </p:cNvCxnSpPr>
          <p:nvPr/>
        </p:nvCxnSpPr>
        <p:spPr>
          <a:xfrm flipH="1">
            <a:off x="1464378" y="2821443"/>
            <a:ext cx="4148278" cy="249796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61368" y="5114034"/>
            <a:ext cx="1314548" cy="369332"/>
            <a:chOff x="980509" y="6091956"/>
            <a:chExt cx="981237" cy="309072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1827387" y="6271820"/>
              <a:ext cx="13435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80509" y="6091956"/>
              <a:ext cx="859999" cy="30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 </a:t>
              </a:r>
              <a:r>
                <a:rPr lang="en-US" i="1" dirty="0" smtClean="0">
                  <a:latin typeface="Times"/>
                  <a:cs typeface="Times"/>
                </a:rPr>
                <a:t>c</a:t>
              </a:r>
              <a:r>
                <a:rPr lang="en-US" baseline="-25000" dirty="0" smtClean="0">
                  <a:latin typeface="Times"/>
                  <a:cs typeface="Times"/>
                </a:rPr>
                <a:t>0</a:t>
              </a:r>
              <a:r>
                <a:rPr lang="en-US" dirty="0" smtClean="0">
                  <a:latin typeface="Times"/>
                  <a:cs typeface="Times"/>
                </a:rPr>
                <a:t> + </a:t>
              </a:r>
              <a:r>
                <a:rPr lang="en-US" i="1" dirty="0" smtClean="0">
                  <a:latin typeface="Times"/>
                  <a:cs typeface="Times"/>
                </a:rPr>
                <a:t>I</a:t>
              </a:r>
              <a:r>
                <a:rPr lang="en-US" dirty="0">
                  <a:cs typeface="Calibri"/>
                </a:rPr>
                <a:t>′</a:t>
              </a:r>
              <a:endParaRPr lang="en-US" i="1" dirty="0" smtClean="0">
                <a:latin typeface="Times"/>
                <a:cs typeface="Times"/>
              </a:endParaRP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802092" y="2454773"/>
            <a:ext cx="1595437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 smtClean="0">
                <a:latin typeface="Calibri"/>
                <a:cs typeface="Calibri"/>
              </a:rPr>
              <a:t>AD = c</a:t>
            </a:r>
            <a:r>
              <a:rPr lang="en-US" sz="1600" baseline="-25000" dirty="0" smtClean="0">
                <a:latin typeface="Calibri"/>
                <a:cs typeface="Calibri"/>
              </a:rPr>
              <a:t>0 </a:t>
            </a:r>
            <a:r>
              <a:rPr lang="en-US" sz="1600" dirty="0" smtClean="0">
                <a:latin typeface="Calibri"/>
                <a:cs typeface="Calibri"/>
              </a:rPr>
              <a:t>+ </a:t>
            </a:r>
            <a:r>
              <a:rPr lang="en-US" sz="1600" i="1" dirty="0" smtClean="0">
                <a:latin typeface="Calibri"/>
                <a:cs typeface="Calibri"/>
              </a:rPr>
              <a:t>c</a:t>
            </a:r>
            <a:r>
              <a:rPr lang="en-US" sz="1600" i="1" baseline="-25000" dirty="0" smtClean="0">
                <a:latin typeface="Calibri"/>
                <a:cs typeface="Calibri"/>
              </a:rPr>
              <a:t>1</a:t>
            </a:r>
            <a:r>
              <a:rPr lang="en-US" sz="1600" i="1" dirty="0">
                <a:latin typeface="Calibri"/>
                <a:cs typeface="Calibri"/>
              </a:rPr>
              <a:t>Y</a:t>
            </a:r>
            <a:r>
              <a:rPr lang="en-US" sz="1600" dirty="0" smtClean="0">
                <a:latin typeface="Calibri"/>
                <a:cs typeface="Calibri"/>
              </a:rPr>
              <a:t> + </a:t>
            </a:r>
            <a:r>
              <a:rPr lang="en-US" sz="1600" i="1" dirty="0" smtClean="0">
                <a:latin typeface="Calibri"/>
                <a:cs typeface="Calibri"/>
              </a:rPr>
              <a:t>I</a:t>
            </a:r>
            <a:r>
              <a:rPr lang="en-US" sz="1600" dirty="0">
                <a:latin typeface="Calibri"/>
                <a:cs typeface="Calibri"/>
              </a:rPr>
              <a:t> ′</a:t>
            </a:r>
            <a:endParaRPr lang="en-US" sz="1600" i="1" baseline="-25000" dirty="0">
              <a:latin typeface="Calibri"/>
              <a:cs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57516" y="1415729"/>
            <a:ext cx="7382435" cy="5163480"/>
            <a:chOff x="2123729" y="1092539"/>
            <a:chExt cx="7382435" cy="5163480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2123729" y="1318097"/>
              <a:ext cx="4679997" cy="467999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69860" y="1092539"/>
              <a:ext cx="27363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= </a:t>
              </a:r>
              <a:r>
                <a:rPr lang="en-US" sz="1600" i="1" dirty="0" smtClean="0">
                  <a:latin typeface="Calibri"/>
                  <a:cs typeface="Calibri"/>
                </a:rPr>
                <a:t>AD </a:t>
              </a:r>
              <a:r>
                <a:rPr lang="en-US" sz="1600" dirty="0" smtClean="0">
                  <a:latin typeface="Calibri"/>
                  <a:cs typeface="Calibri"/>
                </a:rPr>
                <a:t>on 45 degree line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2213315" y="5751963"/>
              <a:ext cx="360040" cy="504056"/>
            </a:xfrm>
            <a:prstGeom prst="arc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9677" y="5571097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latin typeface="Calibri"/>
                  <a:cs typeface="Calibri"/>
                </a:rPr>
                <a:t>45°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64035" y="3806136"/>
            <a:ext cx="312906" cy="405062"/>
            <a:chOff x="3510023" y="4077064"/>
            <a:chExt cx="312904" cy="405062"/>
          </a:xfrm>
        </p:grpSpPr>
        <p:sp>
          <p:nvSpPr>
            <p:cNvPr id="36" name="Oval 35"/>
            <p:cNvSpPr/>
            <p:nvPr/>
          </p:nvSpPr>
          <p:spPr>
            <a:xfrm>
              <a:off x="3635881" y="4077064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10023" y="4112794"/>
              <a:ext cx="31290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Z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5345090" y="2394928"/>
            <a:ext cx="2431158" cy="2784169"/>
            <a:chOff x="4123894" y="3726143"/>
            <a:chExt cx="2431158" cy="2784169"/>
          </a:xfrm>
        </p:grpSpPr>
        <p:sp>
          <p:nvSpPr>
            <p:cNvPr id="12" name="TextBox 11"/>
            <p:cNvSpPr txBox="1"/>
            <p:nvPr/>
          </p:nvSpPr>
          <p:spPr>
            <a:xfrm>
              <a:off x="4754852" y="5032984"/>
              <a:ext cx="18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Decrease in investment of €1.5bn; </a:t>
              </a:r>
              <a:r>
                <a:rPr lang="en-US" dirty="0"/>
                <a:t>investment </a:t>
              </a:r>
              <a:r>
                <a:rPr lang="en-US" dirty="0" smtClean="0"/>
                <a:t>falls from </a:t>
              </a:r>
              <a:r>
                <a:rPr lang="en-US" i="1" dirty="0">
                  <a:latin typeface="Times"/>
                  <a:cs typeface="Times"/>
                </a:rPr>
                <a:t>I</a:t>
              </a:r>
              <a:r>
                <a:rPr lang="en-US" dirty="0"/>
                <a:t> to </a:t>
              </a:r>
              <a:r>
                <a:rPr lang="en-US" i="1" dirty="0">
                  <a:latin typeface="Times"/>
                  <a:cs typeface="Times"/>
                </a:rPr>
                <a:t>I</a:t>
              </a:r>
              <a:r>
                <a:rPr lang="en-US" dirty="0"/>
                <a:t>′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>
              <a:off x="4512732" y="4027004"/>
              <a:ext cx="526442" cy="1093882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1" name="Group 60"/>
            <p:cNvGrpSpPr/>
            <p:nvPr/>
          </p:nvGrpSpPr>
          <p:grpSpPr>
            <a:xfrm>
              <a:off x="4123894" y="3726143"/>
              <a:ext cx="476412" cy="795847"/>
              <a:chOff x="4123894" y="3726143"/>
              <a:chExt cx="476412" cy="795847"/>
            </a:xfrm>
          </p:grpSpPr>
          <p:sp>
            <p:nvSpPr>
              <p:cNvPr id="37" name="Oval 36"/>
              <p:cNvSpPr/>
              <p:nvPr/>
            </p:nvSpPr>
            <p:spPr>
              <a:xfrm>
                <a:off x="4157067" y="4243599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38" name="Straight Arrow Connector 37"/>
              <p:cNvCxnSpPr/>
              <p:nvPr/>
            </p:nvCxnSpPr>
            <p:spPr>
              <a:xfrm flipV="1">
                <a:off x="4184532" y="3792065"/>
                <a:ext cx="0" cy="432000"/>
              </a:xfrm>
              <a:prstGeom prst="straightConnector1">
                <a:avLst/>
              </a:prstGeom>
              <a:ln>
                <a:solidFill>
                  <a:srgbClr val="7F7F7F"/>
                </a:solidFill>
                <a:headEnd type="arrow"/>
                <a:tailEnd type="none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4" name="Rectangle 43"/>
              <p:cNvSpPr/>
              <p:nvPr/>
            </p:nvSpPr>
            <p:spPr>
              <a:xfrm>
                <a:off x="4123894" y="3726143"/>
                <a:ext cx="476412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dirty="0" smtClean="0"/>
                  <a:t>1.5</a:t>
                </a:r>
                <a:endParaRPr lang="en-US" dirty="0"/>
              </a:p>
            </p:txBody>
          </p:sp>
          <p:sp>
            <p:nvSpPr>
              <p:cNvPr id="54" name="Rectangle 53"/>
              <p:cNvSpPr/>
              <p:nvPr/>
            </p:nvSpPr>
            <p:spPr>
              <a:xfrm>
                <a:off x="4228595" y="4152658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 smtClean="0">
                    <a:latin typeface="Times"/>
                    <a:cs typeface="Times"/>
                  </a:rPr>
                  <a:t>B</a:t>
                </a:r>
                <a:endParaRPr lang="en-US" i="1" dirty="0">
                  <a:latin typeface="Times"/>
                  <a:cs typeface="Times"/>
                </a:endParaRPr>
              </a:p>
            </p:txBody>
          </p:sp>
        </p:grpSp>
      </p:grpSp>
      <p:grpSp>
        <p:nvGrpSpPr>
          <p:cNvPr id="62" name="Group 61"/>
          <p:cNvGrpSpPr/>
          <p:nvPr/>
        </p:nvGrpSpPr>
        <p:grpSpPr>
          <a:xfrm rot="10800000">
            <a:off x="4433666" y="2667169"/>
            <a:ext cx="1023681" cy="496066"/>
            <a:chOff x="3808374" y="3125594"/>
            <a:chExt cx="1023681" cy="496066"/>
          </a:xfrm>
        </p:grpSpPr>
        <p:cxnSp>
          <p:nvCxnSpPr>
            <p:cNvPr id="40" name="Straight Arrow Connector 39"/>
            <p:cNvCxnSpPr/>
            <p:nvPr/>
          </p:nvCxnSpPr>
          <p:spPr>
            <a:xfrm flipH="1">
              <a:off x="3931664" y="3338849"/>
              <a:ext cx="431999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2" name="Oval 41"/>
            <p:cNvSpPr/>
            <p:nvPr/>
          </p:nvSpPr>
          <p:spPr>
            <a:xfrm>
              <a:off x="4394103" y="3301917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5" name="Rectangle 44"/>
            <p:cNvSpPr/>
            <p:nvPr/>
          </p:nvSpPr>
          <p:spPr>
            <a:xfrm rot="10800000">
              <a:off x="3808374" y="3252328"/>
              <a:ext cx="47641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1.5</a:t>
              </a:r>
              <a:endParaRPr lang="en-US" dirty="0"/>
            </a:p>
          </p:txBody>
        </p:sp>
        <p:sp>
          <p:nvSpPr>
            <p:cNvPr id="55" name="Rectangle 54"/>
            <p:cNvSpPr/>
            <p:nvPr/>
          </p:nvSpPr>
          <p:spPr>
            <a:xfrm rot="10800000">
              <a:off x="4493501" y="3125594"/>
              <a:ext cx="33855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C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10800000">
            <a:off x="3889250" y="1968925"/>
            <a:ext cx="1440183" cy="1775315"/>
            <a:chOff x="3621238" y="2706165"/>
            <a:chExt cx="1226842" cy="1775315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3621238" y="4113358"/>
              <a:ext cx="1226842" cy="22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4839865" y="2706165"/>
              <a:ext cx="0" cy="14039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10800000">
              <a:off x="3986801" y="4112148"/>
              <a:ext cx="5055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3.75</a:t>
              </a:r>
              <a:endParaRPr lang="en-US" dirty="0"/>
            </a:p>
          </p:txBody>
        </p:sp>
      </p:grpSp>
      <p:sp>
        <p:nvSpPr>
          <p:cNvPr id="67" name="TextBox 66"/>
          <p:cNvSpPr txBox="1"/>
          <p:nvPr/>
        </p:nvSpPr>
        <p:spPr>
          <a:xfrm>
            <a:off x="2901048" y="5174958"/>
            <a:ext cx="302161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After multiplier process, output has fallen by €3.75bn; multiplier is 3.75/1.5 = 2.5</a:t>
            </a:r>
            <a:endParaRPr lang="en-US" dirty="0"/>
          </a:p>
        </p:txBody>
      </p:sp>
      <p:grpSp>
        <p:nvGrpSpPr>
          <p:cNvPr id="9" name="Group 8"/>
          <p:cNvGrpSpPr/>
          <p:nvPr/>
        </p:nvGrpSpPr>
        <p:grpSpPr>
          <a:xfrm rot="10800000">
            <a:off x="4652543" y="3006109"/>
            <a:ext cx="351378" cy="686532"/>
            <a:chOff x="4302111" y="2507663"/>
            <a:chExt cx="351378" cy="686532"/>
          </a:xfrm>
        </p:grpSpPr>
        <p:cxnSp>
          <p:nvCxnSpPr>
            <p:cNvPr id="50" name="Straight Arrow Connector 49"/>
            <p:cNvCxnSpPr/>
            <p:nvPr/>
          </p:nvCxnSpPr>
          <p:spPr>
            <a:xfrm>
              <a:off x="4467531" y="2978154"/>
              <a:ext cx="0" cy="216041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Oval 64"/>
            <p:cNvSpPr/>
            <p:nvPr/>
          </p:nvSpPr>
          <p:spPr>
            <a:xfrm>
              <a:off x="4427969" y="2871079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8" name="Rectangle 67"/>
            <p:cNvSpPr/>
            <p:nvPr/>
          </p:nvSpPr>
          <p:spPr>
            <a:xfrm rot="10800000">
              <a:off x="4302111" y="2507663"/>
              <a:ext cx="35137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D</a:t>
              </a:r>
            </a:p>
          </p:txBody>
        </p:sp>
      </p:grpSp>
      <p:grpSp>
        <p:nvGrpSpPr>
          <p:cNvPr id="10" name="Group 9"/>
          <p:cNvGrpSpPr/>
          <p:nvPr/>
        </p:nvGrpSpPr>
        <p:grpSpPr>
          <a:xfrm rot="10800000">
            <a:off x="4098624" y="3113666"/>
            <a:ext cx="629230" cy="369332"/>
            <a:chOff x="4607272" y="2771505"/>
            <a:chExt cx="629230" cy="369332"/>
          </a:xfrm>
        </p:grpSpPr>
        <p:cxnSp>
          <p:nvCxnSpPr>
            <p:cNvPr id="51" name="Straight Arrow Connector 50"/>
            <p:cNvCxnSpPr/>
            <p:nvPr/>
          </p:nvCxnSpPr>
          <p:spPr>
            <a:xfrm flipH="1">
              <a:off x="4607272" y="2959218"/>
              <a:ext cx="179996" cy="0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9" name="Group 68"/>
            <p:cNvGrpSpPr/>
            <p:nvPr/>
          </p:nvGrpSpPr>
          <p:grpSpPr>
            <a:xfrm>
              <a:off x="4823731" y="2771505"/>
              <a:ext cx="412771" cy="369332"/>
              <a:chOff x="3635881" y="3941768"/>
              <a:chExt cx="412771" cy="369332"/>
            </a:xfrm>
          </p:grpSpPr>
          <p:sp>
            <p:nvSpPr>
              <p:cNvPr id="70" name="Oval 69"/>
              <p:cNvSpPr/>
              <p:nvPr/>
            </p:nvSpPr>
            <p:spPr>
              <a:xfrm>
                <a:off x="3635881" y="4077064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1" name="Rectangle 70"/>
              <p:cNvSpPr/>
              <p:nvPr/>
            </p:nvSpPr>
            <p:spPr>
              <a:xfrm rot="10800000">
                <a:off x="3722922" y="3941768"/>
                <a:ext cx="325730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latin typeface="Times"/>
                    <a:cs typeface="Times"/>
                  </a:rPr>
                  <a:t>E</a:t>
                </a:r>
              </a:p>
            </p:txBody>
          </p:sp>
        </p:grpSp>
      </p:grpSp>
      <p:grpSp>
        <p:nvGrpSpPr>
          <p:cNvPr id="11" name="Group 10"/>
          <p:cNvGrpSpPr/>
          <p:nvPr/>
        </p:nvGrpSpPr>
        <p:grpSpPr>
          <a:xfrm>
            <a:off x="5240091" y="1967809"/>
            <a:ext cx="325730" cy="432048"/>
            <a:chOff x="5223333" y="1989089"/>
            <a:chExt cx="325730" cy="432048"/>
          </a:xfrm>
        </p:grpSpPr>
        <p:sp>
          <p:nvSpPr>
            <p:cNvPr id="43" name="Oval 42"/>
            <p:cNvSpPr/>
            <p:nvPr/>
          </p:nvSpPr>
          <p:spPr>
            <a:xfrm>
              <a:off x="5367334" y="2349121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3333" y="1989089"/>
              <a:ext cx="325730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A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547102" y="4694089"/>
            <a:ext cx="0" cy="576101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531750" y="4741103"/>
            <a:ext cx="4764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/>
                <a:cs typeface="Calibri"/>
              </a:rPr>
              <a:t>1.5</a:t>
            </a:r>
            <a:endParaRPr lang="en-US" baseline="-250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903090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67" grpId="0"/>
      <p:bldP spid="66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-54655" y="1920350"/>
            <a:ext cx="7360513" cy="2958405"/>
            <a:chOff x="-54655" y="1767949"/>
            <a:chExt cx="7360513" cy="2958405"/>
          </a:xfrm>
        </p:grpSpPr>
        <p:sp>
          <p:nvSpPr>
            <p:cNvPr id="21" name="Rectangle 20"/>
            <p:cNvSpPr/>
            <p:nvPr/>
          </p:nvSpPr>
          <p:spPr>
            <a:xfrm>
              <a:off x="5710421" y="1767949"/>
              <a:ext cx="1595437" cy="338554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sz="1600" i="1" dirty="0" smtClean="0">
                  <a:latin typeface="Calibri"/>
                  <a:cs typeface="Calibri"/>
                </a:rPr>
                <a:t>AD = c</a:t>
              </a:r>
              <a:r>
                <a:rPr lang="en-US" sz="1600" baseline="-25000" dirty="0" smtClean="0">
                  <a:latin typeface="Calibri"/>
                  <a:cs typeface="Calibri"/>
                </a:rPr>
                <a:t>0 </a:t>
              </a:r>
              <a:r>
                <a:rPr lang="en-US" sz="1600" dirty="0" smtClean="0">
                  <a:latin typeface="Calibri"/>
                  <a:cs typeface="Calibri"/>
                </a:rPr>
                <a:t>+ </a:t>
              </a:r>
              <a:r>
                <a:rPr lang="en-US" sz="1600" i="1" dirty="0" smtClean="0">
                  <a:latin typeface="Calibri"/>
                  <a:cs typeface="Calibri"/>
                </a:rPr>
                <a:t>c</a:t>
              </a:r>
              <a:r>
                <a:rPr lang="en-US" sz="1600" i="1" baseline="-25000" dirty="0" smtClean="0">
                  <a:latin typeface="Calibri"/>
                  <a:cs typeface="Calibri"/>
                </a:rPr>
                <a:t>1</a:t>
              </a:r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+ </a:t>
              </a:r>
              <a:r>
                <a:rPr lang="en-US" sz="1600" i="1" dirty="0" smtClean="0">
                  <a:cs typeface="Calibri"/>
                </a:rPr>
                <a:t>I</a:t>
              </a:r>
              <a:r>
                <a:rPr lang="en-US" sz="1600" dirty="0" smtClean="0">
                  <a:cs typeface="Calibri"/>
                </a:rPr>
                <a:t>′</a:t>
              </a:r>
              <a:endParaRPr lang="en-US" sz="1600" i="1" baseline="-25000" dirty="0">
                <a:latin typeface="Calibri"/>
                <a:cs typeface="Calibri"/>
              </a:endParaRPr>
            </a:p>
          </p:txBody>
        </p:sp>
        <p:grpSp>
          <p:nvGrpSpPr>
            <p:cNvPr id="14" name="Group 13"/>
            <p:cNvGrpSpPr/>
            <p:nvPr/>
          </p:nvGrpSpPr>
          <p:grpSpPr>
            <a:xfrm>
              <a:off x="-54655" y="1976595"/>
              <a:ext cx="5851100" cy="2749759"/>
              <a:chOff x="-54655" y="1976595"/>
              <a:chExt cx="5851100" cy="2749759"/>
            </a:xfrm>
          </p:grpSpPr>
          <p:cxnSp>
            <p:nvCxnSpPr>
              <p:cNvPr id="28" name="Straight Connector 27"/>
              <p:cNvCxnSpPr/>
              <p:nvPr/>
            </p:nvCxnSpPr>
            <p:spPr>
              <a:xfrm flipH="1" flipV="1">
                <a:off x="1295918" y="4570744"/>
                <a:ext cx="179999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9" name="TextBox 28"/>
              <p:cNvSpPr txBox="1"/>
              <p:nvPr/>
            </p:nvSpPr>
            <p:spPr>
              <a:xfrm>
                <a:off x="-54655" y="4357022"/>
                <a:ext cx="1368151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r"/>
                <a:r>
                  <a:rPr lang="en-US" dirty="0" smtClean="0"/>
                  <a:t> </a:t>
                </a:r>
                <a:r>
                  <a:rPr lang="en-US" i="1" dirty="0" smtClean="0">
                    <a:latin typeface="Times"/>
                    <a:cs typeface="Times"/>
                  </a:rPr>
                  <a:t>c</a:t>
                </a:r>
                <a:r>
                  <a:rPr lang="en-US" baseline="-25000" dirty="0" smtClean="0">
                    <a:latin typeface="Times"/>
                    <a:cs typeface="Times"/>
                  </a:rPr>
                  <a:t>0</a:t>
                </a:r>
                <a:r>
                  <a:rPr lang="en-US" dirty="0" smtClean="0">
                    <a:latin typeface="Times"/>
                    <a:cs typeface="Times"/>
                  </a:rPr>
                  <a:t> + </a:t>
                </a:r>
                <a:r>
                  <a:rPr lang="en-US" i="1" dirty="0" smtClean="0">
                    <a:latin typeface="Times"/>
                    <a:cs typeface="Times"/>
                  </a:rPr>
                  <a:t>I</a:t>
                </a:r>
                <a:r>
                  <a:rPr lang="en-US" dirty="0" smtClean="0"/>
                  <a:t>′</a:t>
                </a:r>
                <a:endParaRPr lang="en-US" i="1" dirty="0" smtClean="0">
                  <a:latin typeface="Times"/>
                  <a:cs typeface="Times"/>
                </a:endParaRPr>
              </a:p>
            </p:txBody>
          </p:sp>
          <p:cxnSp>
            <p:nvCxnSpPr>
              <p:cNvPr id="20" name="Straight Connector 19"/>
              <p:cNvCxnSpPr/>
              <p:nvPr/>
            </p:nvCxnSpPr>
            <p:spPr>
              <a:xfrm flipH="1">
                <a:off x="1475658" y="1976595"/>
                <a:ext cx="4320787" cy="2591999"/>
              </a:xfrm>
              <a:prstGeom prst="line">
                <a:avLst/>
              </a:prstGeom>
              <a:ln w="28575" cmpd="sng">
                <a:solidFill>
                  <a:schemeClr val="accent2">
                    <a:lumMod val="75000"/>
                  </a:schemeClr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2" name="Rectangle 1"/>
          <p:cNvSpPr/>
          <p:nvPr/>
        </p:nvSpPr>
        <p:spPr>
          <a:xfrm>
            <a:off x="179512" y="108162"/>
            <a:ext cx="8964488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Figure </a:t>
            </a:r>
            <a:r>
              <a:rPr lang="x-none" dirty="0" smtClean="0"/>
              <a:t>MCQ2</a:t>
            </a:r>
            <a:endParaRPr lang="en-US" dirty="0"/>
          </a:p>
        </p:txBody>
      </p:sp>
      <p:cxnSp>
        <p:nvCxnSpPr>
          <p:cNvPr id="4" name="Straight Connector 3"/>
          <p:cNvCxnSpPr/>
          <p:nvPr/>
        </p:nvCxnSpPr>
        <p:spPr>
          <a:xfrm>
            <a:off x="1464974" y="1196752"/>
            <a:ext cx="0" cy="5148512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/>
          <p:cNvCxnSpPr/>
          <p:nvPr/>
        </p:nvCxnSpPr>
        <p:spPr>
          <a:xfrm flipH="1" flipV="1">
            <a:off x="1464974" y="6336878"/>
            <a:ext cx="5400000" cy="0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342687" y="1107698"/>
            <a:ext cx="18002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Aggregate demand, </a:t>
            </a:r>
            <a:r>
              <a:rPr lang="en-US" i="1" dirty="0" smtClean="0">
                <a:latin typeface="Times"/>
                <a:cs typeface="Times"/>
              </a:rPr>
              <a:t>AD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860032" y="6300028"/>
            <a:ext cx="2059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dirty="0" smtClean="0"/>
              <a:t>Output (income), </a:t>
            </a:r>
            <a:r>
              <a:rPr lang="en-US" i="1" dirty="0">
                <a:latin typeface="Times"/>
                <a:cs typeface="Times"/>
              </a:rPr>
              <a:t>Y</a:t>
            </a:r>
          </a:p>
        </p:txBody>
      </p:sp>
      <p:cxnSp>
        <p:nvCxnSpPr>
          <p:cNvPr id="17" name="Straight Connector 16"/>
          <p:cNvCxnSpPr/>
          <p:nvPr/>
        </p:nvCxnSpPr>
        <p:spPr>
          <a:xfrm flipH="1">
            <a:off x="1464378" y="2821443"/>
            <a:ext cx="4148278" cy="2497965"/>
          </a:xfrm>
          <a:prstGeom prst="line">
            <a:avLst/>
          </a:prstGeom>
          <a:ln w="28575" cmpd="sng">
            <a:solidFill>
              <a:schemeClr val="accent2">
                <a:lumMod val="75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161368" y="5114034"/>
            <a:ext cx="1314548" cy="369332"/>
            <a:chOff x="980509" y="6091956"/>
            <a:chExt cx="981237" cy="309072"/>
          </a:xfrm>
        </p:grpSpPr>
        <p:cxnSp>
          <p:nvCxnSpPr>
            <p:cNvPr id="23" name="Straight Connector 22"/>
            <p:cNvCxnSpPr/>
            <p:nvPr/>
          </p:nvCxnSpPr>
          <p:spPr>
            <a:xfrm flipH="1" flipV="1">
              <a:off x="1827387" y="6271820"/>
              <a:ext cx="134359" cy="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/>
            <p:cNvSpPr txBox="1"/>
            <p:nvPr/>
          </p:nvSpPr>
          <p:spPr>
            <a:xfrm>
              <a:off x="980509" y="6091956"/>
              <a:ext cx="859999" cy="30907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 smtClean="0"/>
                <a:t> </a:t>
              </a:r>
              <a:r>
                <a:rPr lang="en-US" i="1" dirty="0" smtClean="0">
                  <a:latin typeface="Times"/>
                  <a:cs typeface="Times"/>
                </a:rPr>
                <a:t>c</a:t>
              </a:r>
              <a:r>
                <a:rPr lang="en-US" baseline="-25000" dirty="0" smtClean="0">
                  <a:latin typeface="Times"/>
                  <a:cs typeface="Times"/>
                </a:rPr>
                <a:t>0</a:t>
              </a:r>
              <a:r>
                <a:rPr lang="en-US" dirty="0" smtClean="0">
                  <a:latin typeface="Times"/>
                  <a:cs typeface="Times"/>
                </a:rPr>
                <a:t> + </a:t>
              </a:r>
              <a:r>
                <a:rPr lang="en-US" i="1" dirty="0" smtClean="0">
                  <a:latin typeface="Times"/>
                  <a:cs typeface="Times"/>
                </a:rPr>
                <a:t>I</a:t>
              </a:r>
            </a:p>
          </p:txBody>
        </p:sp>
      </p:grpSp>
      <p:sp>
        <p:nvSpPr>
          <p:cNvPr id="27" name="Rectangle 26"/>
          <p:cNvSpPr/>
          <p:nvPr/>
        </p:nvSpPr>
        <p:spPr>
          <a:xfrm>
            <a:off x="5805167" y="2454773"/>
            <a:ext cx="150376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i="1" dirty="0" smtClean="0">
                <a:latin typeface="Calibri"/>
                <a:cs typeface="Calibri"/>
              </a:rPr>
              <a:t>AD = c</a:t>
            </a:r>
            <a:r>
              <a:rPr lang="en-US" sz="1600" baseline="-25000" dirty="0" smtClean="0">
                <a:latin typeface="Calibri"/>
                <a:cs typeface="Calibri"/>
              </a:rPr>
              <a:t>0 </a:t>
            </a:r>
            <a:r>
              <a:rPr lang="en-US" sz="1600" dirty="0" smtClean="0">
                <a:latin typeface="Calibri"/>
                <a:cs typeface="Calibri"/>
              </a:rPr>
              <a:t>+ </a:t>
            </a:r>
            <a:r>
              <a:rPr lang="en-US" sz="1600" i="1" dirty="0" smtClean="0">
                <a:latin typeface="Calibri"/>
                <a:cs typeface="Calibri"/>
              </a:rPr>
              <a:t>c</a:t>
            </a:r>
            <a:r>
              <a:rPr lang="en-US" sz="1600" i="1" baseline="-25000" dirty="0" smtClean="0">
                <a:latin typeface="Calibri"/>
                <a:cs typeface="Calibri"/>
              </a:rPr>
              <a:t>1</a:t>
            </a:r>
            <a:r>
              <a:rPr lang="en-US" sz="1600" i="1" dirty="0">
                <a:latin typeface="Calibri"/>
                <a:cs typeface="Calibri"/>
              </a:rPr>
              <a:t>Y</a:t>
            </a:r>
            <a:r>
              <a:rPr lang="en-US" sz="1600" dirty="0" smtClean="0">
                <a:latin typeface="Calibri"/>
                <a:cs typeface="Calibri"/>
              </a:rPr>
              <a:t> + </a:t>
            </a:r>
            <a:r>
              <a:rPr lang="en-US" sz="1600" i="1" dirty="0" smtClean="0">
                <a:latin typeface="Calibri"/>
                <a:cs typeface="Calibri"/>
              </a:rPr>
              <a:t>I</a:t>
            </a:r>
            <a:endParaRPr lang="en-US" sz="1600" i="1" baseline="-25000" dirty="0">
              <a:latin typeface="Calibri"/>
              <a:cs typeface="Calibri"/>
            </a:endParaRPr>
          </a:p>
        </p:txBody>
      </p:sp>
      <p:grpSp>
        <p:nvGrpSpPr>
          <p:cNvPr id="30" name="Group 29"/>
          <p:cNvGrpSpPr/>
          <p:nvPr/>
        </p:nvGrpSpPr>
        <p:grpSpPr>
          <a:xfrm>
            <a:off x="1457516" y="1415729"/>
            <a:ext cx="7382435" cy="5163480"/>
            <a:chOff x="2123729" y="1092539"/>
            <a:chExt cx="7382435" cy="5163480"/>
          </a:xfrm>
        </p:grpSpPr>
        <p:cxnSp>
          <p:nvCxnSpPr>
            <p:cNvPr id="31" name="Straight Connector 30"/>
            <p:cNvCxnSpPr/>
            <p:nvPr/>
          </p:nvCxnSpPr>
          <p:spPr>
            <a:xfrm flipH="1">
              <a:off x="2123729" y="1318097"/>
              <a:ext cx="4679997" cy="4679997"/>
            </a:xfrm>
            <a:prstGeom prst="line">
              <a:avLst/>
            </a:prstGeom>
            <a:ln w="28575" cmpd="sng">
              <a:solidFill>
                <a:schemeClr val="bg1">
                  <a:lumMod val="50000"/>
                </a:schemeClr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Rectangle 31"/>
            <p:cNvSpPr/>
            <p:nvPr/>
          </p:nvSpPr>
          <p:spPr>
            <a:xfrm>
              <a:off x="6769860" y="1092539"/>
              <a:ext cx="2736304" cy="338554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r>
                <a:rPr lang="en-US" sz="1600" i="1" dirty="0">
                  <a:latin typeface="Calibri"/>
                  <a:cs typeface="Calibri"/>
                </a:rPr>
                <a:t>Y</a:t>
              </a:r>
              <a:r>
                <a:rPr lang="en-US" sz="1600" dirty="0" smtClean="0">
                  <a:latin typeface="Calibri"/>
                  <a:cs typeface="Calibri"/>
                </a:rPr>
                <a:t> = </a:t>
              </a:r>
              <a:r>
                <a:rPr lang="en-US" sz="1600" i="1" dirty="0" smtClean="0">
                  <a:latin typeface="Calibri"/>
                  <a:cs typeface="Calibri"/>
                </a:rPr>
                <a:t>AD </a:t>
              </a:r>
              <a:r>
                <a:rPr lang="en-US" sz="1600" dirty="0" smtClean="0">
                  <a:latin typeface="Calibri"/>
                  <a:cs typeface="Calibri"/>
                </a:rPr>
                <a:t>on 45 degree line</a:t>
              </a:r>
              <a:endParaRPr lang="en-US" sz="1600" baseline="-25000" dirty="0">
                <a:latin typeface="Calibri"/>
                <a:cs typeface="Calibri"/>
              </a:endParaRPr>
            </a:p>
          </p:txBody>
        </p:sp>
        <p:sp>
          <p:nvSpPr>
            <p:cNvPr id="33" name="Arc 32"/>
            <p:cNvSpPr/>
            <p:nvPr/>
          </p:nvSpPr>
          <p:spPr>
            <a:xfrm>
              <a:off x="2213315" y="5751963"/>
              <a:ext cx="360040" cy="504056"/>
            </a:xfrm>
            <a:prstGeom prst="arc">
              <a:avLst/>
            </a:prstGeom>
            <a:ln>
              <a:solidFill>
                <a:srgbClr val="7F7F7F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Rectangle 33"/>
            <p:cNvSpPr/>
            <p:nvPr/>
          </p:nvSpPr>
          <p:spPr>
            <a:xfrm>
              <a:off x="2519677" y="5571097"/>
              <a:ext cx="49725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r"/>
              <a:r>
                <a:rPr lang="en-US" dirty="0" smtClean="0">
                  <a:latin typeface="Calibri"/>
                  <a:cs typeface="Calibri"/>
                </a:rPr>
                <a:t>45°</a:t>
              </a:r>
              <a:endParaRPr lang="en-US" baseline="-25000" dirty="0">
                <a:latin typeface="Calibri"/>
                <a:cs typeface="Calibri"/>
              </a:endParaRPr>
            </a:p>
          </p:txBody>
        </p:sp>
      </p:grpSp>
      <p:grpSp>
        <p:nvGrpSpPr>
          <p:cNvPr id="60" name="Group 59"/>
          <p:cNvGrpSpPr/>
          <p:nvPr/>
        </p:nvGrpSpPr>
        <p:grpSpPr>
          <a:xfrm>
            <a:off x="3764030" y="3806136"/>
            <a:ext cx="387546" cy="405062"/>
            <a:chOff x="3510023" y="4077064"/>
            <a:chExt cx="387544" cy="405062"/>
          </a:xfrm>
        </p:grpSpPr>
        <p:sp>
          <p:nvSpPr>
            <p:cNvPr id="36" name="Oval 35"/>
            <p:cNvSpPr/>
            <p:nvPr/>
          </p:nvSpPr>
          <p:spPr>
            <a:xfrm>
              <a:off x="3635881" y="4077064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3" name="Rectangle 52"/>
            <p:cNvSpPr/>
            <p:nvPr/>
          </p:nvSpPr>
          <p:spPr>
            <a:xfrm>
              <a:off x="3510023" y="4112794"/>
              <a:ext cx="38754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A</a:t>
              </a:r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1789222" y="1423184"/>
            <a:ext cx="1800200" cy="2071322"/>
            <a:chOff x="4754852" y="5032984"/>
            <a:chExt cx="1800200" cy="2071322"/>
          </a:xfrm>
        </p:grpSpPr>
        <p:sp>
          <p:nvSpPr>
            <p:cNvPr id="12" name="TextBox 11"/>
            <p:cNvSpPr txBox="1"/>
            <p:nvPr/>
          </p:nvSpPr>
          <p:spPr>
            <a:xfrm>
              <a:off x="4754852" y="5032984"/>
              <a:ext cx="1800200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Increase in investment of €</a:t>
              </a:r>
              <a:r>
                <a:rPr lang="en-US" dirty="0"/>
                <a:t>2</a:t>
              </a:r>
              <a:r>
                <a:rPr lang="en-US" dirty="0" smtClean="0"/>
                <a:t>bn; </a:t>
              </a:r>
              <a:r>
                <a:rPr lang="en-US" dirty="0"/>
                <a:t>investment </a:t>
              </a:r>
              <a:r>
                <a:rPr lang="en-US" dirty="0" smtClean="0"/>
                <a:t>rises from </a:t>
              </a:r>
              <a:r>
                <a:rPr lang="en-US" i="1" dirty="0">
                  <a:latin typeface="Times"/>
                  <a:cs typeface="Times"/>
                </a:rPr>
                <a:t>I</a:t>
              </a:r>
              <a:r>
                <a:rPr lang="en-US" dirty="0"/>
                <a:t> to </a:t>
              </a:r>
              <a:r>
                <a:rPr lang="en-US" i="1" dirty="0">
                  <a:latin typeface="Times"/>
                  <a:cs typeface="Times"/>
                </a:rPr>
                <a:t>I</a:t>
              </a:r>
              <a:r>
                <a:rPr lang="en-US" dirty="0"/>
                <a:t>′</a:t>
              </a:r>
            </a:p>
          </p:txBody>
        </p:sp>
        <p:cxnSp>
          <p:nvCxnSpPr>
            <p:cNvPr id="35" name="Straight Arrow Connector 34"/>
            <p:cNvCxnSpPr/>
            <p:nvPr/>
          </p:nvCxnSpPr>
          <p:spPr>
            <a:xfrm flipH="1" flipV="1">
              <a:off x="5866678" y="6551515"/>
              <a:ext cx="688374" cy="552791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none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2" name="Group 61"/>
          <p:cNvGrpSpPr/>
          <p:nvPr/>
        </p:nvGrpSpPr>
        <p:grpSpPr>
          <a:xfrm rot="10800000">
            <a:off x="4917723" y="2572383"/>
            <a:ext cx="479363" cy="369332"/>
            <a:chOff x="3986763" y="3243738"/>
            <a:chExt cx="479363" cy="369332"/>
          </a:xfrm>
        </p:grpSpPr>
        <p:sp>
          <p:nvSpPr>
            <p:cNvPr id="42" name="Oval 41"/>
            <p:cNvSpPr/>
            <p:nvPr/>
          </p:nvSpPr>
          <p:spPr>
            <a:xfrm>
              <a:off x="4394103" y="3301917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5" name="Rectangle 54"/>
            <p:cNvSpPr/>
            <p:nvPr/>
          </p:nvSpPr>
          <p:spPr>
            <a:xfrm rot="10800000">
              <a:off x="3986763" y="3243738"/>
              <a:ext cx="38754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E</a:t>
              </a:r>
            </a:p>
          </p:txBody>
        </p:sp>
      </p:grpSp>
      <p:grpSp>
        <p:nvGrpSpPr>
          <p:cNvPr id="64" name="Group 63"/>
          <p:cNvGrpSpPr/>
          <p:nvPr/>
        </p:nvGrpSpPr>
        <p:grpSpPr>
          <a:xfrm rot="10800000">
            <a:off x="3976747" y="2414562"/>
            <a:ext cx="1443252" cy="1806913"/>
            <a:chOff x="3618624" y="3728235"/>
            <a:chExt cx="1229456" cy="1806913"/>
          </a:xfrm>
        </p:grpSpPr>
        <p:cxnSp>
          <p:nvCxnSpPr>
            <p:cNvPr id="46" name="Straight Arrow Connector 45"/>
            <p:cNvCxnSpPr/>
            <p:nvPr/>
          </p:nvCxnSpPr>
          <p:spPr>
            <a:xfrm flipH="1">
              <a:off x="3621238" y="4113358"/>
              <a:ext cx="1226842" cy="22"/>
            </a:xfrm>
            <a:prstGeom prst="straightConnector1">
              <a:avLst/>
            </a:prstGeom>
            <a:ln>
              <a:solidFill>
                <a:srgbClr val="7F7F7F"/>
              </a:solidFill>
              <a:headEnd type="arrow"/>
              <a:tailEnd type="arrow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>
              <a:off x="3618624" y="4131158"/>
              <a:ext cx="0" cy="1403990"/>
            </a:xfrm>
            <a:prstGeom prst="line">
              <a:avLst/>
            </a:prstGeom>
            <a:ln>
              <a:solidFill>
                <a:schemeClr val="bg1">
                  <a:lumMod val="50000"/>
                </a:schemeClr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9" name="Rectangle 48"/>
            <p:cNvSpPr/>
            <p:nvPr/>
          </p:nvSpPr>
          <p:spPr>
            <a:xfrm rot="10800000">
              <a:off x="4014995" y="3728235"/>
              <a:ext cx="463597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 smtClean="0"/>
                <a:t>4bn</a:t>
              </a:r>
              <a:endParaRPr lang="en-US" dirty="0"/>
            </a:p>
          </p:txBody>
        </p:sp>
      </p:grpSp>
      <p:grpSp>
        <p:nvGrpSpPr>
          <p:cNvPr id="11" name="Group 10"/>
          <p:cNvGrpSpPr/>
          <p:nvPr/>
        </p:nvGrpSpPr>
        <p:grpSpPr>
          <a:xfrm>
            <a:off x="5240091" y="1967809"/>
            <a:ext cx="374922" cy="432048"/>
            <a:chOff x="5223333" y="1989089"/>
            <a:chExt cx="374922" cy="432048"/>
          </a:xfrm>
        </p:grpSpPr>
        <p:sp>
          <p:nvSpPr>
            <p:cNvPr id="43" name="Oval 42"/>
            <p:cNvSpPr/>
            <p:nvPr/>
          </p:nvSpPr>
          <p:spPr>
            <a:xfrm>
              <a:off x="5367334" y="2349121"/>
              <a:ext cx="72023" cy="72016"/>
            </a:xfrm>
            <a:prstGeom prst="ellipse">
              <a:avLst/>
            </a:prstGeom>
            <a:solidFill>
              <a:schemeClr val="tx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6" name="Rectangle 55"/>
            <p:cNvSpPr/>
            <p:nvPr/>
          </p:nvSpPr>
          <p:spPr>
            <a:xfrm>
              <a:off x="5223333" y="1989089"/>
              <a:ext cx="374922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i="1" dirty="0">
                  <a:latin typeface="Times"/>
                  <a:cs typeface="Times"/>
                </a:rPr>
                <a:t>Z</a:t>
              </a:r>
            </a:p>
          </p:txBody>
        </p:sp>
      </p:grpSp>
      <p:cxnSp>
        <p:nvCxnSpPr>
          <p:cNvPr id="63" name="Straight Arrow Connector 62"/>
          <p:cNvCxnSpPr/>
          <p:nvPr/>
        </p:nvCxnSpPr>
        <p:spPr>
          <a:xfrm>
            <a:off x="1547102" y="4694089"/>
            <a:ext cx="0" cy="576101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6" name="Rectangle 65"/>
          <p:cNvSpPr/>
          <p:nvPr/>
        </p:nvSpPr>
        <p:spPr>
          <a:xfrm>
            <a:off x="1463948" y="4741103"/>
            <a:ext cx="5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 smtClean="0">
                <a:latin typeface="Calibri"/>
                <a:cs typeface="Calibri"/>
              </a:rPr>
              <a:t>2bn</a:t>
            </a:r>
            <a:endParaRPr lang="en-US" baseline="-25000" dirty="0">
              <a:latin typeface="Calibri"/>
              <a:cs typeface="Calibri"/>
            </a:endParaRPr>
          </a:p>
        </p:txBody>
      </p:sp>
      <p:cxnSp>
        <p:nvCxnSpPr>
          <p:cNvPr id="58" name="Straight Arrow Connector 37"/>
          <p:cNvCxnSpPr/>
          <p:nvPr/>
        </p:nvCxnSpPr>
        <p:spPr>
          <a:xfrm>
            <a:off x="3925443" y="3289724"/>
            <a:ext cx="0" cy="484254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9" name="Rectangle 53"/>
          <p:cNvSpPr/>
          <p:nvPr/>
        </p:nvSpPr>
        <p:spPr>
          <a:xfrm>
            <a:off x="4544274" y="3016450"/>
            <a:ext cx="400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C</a:t>
            </a:r>
          </a:p>
        </p:txBody>
      </p:sp>
      <p:sp>
        <p:nvSpPr>
          <p:cNvPr id="72" name="Oval 36"/>
          <p:cNvSpPr/>
          <p:nvPr/>
        </p:nvSpPr>
        <p:spPr>
          <a:xfrm>
            <a:off x="4511809" y="2828496"/>
            <a:ext cx="72023" cy="72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3" name="Straight Arrow Connector 37"/>
          <p:cNvCxnSpPr/>
          <p:nvPr/>
        </p:nvCxnSpPr>
        <p:spPr>
          <a:xfrm>
            <a:off x="4544274" y="2880516"/>
            <a:ext cx="0" cy="287999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4" name="Straight Arrow Connector 37"/>
          <p:cNvCxnSpPr/>
          <p:nvPr/>
        </p:nvCxnSpPr>
        <p:spPr>
          <a:xfrm flipH="1">
            <a:off x="4001548" y="3221904"/>
            <a:ext cx="531006" cy="7756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37"/>
          <p:cNvCxnSpPr/>
          <p:nvPr/>
        </p:nvCxnSpPr>
        <p:spPr>
          <a:xfrm flipH="1">
            <a:off x="4576853" y="2860162"/>
            <a:ext cx="323997" cy="0"/>
          </a:xfrm>
          <a:prstGeom prst="straightConnector1">
            <a:avLst/>
          </a:prstGeom>
          <a:ln>
            <a:solidFill>
              <a:srgbClr val="7F7F7F"/>
            </a:solidFill>
            <a:headEnd type="arrow"/>
            <a:tailEnd type="non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6" name="Oval 36"/>
          <p:cNvSpPr/>
          <p:nvPr/>
        </p:nvSpPr>
        <p:spPr>
          <a:xfrm>
            <a:off x="4516549" y="3187648"/>
            <a:ext cx="72023" cy="72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7" name="Oval 36"/>
          <p:cNvSpPr/>
          <p:nvPr/>
        </p:nvSpPr>
        <p:spPr>
          <a:xfrm>
            <a:off x="3886351" y="3207136"/>
            <a:ext cx="72023" cy="72016"/>
          </a:xfrm>
          <a:prstGeom prst="ellipse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8" name="Rectangle 53"/>
          <p:cNvSpPr/>
          <p:nvPr/>
        </p:nvSpPr>
        <p:spPr>
          <a:xfrm>
            <a:off x="4378476" y="2438763"/>
            <a:ext cx="41324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>
                <a:latin typeface="Times"/>
                <a:cs typeface="Times"/>
              </a:rPr>
              <a:t>D</a:t>
            </a:r>
          </a:p>
        </p:txBody>
      </p:sp>
      <p:sp>
        <p:nvSpPr>
          <p:cNvPr id="79" name="Rectangle 53"/>
          <p:cNvSpPr/>
          <p:nvPr/>
        </p:nvSpPr>
        <p:spPr>
          <a:xfrm>
            <a:off x="3772086" y="2875193"/>
            <a:ext cx="3257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i="1" dirty="0" smtClean="0">
                <a:latin typeface="Times"/>
                <a:cs typeface="Times"/>
              </a:rPr>
              <a:t>B</a:t>
            </a:r>
            <a:endParaRPr lang="en-US" i="1" dirty="0">
              <a:latin typeface="Times"/>
              <a:cs typeface="Times"/>
            </a:endParaRPr>
          </a:p>
        </p:txBody>
      </p:sp>
      <p:sp>
        <p:nvSpPr>
          <p:cNvPr id="80" name="Rectangle 48"/>
          <p:cNvSpPr/>
          <p:nvPr/>
        </p:nvSpPr>
        <p:spPr>
          <a:xfrm>
            <a:off x="3448116" y="3415813"/>
            <a:ext cx="5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2bn</a:t>
            </a:r>
            <a:endParaRPr lang="en-US" dirty="0"/>
          </a:p>
        </p:txBody>
      </p:sp>
      <p:sp>
        <p:nvSpPr>
          <p:cNvPr id="81" name="Rectangle 48"/>
          <p:cNvSpPr/>
          <p:nvPr/>
        </p:nvSpPr>
        <p:spPr>
          <a:xfrm>
            <a:off x="3925368" y="3125173"/>
            <a:ext cx="5442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smtClean="0"/>
              <a:t>2bn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781077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/>
          <p:cNvCxnSpPr/>
          <p:nvPr/>
        </p:nvCxnSpPr>
        <p:spPr>
          <a:xfrm>
            <a:off x="2815508" y="980729"/>
            <a:ext cx="0" cy="4562317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/>
          <p:cNvCxnSpPr/>
          <p:nvPr/>
        </p:nvCxnSpPr>
        <p:spPr>
          <a:xfrm>
            <a:off x="2815508" y="5543045"/>
            <a:ext cx="4536504" cy="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Straight Connector 3"/>
          <p:cNvCxnSpPr/>
          <p:nvPr/>
        </p:nvCxnSpPr>
        <p:spPr>
          <a:xfrm flipH="1">
            <a:off x="2815508" y="1773232"/>
            <a:ext cx="3744416" cy="3744000"/>
          </a:xfrm>
          <a:prstGeom prst="line">
            <a:avLst/>
          </a:prstGeom>
          <a:ln w="28575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/>
          <p:cNvSpPr txBox="1"/>
          <p:nvPr/>
        </p:nvSpPr>
        <p:spPr>
          <a:xfrm>
            <a:off x="1748011" y="908721"/>
            <a:ext cx="115212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Aggregate demand in constant 1972 $, </a:t>
            </a:r>
            <a:r>
              <a:rPr lang="en-GB" sz="1600" i="1" dirty="0" smtClean="0">
                <a:solidFill>
                  <a:prstClr val="black"/>
                </a:solidFill>
              </a:rPr>
              <a:t>AD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843811" y="6537542"/>
            <a:ext cx="4536503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600" dirty="0" smtClean="0">
                <a:solidFill>
                  <a:prstClr val="black"/>
                </a:solidFill>
              </a:rPr>
              <a:t>Output in constant 1972 $, </a:t>
            </a:r>
            <a:r>
              <a:rPr lang="en-GB" sz="1600" i="1" dirty="0" smtClean="0">
                <a:solidFill>
                  <a:prstClr val="black"/>
                </a:solidFill>
                <a:latin typeface="Times"/>
                <a:cs typeface="Times"/>
              </a:rPr>
              <a:t>Y</a:t>
            </a:r>
            <a:endParaRPr lang="en-GB" sz="1600" i="1" dirty="0">
              <a:solidFill>
                <a:prstClr val="black"/>
              </a:solidFill>
              <a:latin typeface="Times"/>
              <a:cs typeface="Times"/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V="1">
            <a:off x="2815511" y="2245701"/>
            <a:ext cx="3744415" cy="1655999"/>
          </a:xfrm>
          <a:prstGeom prst="line">
            <a:avLst/>
          </a:prstGeom>
          <a:ln w="28575">
            <a:solidFill>
              <a:schemeClr val="accent2">
                <a:lumMod val="75000"/>
              </a:schemeClr>
            </a:solidFill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>
            <a:off x="6523094" y="2050974"/>
            <a:ext cx="271413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i="1" dirty="0" smtClean="0">
                <a:solidFill>
                  <a:prstClr val="black"/>
                </a:solidFill>
              </a:rPr>
              <a:t>AD</a:t>
            </a:r>
            <a:r>
              <a:rPr lang="en-GB" sz="1600" dirty="0" smtClean="0">
                <a:solidFill>
                  <a:prstClr val="black"/>
                </a:solidFill>
              </a:rPr>
              <a:t> (pre crisis)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29" name="TextBox 28"/>
          <p:cNvSpPr txBox="1"/>
          <p:nvPr/>
        </p:nvSpPr>
        <p:spPr>
          <a:xfrm>
            <a:off x="85630" y="109021"/>
            <a:ext cx="923889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14.6. </a:t>
            </a:r>
            <a:r>
              <a:rPr lang="en-US" dirty="0"/>
              <a:t>Aggregate demand in the Great Depression: Multiplier and positive feedback processes. </a:t>
            </a:r>
          </a:p>
        </p:txBody>
      </p:sp>
      <p:sp>
        <p:nvSpPr>
          <p:cNvPr id="31" name="Rectangle 30"/>
          <p:cNvSpPr/>
          <p:nvPr/>
        </p:nvSpPr>
        <p:spPr>
          <a:xfrm>
            <a:off x="6559926" y="1404064"/>
            <a:ext cx="2584075" cy="58477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smtClean="0">
                <a:solidFill>
                  <a:prstClr val="black"/>
                </a:solidFill>
                <a:cs typeface="Calibri"/>
              </a:rPr>
              <a:t>On 45 degree line: </a:t>
            </a:r>
          </a:p>
          <a:p>
            <a:r>
              <a:rPr lang="en-US" sz="1600" dirty="0">
                <a:solidFill>
                  <a:prstClr val="black"/>
                </a:solidFill>
                <a:cs typeface="Calibri"/>
              </a:rPr>
              <a:t>o</a:t>
            </a:r>
            <a:r>
              <a:rPr lang="en-US" sz="1600" dirty="0" smtClean="0">
                <a:solidFill>
                  <a:prstClr val="black"/>
                </a:solidFill>
                <a:cs typeface="Calibri"/>
              </a:rPr>
              <a:t>utput = aggregate demand</a:t>
            </a:r>
            <a:endParaRPr lang="en-US" sz="1600" i="1" baseline="-25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32" name="Rectangle 31"/>
          <p:cNvSpPr/>
          <p:nvPr/>
        </p:nvSpPr>
        <p:spPr>
          <a:xfrm>
            <a:off x="3132042" y="5178678"/>
            <a:ext cx="461986" cy="338554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sz="1600" dirty="0" smtClean="0">
                <a:solidFill>
                  <a:prstClr val="black"/>
                </a:solidFill>
                <a:cs typeface="Calibri"/>
              </a:rPr>
              <a:t>45°</a:t>
            </a:r>
            <a:endParaRPr lang="en-US" sz="1600" baseline="-25000" dirty="0">
              <a:solidFill>
                <a:prstClr val="black"/>
              </a:solidFill>
              <a:cs typeface="Calibri"/>
            </a:endParaRPr>
          </a:p>
        </p:txBody>
      </p:sp>
      <p:sp>
        <p:nvSpPr>
          <p:cNvPr id="40" name="Arc 39"/>
          <p:cNvSpPr/>
          <p:nvPr/>
        </p:nvSpPr>
        <p:spPr>
          <a:xfrm>
            <a:off x="2843808" y="5301208"/>
            <a:ext cx="360040" cy="504056"/>
          </a:xfrm>
          <a:prstGeom prst="arc">
            <a:avLst/>
          </a:prstGeom>
          <a:ln>
            <a:solidFill>
              <a:srgbClr val="7F7F7F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black"/>
              </a:solidFill>
            </a:endParaRPr>
          </a:p>
        </p:txBody>
      </p:sp>
      <p:grpSp>
        <p:nvGrpSpPr>
          <p:cNvPr id="14" name="Group 13"/>
          <p:cNvGrpSpPr/>
          <p:nvPr/>
        </p:nvGrpSpPr>
        <p:grpSpPr>
          <a:xfrm>
            <a:off x="5373385" y="2267584"/>
            <a:ext cx="936475" cy="4231629"/>
            <a:chOff x="5373384" y="2267584"/>
            <a:chExt cx="936475" cy="4231629"/>
          </a:xfrm>
        </p:grpSpPr>
        <p:sp>
          <p:nvSpPr>
            <p:cNvPr id="37" name="TextBox 36"/>
            <p:cNvSpPr txBox="1"/>
            <p:nvPr/>
          </p:nvSpPr>
          <p:spPr>
            <a:xfrm>
              <a:off x="5373384" y="5668216"/>
              <a:ext cx="93647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600" dirty="0" smtClean="0">
                  <a:solidFill>
                    <a:prstClr val="black"/>
                  </a:solidFill>
                </a:rPr>
                <a:t>324bn</a:t>
              </a:r>
            </a:p>
            <a:p>
              <a:r>
                <a:rPr lang="en-GB" sz="1600" dirty="0" smtClean="0">
                  <a:solidFill>
                    <a:prstClr val="black"/>
                  </a:solidFill>
                </a:rPr>
                <a:t>1929 Q3 </a:t>
              </a:r>
            </a:p>
            <a:p>
              <a:r>
                <a:rPr lang="en-GB" sz="1600" dirty="0" smtClean="0">
                  <a:solidFill>
                    <a:prstClr val="black"/>
                  </a:solidFill>
                </a:rPr>
                <a:t>(peak)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  <p:grpSp>
          <p:nvGrpSpPr>
            <p:cNvPr id="41" name="Group 40"/>
            <p:cNvGrpSpPr/>
            <p:nvPr/>
          </p:nvGrpSpPr>
          <p:grpSpPr>
            <a:xfrm>
              <a:off x="5489894" y="2267584"/>
              <a:ext cx="325730" cy="3250581"/>
              <a:chOff x="4132233" y="3435392"/>
              <a:chExt cx="325730" cy="3250581"/>
            </a:xfrm>
          </p:grpSpPr>
          <p:cxnSp>
            <p:nvCxnSpPr>
              <p:cNvPr id="42" name="Straight Connector 41"/>
              <p:cNvCxnSpPr/>
              <p:nvPr/>
            </p:nvCxnSpPr>
            <p:spPr>
              <a:xfrm>
                <a:off x="4355976" y="3805973"/>
                <a:ext cx="0" cy="2880000"/>
              </a:xfrm>
              <a:prstGeom prst="line">
                <a:avLst/>
              </a:prstGeom>
              <a:ln>
                <a:solidFill>
                  <a:srgbClr val="7F7F7F"/>
                </a:solidFill>
                <a:prstDash val="dash"/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47" name="Group 46"/>
              <p:cNvGrpSpPr/>
              <p:nvPr/>
            </p:nvGrpSpPr>
            <p:grpSpPr>
              <a:xfrm>
                <a:off x="4132233" y="3435392"/>
                <a:ext cx="325730" cy="389942"/>
                <a:chOff x="3466582" y="3759138"/>
                <a:chExt cx="325730" cy="389942"/>
              </a:xfrm>
            </p:grpSpPr>
            <p:sp>
              <p:nvSpPr>
                <p:cNvPr id="48" name="Oval 47"/>
                <p:cNvSpPr/>
                <p:nvPr/>
              </p:nvSpPr>
              <p:spPr>
                <a:xfrm>
                  <a:off x="3654024" y="4077064"/>
                  <a:ext cx="72023" cy="72016"/>
                </a:xfrm>
                <a:prstGeom prst="ellipse">
                  <a:avLst/>
                </a:prstGeom>
                <a:solidFill>
                  <a:schemeClr val="tx1"/>
                </a:solidFill>
                <a:ln>
                  <a:noFill/>
                </a:ln>
                <a:effectLst/>
              </p:spPr>
              <p:style>
                <a:lnRef idx="1">
                  <a:schemeClr val="accent1"/>
                </a:lnRef>
                <a:fillRef idx="3">
                  <a:schemeClr val="accent1"/>
                </a:fillRef>
                <a:effectRef idx="2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>
                    <a:solidFill>
                      <a:prstClr val="white"/>
                    </a:solidFill>
                  </a:endParaRPr>
                </a:p>
              </p:txBody>
            </p:sp>
            <p:sp>
              <p:nvSpPr>
                <p:cNvPr id="49" name="Rectangle 48"/>
                <p:cNvSpPr/>
                <p:nvPr/>
              </p:nvSpPr>
              <p:spPr>
                <a:xfrm>
                  <a:off x="3466582" y="3759138"/>
                  <a:ext cx="32573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i="1" dirty="0">
                      <a:solidFill>
                        <a:prstClr val="black"/>
                      </a:solidFill>
                      <a:latin typeface="Times"/>
                      <a:cs typeface="Times"/>
                    </a:rPr>
                    <a:t>A</a:t>
                  </a:r>
                </a:p>
              </p:txBody>
            </p:sp>
          </p:grpSp>
        </p:grpSp>
        <p:cxnSp>
          <p:nvCxnSpPr>
            <p:cNvPr id="63" name="Straight Connector 62"/>
            <p:cNvCxnSpPr/>
            <p:nvPr/>
          </p:nvCxnSpPr>
          <p:spPr>
            <a:xfrm flipH="1" flipV="1">
              <a:off x="5708450" y="5553256"/>
              <a:ext cx="0" cy="180000"/>
            </a:xfrm>
            <a:prstGeom prst="line">
              <a:avLst/>
            </a:prstGeom>
            <a:ln>
              <a:solidFill>
                <a:schemeClr val="tx1"/>
              </a:solidFill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8" name="Group 17"/>
          <p:cNvGrpSpPr/>
          <p:nvPr/>
        </p:nvGrpSpPr>
        <p:grpSpPr>
          <a:xfrm>
            <a:off x="339206" y="2326719"/>
            <a:ext cx="8693964" cy="1842717"/>
            <a:chOff x="339206" y="2326715"/>
            <a:chExt cx="8693964" cy="1842717"/>
          </a:xfrm>
        </p:grpSpPr>
        <p:cxnSp>
          <p:nvCxnSpPr>
            <p:cNvPr id="16" name="Straight Connector 15"/>
            <p:cNvCxnSpPr/>
            <p:nvPr/>
          </p:nvCxnSpPr>
          <p:spPr>
            <a:xfrm flipV="1">
              <a:off x="2793970" y="2492896"/>
              <a:ext cx="3744415" cy="1655999"/>
            </a:xfrm>
            <a:prstGeom prst="line">
              <a:avLst/>
            </a:prstGeom>
            <a:ln w="28575">
              <a:solidFill>
                <a:schemeClr val="accent2"/>
              </a:solidFill>
              <a:prstDash val="soli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>
              <a:off x="2709088" y="3881433"/>
              <a:ext cx="0" cy="287999"/>
            </a:xfrm>
            <a:prstGeom prst="straightConnector1">
              <a:avLst/>
            </a:prstGeom>
            <a:ln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TextBox 21"/>
            <p:cNvSpPr txBox="1"/>
            <p:nvPr/>
          </p:nvSpPr>
          <p:spPr>
            <a:xfrm>
              <a:off x="339206" y="3194973"/>
              <a:ext cx="2232248" cy="95410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 smtClean="0">
                  <a:solidFill>
                    <a:prstClr val="black"/>
                  </a:solidFill>
                </a:rPr>
                <a:t>Initial fall in aggregate demand due to fall in investment late-1929/early-1930</a:t>
              </a:r>
              <a:endParaRPr lang="en-GB" sz="1400" dirty="0">
                <a:solidFill>
                  <a:prstClr val="black"/>
                </a:solidFill>
              </a:endParaRP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523092" y="2326715"/>
              <a:ext cx="2510078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i="1" dirty="0" smtClean="0">
                  <a:solidFill>
                    <a:prstClr val="black"/>
                  </a:solidFill>
                </a:rPr>
                <a:t>AD</a:t>
              </a:r>
              <a:r>
                <a:rPr lang="en-GB" sz="1600" dirty="0" smtClean="0">
                  <a:solidFill>
                    <a:prstClr val="black"/>
                  </a:solidFill>
                </a:rPr>
                <a:t> (crisis)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  <p:sp>
          <p:nvSpPr>
            <p:cNvPr id="7" name="Freeform 6"/>
            <p:cNvSpPr/>
            <p:nvPr/>
          </p:nvSpPr>
          <p:spPr>
            <a:xfrm>
              <a:off x="2006742" y="3938530"/>
              <a:ext cx="595751" cy="85943"/>
            </a:xfrm>
            <a:custGeom>
              <a:avLst/>
              <a:gdLst>
                <a:gd name="connsiteX0" fmla="*/ 595751 w 595751"/>
                <a:gd name="connsiteY0" fmla="*/ 78399 h 85943"/>
                <a:gd name="connsiteX1" fmla="*/ 172454 w 595751"/>
                <a:gd name="connsiteY1" fmla="*/ 78399 h 85943"/>
                <a:gd name="connsiteX2" fmla="*/ 0 w 595751"/>
                <a:gd name="connsiteY2" fmla="*/ 0 h 8594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595751" h="85943">
                  <a:moveTo>
                    <a:pt x="595751" y="78399"/>
                  </a:moveTo>
                  <a:cubicBezTo>
                    <a:pt x="433748" y="84932"/>
                    <a:pt x="271746" y="91466"/>
                    <a:pt x="172454" y="78399"/>
                  </a:cubicBezTo>
                  <a:cubicBezTo>
                    <a:pt x="73162" y="65332"/>
                    <a:pt x="0" y="0"/>
                    <a:pt x="0" y="0"/>
                  </a:cubicBezTo>
                </a:path>
              </a:pathLst>
            </a:custGeom>
            <a:ln>
              <a:solidFill>
                <a:schemeClr val="bg1">
                  <a:lumMod val="50000"/>
                </a:schemeClr>
              </a:solidFill>
              <a:headEnd type="none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50" name="Group 49"/>
          <p:cNvGrpSpPr/>
          <p:nvPr/>
        </p:nvGrpSpPr>
        <p:grpSpPr>
          <a:xfrm>
            <a:off x="5004048" y="2779955"/>
            <a:ext cx="325730" cy="2793609"/>
            <a:chOff x="4072731" y="3532364"/>
            <a:chExt cx="325729" cy="2793609"/>
          </a:xfrm>
        </p:grpSpPr>
        <p:cxnSp>
          <p:nvCxnSpPr>
            <p:cNvPr id="51" name="Straight Connector 50"/>
            <p:cNvCxnSpPr/>
            <p:nvPr/>
          </p:nvCxnSpPr>
          <p:spPr>
            <a:xfrm>
              <a:off x="4355976" y="3805973"/>
              <a:ext cx="0" cy="2520000"/>
            </a:xfrm>
            <a:prstGeom prst="line">
              <a:avLst/>
            </a:prstGeom>
            <a:ln>
              <a:solidFill>
                <a:srgbClr val="7F7F7F"/>
              </a:solidFill>
              <a:prstDash val="dash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53" name="Group 52"/>
            <p:cNvGrpSpPr/>
            <p:nvPr/>
          </p:nvGrpSpPr>
          <p:grpSpPr>
            <a:xfrm>
              <a:off x="4072731" y="3532364"/>
              <a:ext cx="325729" cy="369332"/>
              <a:chOff x="3407080" y="3856110"/>
              <a:chExt cx="325729" cy="369332"/>
            </a:xfrm>
          </p:grpSpPr>
          <p:sp>
            <p:nvSpPr>
              <p:cNvPr id="54" name="Oval 53"/>
              <p:cNvSpPr/>
              <p:nvPr/>
            </p:nvSpPr>
            <p:spPr>
              <a:xfrm>
                <a:off x="3654024" y="4077064"/>
                <a:ext cx="72023" cy="720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  <a:effectLst/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55" name="Rectangle 54"/>
              <p:cNvSpPr/>
              <p:nvPr/>
            </p:nvSpPr>
            <p:spPr>
              <a:xfrm>
                <a:off x="3407080" y="3856110"/>
                <a:ext cx="325729" cy="36933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i="1" dirty="0">
                    <a:solidFill>
                      <a:prstClr val="black"/>
                    </a:solidFill>
                    <a:latin typeface="Times"/>
                    <a:cs typeface="Times"/>
                  </a:rPr>
                  <a:t>B</a:t>
                </a:r>
              </a:p>
            </p:txBody>
          </p:sp>
        </p:grpSp>
      </p:grpSp>
      <p:grpSp>
        <p:nvGrpSpPr>
          <p:cNvPr id="5" name="Group 4"/>
          <p:cNvGrpSpPr/>
          <p:nvPr/>
        </p:nvGrpSpPr>
        <p:grpSpPr>
          <a:xfrm>
            <a:off x="91826" y="2708920"/>
            <a:ext cx="9085359" cy="3780458"/>
            <a:chOff x="91826" y="2708920"/>
            <a:chExt cx="9085359" cy="3780458"/>
          </a:xfrm>
        </p:grpSpPr>
        <p:grpSp>
          <p:nvGrpSpPr>
            <p:cNvPr id="21" name="Group 20"/>
            <p:cNvGrpSpPr/>
            <p:nvPr/>
          </p:nvGrpSpPr>
          <p:grpSpPr>
            <a:xfrm>
              <a:off x="91826" y="2708920"/>
              <a:ext cx="9085359" cy="2666037"/>
              <a:chOff x="91826" y="2708920"/>
              <a:chExt cx="9085359" cy="2666037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2815509" y="2852936"/>
                <a:ext cx="3744415" cy="1656000"/>
              </a:xfrm>
              <a:prstGeom prst="line">
                <a:avLst/>
              </a:prstGeom>
              <a:ln w="28575">
                <a:solidFill>
                  <a:schemeClr val="accent2">
                    <a:lumMod val="60000"/>
                    <a:lumOff val="40000"/>
                  </a:schemeClr>
                </a:solidFill>
                <a:prstDash val="soli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Arrow Connector 19"/>
              <p:cNvCxnSpPr/>
              <p:nvPr/>
            </p:nvCxnSpPr>
            <p:spPr>
              <a:xfrm>
                <a:off x="2715470" y="4139793"/>
                <a:ext cx="0" cy="431999"/>
              </a:xfrm>
              <a:prstGeom prst="straightConnector1">
                <a:avLst/>
              </a:prstGeom>
              <a:ln>
                <a:solidFill>
                  <a:schemeClr val="bg1">
                    <a:lumMod val="50000"/>
                  </a:schemeClr>
                </a:solidFill>
                <a:headEnd type="arrow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3" name="TextBox 22"/>
              <p:cNvSpPr txBox="1"/>
              <p:nvPr/>
            </p:nvSpPr>
            <p:spPr>
              <a:xfrm>
                <a:off x="91826" y="4205406"/>
                <a:ext cx="2160240" cy="116955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 smtClean="0">
                    <a:solidFill>
                      <a:prstClr val="black"/>
                    </a:solidFill>
                  </a:rPr>
                  <a:t>Subsequent fall in aggregate demand due to shift downwards in the consumption function and investment function</a:t>
                </a:r>
                <a:endParaRPr lang="en-GB" sz="14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6523092" y="2708920"/>
                <a:ext cx="2654093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 smtClean="0">
                    <a:solidFill>
                      <a:prstClr val="black"/>
                    </a:solidFill>
                  </a:rPr>
                  <a:t>AD</a:t>
                </a:r>
                <a:r>
                  <a:rPr lang="en-GB" sz="1600" dirty="0" smtClean="0">
                    <a:solidFill>
                      <a:prstClr val="black"/>
                    </a:solidFill>
                  </a:rPr>
                  <a:t> (trough)</a:t>
                </a:r>
                <a:endParaRPr lang="en-GB" sz="1600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8" name="Freeform 7"/>
              <p:cNvSpPr/>
              <p:nvPr/>
            </p:nvSpPr>
            <p:spPr>
              <a:xfrm>
                <a:off x="2053774" y="4323560"/>
                <a:ext cx="564396" cy="78400"/>
              </a:xfrm>
              <a:custGeom>
                <a:avLst/>
                <a:gdLst>
                  <a:gd name="connsiteX0" fmla="*/ 564396 w 564396"/>
                  <a:gd name="connsiteY0" fmla="*/ 0 h 78400"/>
                  <a:gd name="connsiteX1" fmla="*/ 235165 w 564396"/>
                  <a:gd name="connsiteY1" fmla="*/ 15680 h 78400"/>
                  <a:gd name="connsiteX2" fmla="*/ 0 w 564396"/>
                  <a:gd name="connsiteY2" fmla="*/ 78400 h 7840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564396" h="78400">
                    <a:moveTo>
                      <a:pt x="564396" y="0"/>
                    </a:moveTo>
                    <a:cubicBezTo>
                      <a:pt x="446813" y="1306"/>
                      <a:pt x="329231" y="2613"/>
                      <a:pt x="235165" y="15680"/>
                    </a:cubicBezTo>
                    <a:cubicBezTo>
                      <a:pt x="141099" y="28747"/>
                      <a:pt x="0" y="78400"/>
                      <a:pt x="0" y="78400"/>
                    </a:cubicBezTo>
                  </a:path>
                </a:pathLst>
              </a:custGeom>
              <a:ln>
                <a:solidFill>
                  <a:schemeClr val="bg1">
                    <a:lumMod val="50000"/>
                  </a:schemeClr>
                </a:solidFill>
                <a:headEnd type="none"/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>
                  <a:solidFill>
                    <a:prstClr val="black"/>
                  </a:solidFill>
                </a:endParaRPr>
              </a:p>
            </p:txBody>
          </p:sp>
        </p:grpSp>
        <p:grpSp>
          <p:nvGrpSpPr>
            <p:cNvPr id="24" name="Group 23"/>
            <p:cNvGrpSpPr/>
            <p:nvPr/>
          </p:nvGrpSpPr>
          <p:grpSpPr>
            <a:xfrm>
              <a:off x="4258978" y="3363394"/>
              <a:ext cx="889987" cy="3125984"/>
              <a:chOff x="4258978" y="3363394"/>
              <a:chExt cx="889987" cy="3125984"/>
            </a:xfrm>
          </p:grpSpPr>
          <p:sp>
            <p:nvSpPr>
              <p:cNvPr id="36" name="TextBox 35"/>
              <p:cNvSpPr txBox="1"/>
              <p:nvPr/>
            </p:nvSpPr>
            <p:spPr>
              <a:xfrm>
                <a:off x="4258978" y="5658381"/>
                <a:ext cx="889987" cy="83099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prstClr val="black"/>
                    </a:solidFill>
                  </a:rPr>
                  <a:t>206bn</a:t>
                </a:r>
              </a:p>
              <a:p>
                <a:r>
                  <a:rPr lang="en-GB" sz="1600" dirty="0" smtClean="0">
                    <a:solidFill>
                      <a:prstClr val="black"/>
                    </a:solidFill>
                  </a:rPr>
                  <a:t>1933 Q1</a:t>
                </a:r>
              </a:p>
              <a:p>
                <a:r>
                  <a:rPr lang="en-GB" sz="1600" dirty="0" smtClean="0">
                    <a:solidFill>
                      <a:prstClr val="black"/>
                    </a:solidFill>
                  </a:rPr>
                  <a:t>(trough)</a:t>
                </a:r>
                <a:endParaRPr lang="en-GB" sz="1600" dirty="0">
                  <a:solidFill>
                    <a:prstClr val="black"/>
                  </a:solidFill>
                </a:endParaRPr>
              </a:p>
            </p:txBody>
          </p:sp>
          <p:grpSp>
            <p:nvGrpSpPr>
              <p:cNvPr id="56" name="Group 55"/>
              <p:cNvGrpSpPr/>
              <p:nvPr/>
            </p:nvGrpSpPr>
            <p:grpSpPr>
              <a:xfrm>
                <a:off x="4437538" y="3363394"/>
                <a:ext cx="338554" cy="2143923"/>
                <a:chOff x="4147911" y="3440342"/>
                <a:chExt cx="338554" cy="2279250"/>
              </a:xfrm>
            </p:grpSpPr>
            <p:cxnSp>
              <p:nvCxnSpPr>
                <p:cNvPr id="57" name="Straight Connector 56"/>
                <p:cNvCxnSpPr/>
                <p:nvPr/>
              </p:nvCxnSpPr>
              <p:spPr>
                <a:xfrm>
                  <a:off x="4355976" y="3805974"/>
                  <a:ext cx="0" cy="1913618"/>
                </a:xfrm>
                <a:prstGeom prst="line">
                  <a:avLst/>
                </a:prstGeom>
                <a:ln>
                  <a:solidFill>
                    <a:srgbClr val="7F7F7F"/>
                  </a:solidFill>
                  <a:prstDash val="dash"/>
                </a:ln>
                <a:effectLst/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9" name="Group 58"/>
                <p:cNvGrpSpPr/>
                <p:nvPr/>
              </p:nvGrpSpPr>
              <p:grpSpPr>
                <a:xfrm>
                  <a:off x="4147911" y="3440342"/>
                  <a:ext cx="338554" cy="392645"/>
                  <a:chOff x="3482260" y="3764088"/>
                  <a:chExt cx="338554" cy="392645"/>
                </a:xfrm>
              </p:grpSpPr>
              <p:sp>
                <p:nvSpPr>
                  <p:cNvPr id="60" name="Oval 59"/>
                  <p:cNvSpPr/>
                  <p:nvPr/>
                </p:nvSpPr>
                <p:spPr>
                  <a:xfrm>
                    <a:off x="3654024" y="4077064"/>
                    <a:ext cx="72023" cy="72016"/>
                  </a:xfrm>
                  <a:prstGeom prst="ellipse">
                    <a:avLst/>
                  </a:prstGeom>
                  <a:solidFill>
                    <a:schemeClr val="tx1"/>
                  </a:solidFill>
                  <a:ln>
                    <a:noFill/>
                  </a:ln>
                  <a:effectLst/>
                </p:spPr>
                <p:style>
                  <a:lnRef idx="1">
                    <a:schemeClr val="accent1"/>
                  </a:lnRef>
                  <a:fillRef idx="3">
                    <a:schemeClr val="accent1"/>
                  </a:fillRef>
                  <a:effectRef idx="2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>
                      <a:solidFill>
                        <a:prstClr val="white"/>
                      </a:solidFill>
                    </a:endParaRPr>
                  </a:p>
                </p:txBody>
              </p:sp>
              <p:sp>
                <p:nvSpPr>
                  <p:cNvPr id="61" name="Rectangle 60"/>
                  <p:cNvSpPr/>
                  <p:nvPr/>
                </p:nvSpPr>
                <p:spPr>
                  <a:xfrm>
                    <a:off x="3482260" y="3764088"/>
                    <a:ext cx="338554" cy="392645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r>
                      <a:rPr lang="en-US" i="1" dirty="0">
                        <a:solidFill>
                          <a:prstClr val="black"/>
                        </a:solidFill>
                        <a:latin typeface="Times"/>
                        <a:cs typeface="Times"/>
                      </a:rPr>
                      <a:t>C</a:t>
                    </a:r>
                  </a:p>
                </p:txBody>
              </p:sp>
            </p:grpSp>
          </p:grpSp>
          <p:cxnSp>
            <p:nvCxnSpPr>
              <p:cNvPr id="62" name="Straight Connector 61"/>
              <p:cNvCxnSpPr/>
              <p:nvPr/>
            </p:nvCxnSpPr>
            <p:spPr>
              <a:xfrm flipH="1" flipV="1">
                <a:off x="4644008" y="5517232"/>
                <a:ext cx="0" cy="18000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  <a:effectLst/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17747175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Arrow Connector 11"/>
          <p:cNvCxnSpPr/>
          <p:nvPr/>
        </p:nvCxnSpPr>
        <p:spPr>
          <a:xfrm>
            <a:off x="971600" y="2452248"/>
            <a:ext cx="5112568" cy="0"/>
          </a:xfrm>
          <a:prstGeom prst="straightConnector1">
            <a:avLst/>
          </a:prstGeom>
          <a:ln w="28575" cmpd="sng">
            <a:solidFill>
              <a:schemeClr val="tx2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/>
          <p:cNvSpPr/>
          <p:nvPr/>
        </p:nvSpPr>
        <p:spPr>
          <a:xfrm>
            <a:off x="2744920" y="3546068"/>
            <a:ext cx="1418456" cy="2138536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prstClr val="white"/>
                </a:solidFill>
              </a:rPr>
              <a:t>Expected future earnings from employment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2744920" y="3186028"/>
            <a:ext cx="1418456" cy="360040"/>
          </a:xfrm>
          <a:prstGeom prst="rect">
            <a:avLst/>
          </a:prstGeom>
          <a:ln>
            <a:noFill/>
          </a:ln>
        </p:spPr>
        <p:style>
          <a:lnRef idx="2">
            <a:schemeClr val="accent3">
              <a:shade val="50000"/>
            </a:schemeClr>
          </a:lnRef>
          <a:fillRef idx="1">
            <a:schemeClr val="accent3"/>
          </a:fillRef>
          <a:effectRef idx="0">
            <a:schemeClr val="accent3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n-GB" sz="1600" dirty="0" smtClean="0">
                <a:solidFill>
                  <a:prstClr val="white"/>
                </a:solidFill>
              </a:rPr>
              <a:t>Financial wealth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2742038" y="2465948"/>
            <a:ext cx="1424220" cy="720080"/>
          </a:xfrm>
          <a:prstGeom prst="rect">
            <a:avLst/>
          </a:prstGeom>
          <a:solidFill>
            <a:schemeClr val="accent3">
              <a:lumMod val="50000"/>
            </a:schemeClr>
          </a:solidFill>
          <a:ln>
            <a:noFill/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prstClr val="white"/>
                </a:solidFill>
              </a:rPr>
              <a:t>Home equity</a:t>
            </a:r>
            <a:endParaRPr lang="en-GB" sz="1600" dirty="0">
              <a:solidFill>
                <a:prstClr val="white"/>
              </a:solidFill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2746355" y="1529431"/>
            <a:ext cx="1415586" cy="914400"/>
          </a:xfrm>
          <a:prstGeom prst="rect">
            <a:avLst/>
          </a:prstGeom>
          <a:solidFill>
            <a:srgbClr val="FF0000"/>
          </a:solidFill>
          <a:ln w="28575" cmpd="sng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 smtClean="0">
                <a:solidFill>
                  <a:prstClr val="white"/>
                </a:solidFill>
              </a:rPr>
              <a:t>Debt</a:t>
            </a:r>
            <a:endParaRPr lang="en-GB" sz="1600" dirty="0">
              <a:solidFill>
                <a:prstClr val="white"/>
              </a:solidFill>
            </a:endParaRPr>
          </a:p>
        </p:txBody>
      </p:sp>
      <p:cxnSp>
        <p:nvCxnSpPr>
          <p:cNvPr id="22" name="Straight Arrow Connector 21"/>
          <p:cNvCxnSpPr/>
          <p:nvPr/>
        </p:nvCxnSpPr>
        <p:spPr>
          <a:xfrm>
            <a:off x="2627784" y="1556567"/>
            <a:ext cx="0" cy="1654802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/>
          <p:cNvCxnSpPr/>
          <p:nvPr/>
        </p:nvCxnSpPr>
        <p:spPr>
          <a:xfrm>
            <a:off x="2483768" y="2443831"/>
            <a:ext cx="0" cy="76753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/>
          <p:cNvCxnSpPr/>
          <p:nvPr/>
        </p:nvCxnSpPr>
        <p:spPr>
          <a:xfrm>
            <a:off x="5323436" y="2461536"/>
            <a:ext cx="0" cy="3239998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>
            <a:off x="1218980" y="1844824"/>
            <a:ext cx="14155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Value of house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47" name="TextBox 46"/>
          <p:cNvSpPr txBox="1"/>
          <p:nvPr/>
        </p:nvSpPr>
        <p:spPr>
          <a:xfrm>
            <a:off x="395536" y="2508576"/>
            <a:ext cx="2016224" cy="58477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1600" dirty="0" smtClean="0">
                <a:solidFill>
                  <a:prstClr val="black"/>
                </a:solidFill>
              </a:rPr>
              <a:t>Home equity = </a:t>
            </a:r>
          </a:p>
          <a:p>
            <a:pPr algn="r"/>
            <a:r>
              <a:rPr lang="en-GB" sz="1600" dirty="0" smtClean="0">
                <a:solidFill>
                  <a:prstClr val="black"/>
                </a:solidFill>
              </a:rPr>
              <a:t>value of house – debt  </a:t>
            </a:r>
            <a:endParaRPr lang="en-GB" sz="1600" dirty="0">
              <a:solidFill>
                <a:prstClr val="black"/>
              </a:solidFill>
            </a:endParaRPr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4355976" y="2468543"/>
            <a:ext cx="0" cy="1102237"/>
          </a:xfrm>
          <a:prstGeom prst="straightConnector1">
            <a:avLst/>
          </a:prstGeom>
          <a:ln w="25400">
            <a:solidFill>
              <a:schemeClr val="bg1">
                <a:lumMod val="50000"/>
              </a:schemeClr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4338784" y="2724603"/>
            <a:ext cx="68768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Net </a:t>
            </a:r>
          </a:p>
          <a:p>
            <a:r>
              <a:rPr lang="en-GB" sz="1600" dirty="0" smtClean="0">
                <a:solidFill>
                  <a:prstClr val="black"/>
                </a:solidFill>
              </a:rPr>
              <a:t>worth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5323436" y="3573020"/>
            <a:ext cx="226011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Total broad wealth including expected future earnings from employment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53" name="TextBox 52"/>
          <p:cNvSpPr txBox="1"/>
          <p:nvPr/>
        </p:nvSpPr>
        <p:spPr>
          <a:xfrm>
            <a:off x="6043517" y="2117179"/>
            <a:ext cx="123687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1600" dirty="0" smtClean="0">
                <a:solidFill>
                  <a:prstClr val="black"/>
                </a:solidFill>
              </a:rPr>
              <a:t>Target broad</a:t>
            </a:r>
          </a:p>
          <a:p>
            <a:r>
              <a:rPr lang="en-GB" sz="1600" dirty="0" smtClean="0">
                <a:solidFill>
                  <a:prstClr val="black"/>
                </a:solidFill>
              </a:rPr>
              <a:t>wealth</a:t>
            </a:r>
            <a:endParaRPr lang="en-GB" sz="1600" dirty="0">
              <a:solidFill>
                <a:prstClr val="black"/>
              </a:solidFill>
            </a:endParaRPr>
          </a:p>
        </p:txBody>
      </p:sp>
      <p:sp>
        <p:nvSpPr>
          <p:cNvPr id="18" name="TextBox 17"/>
          <p:cNvSpPr txBox="1"/>
          <p:nvPr/>
        </p:nvSpPr>
        <p:spPr>
          <a:xfrm>
            <a:off x="85631" y="109021"/>
            <a:ext cx="90583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14.7. </a:t>
            </a:r>
            <a:r>
              <a:rPr lang="en-GB" dirty="0">
                <a:solidFill>
                  <a:prstClr val="black"/>
                </a:solidFill>
              </a:rPr>
              <a:t>Household wealth: </a:t>
            </a:r>
            <a:r>
              <a:rPr lang="en-GB" dirty="0" smtClean="0">
                <a:solidFill>
                  <a:prstClr val="black"/>
                </a:solidFill>
              </a:rPr>
              <a:t>Key concepts.</a:t>
            </a:r>
            <a:r>
              <a:rPr lang="en-US" dirty="0" smtClean="0">
                <a:solidFill>
                  <a:prstClr val="black"/>
                </a:solidFill>
              </a:rPr>
              <a:t> </a:t>
            </a:r>
            <a:endParaRPr lang="en-US" dirty="0">
              <a:solidFill>
                <a:prstClr val="black"/>
              </a:solidFill>
            </a:endParaRPr>
          </a:p>
        </p:txBody>
      </p:sp>
      <p:cxnSp>
        <p:nvCxnSpPr>
          <p:cNvPr id="20" name="Straight Connector 19"/>
          <p:cNvCxnSpPr/>
          <p:nvPr/>
        </p:nvCxnSpPr>
        <p:spPr>
          <a:xfrm>
            <a:off x="971600" y="5692608"/>
            <a:ext cx="5112568" cy="0"/>
          </a:xfrm>
          <a:prstGeom prst="line">
            <a:avLst/>
          </a:prstGeom>
          <a:ln w="190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99739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30" grpId="0"/>
      <p:bldP spid="47" grpId="0"/>
      <p:bldP spid="49" grpId="0"/>
      <p:bldP spid="51" grpId="0"/>
      <p:bldP spid="53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extBox 29"/>
          <p:cNvSpPr txBox="1"/>
          <p:nvPr/>
        </p:nvSpPr>
        <p:spPr>
          <a:xfrm>
            <a:off x="85631" y="109021"/>
            <a:ext cx="90583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prstClr val="black"/>
                </a:solidFill>
              </a:rPr>
              <a:t>Figure 14.8. </a:t>
            </a:r>
            <a:r>
              <a:rPr lang="en-GB" dirty="0">
                <a:solidFill>
                  <a:prstClr val="black"/>
                </a:solidFill>
              </a:rPr>
              <a:t>The Great Depression: </a:t>
            </a:r>
            <a:r>
              <a:rPr lang="en-GB" dirty="0" smtClean="0">
                <a:solidFill>
                  <a:prstClr val="black"/>
                </a:solidFill>
              </a:rPr>
              <a:t>Households </a:t>
            </a:r>
            <a:r>
              <a:rPr lang="en-GB" dirty="0">
                <a:solidFill>
                  <a:prstClr val="black"/>
                </a:solidFill>
              </a:rPr>
              <a:t>cut </a:t>
            </a:r>
            <a:r>
              <a:rPr lang="en-GB" dirty="0" smtClean="0">
                <a:solidFill>
                  <a:prstClr val="black"/>
                </a:solidFill>
              </a:rPr>
              <a:t>consumption </a:t>
            </a:r>
            <a:r>
              <a:rPr lang="en-GB" dirty="0">
                <a:solidFill>
                  <a:prstClr val="black"/>
                </a:solidFill>
              </a:rPr>
              <a:t>to </a:t>
            </a:r>
            <a:r>
              <a:rPr lang="en-GB" dirty="0" smtClean="0">
                <a:solidFill>
                  <a:prstClr val="black"/>
                </a:solidFill>
              </a:rPr>
              <a:t>restore their </a:t>
            </a:r>
            <a:r>
              <a:rPr lang="en-GB" dirty="0">
                <a:solidFill>
                  <a:prstClr val="black"/>
                </a:solidFill>
              </a:rPr>
              <a:t>target </a:t>
            </a:r>
            <a:r>
              <a:rPr lang="en-GB" dirty="0" smtClean="0">
                <a:solidFill>
                  <a:prstClr val="black"/>
                </a:solidFill>
              </a:rPr>
              <a:t>broad wealth.</a:t>
            </a:r>
            <a:endParaRPr lang="en-GB" dirty="0">
              <a:solidFill>
                <a:prstClr val="black"/>
              </a:solidFill>
            </a:endParaRPr>
          </a:p>
        </p:txBody>
      </p:sp>
      <p:cxnSp>
        <p:nvCxnSpPr>
          <p:cNvPr id="43" name="Straight Connector 42"/>
          <p:cNvCxnSpPr/>
          <p:nvPr/>
        </p:nvCxnSpPr>
        <p:spPr>
          <a:xfrm flipV="1">
            <a:off x="329910" y="5589240"/>
            <a:ext cx="8136904" cy="14"/>
          </a:xfrm>
          <a:prstGeom prst="line">
            <a:avLst/>
          </a:prstGeom>
          <a:ln w="19050" cmpd="sng">
            <a:solidFill>
              <a:srgbClr val="7F7F7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6" name="Group 25"/>
          <p:cNvGrpSpPr/>
          <p:nvPr/>
        </p:nvGrpSpPr>
        <p:grpSpPr>
          <a:xfrm>
            <a:off x="4860033" y="2358169"/>
            <a:ext cx="1393126" cy="1086513"/>
            <a:chOff x="4860032" y="2358167"/>
            <a:chExt cx="1393126" cy="1086513"/>
          </a:xfrm>
        </p:grpSpPr>
        <p:sp>
          <p:nvSpPr>
            <p:cNvPr id="23" name="TextBox 22"/>
            <p:cNvSpPr txBox="1"/>
            <p:nvPr/>
          </p:nvSpPr>
          <p:spPr>
            <a:xfrm>
              <a:off x="4885006" y="2367462"/>
              <a:ext cx="1368152" cy="107721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prstClr val="black"/>
                  </a:solidFill>
                </a:rPr>
                <a:t>Increase in savings to restore target wealth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  <p:cxnSp>
          <p:nvCxnSpPr>
            <p:cNvPr id="49" name="Straight Arrow Connector 48"/>
            <p:cNvCxnSpPr/>
            <p:nvPr/>
          </p:nvCxnSpPr>
          <p:spPr>
            <a:xfrm>
              <a:off x="4860032" y="2358167"/>
              <a:ext cx="0" cy="10440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" name="Group 2"/>
          <p:cNvGrpSpPr/>
          <p:nvPr/>
        </p:nvGrpSpPr>
        <p:grpSpPr>
          <a:xfrm>
            <a:off x="627240" y="836712"/>
            <a:ext cx="7305984" cy="5301880"/>
            <a:chOff x="627240" y="836712"/>
            <a:chExt cx="7305984" cy="5301880"/>
          </a:xfrm>
        </p:grpSpPr>
        <p:grpSp>
          <p:nvGrpSpPr>
            <p:cNvPr id="12" name="Group 11"/>
            <p:cNvGrpSpPr/>
            <p:nvPr/>
          </p:nvGrpSpPr>
          <p:grpSpPr>
            <a:xfrm>
              <a:off x="627240" y="836712"/>
              <a:ext cx="7305984" cy="5301880"/>
              <a:chOff x="627240" y="836712"/>
              <a:chExt cx="7305984" cy="5301880"/>
            </a:xfrm>
          </p:grpSpPr>
          <p:cxnSp>
            <p:nvCxnSpPr>
              <p:cNvPr id="16" name="Straight Connector 15"/>
              <p:cNvCxnSpPr/>
              <p:nvPr/>
            </p:nvCxnSpPr>
            <p:spPr>
              <a:xfrm flipV="1">
                <a:off x="627240" y="2348467"/>
                <a:ext cx="5928681" cy="413"/>
              </a:xfrm>
              <a:prstGeom prst="line">
                <a:avLst/>
              </a:prstGeom>
              <a:ln w="28575" cmpd="sng">
                <a:solidFill>
                  <a:schemeClr val="tx2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4" name="TextBox 33"/>
              <p:cNvSpPr txBox="1"/>
              <p:nvPr/>
            </p:nvSpPr>
            <p:spPr>
              <a:xfrm>
                <a:off x="940244" y="5769260"/>
                <a:ext cx="116185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prstClr val="black"/>
                    </a:solidFill>
                  </a:rPr>
                  <a:t>Early 1929</a:t>
                </a: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7" name="TextBox 36"/>
              <p:cNvSpPr txBox="1"/>
              <p:nvPr/>
            </p:nvSpPr>
            <p:spPr>
              <a:xfrm>
                <a:off x="796228" y="836712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GB" sz="2000" i="1" dirty="0" smtClean="0">
                    <a:solidFill>
                      <a:prstClr val="black"/>
                    </a:solidFill>
                    <a:latin typeface="Times"/>
                    <a:cs typeface="Times"/>
                  </a:rPr>
                  <a:t>A</a:t>
                </a:r>
                <a:endParaRPr lang="en-GB" sz="2000" i="1" dirty="0">
                  <a:solidFill>
                    <a:prstClr val="black"/>
                  </a:solidFill>
                  <a:latin typeface="Times"/>
                  <a:cs typeface="Times"/>
                </a:endParaRPr>
              </a:p>
            </p:txBody>
          </p:sp>
          <p:sp>
            <p:nvSpPr>
              <p:cNvPr id="31" name="Rectangle 30"/>
              <p:cNvSpPr/>
              <p:nvPr/>
            </p:nvSpPr>
            <p:spPr>
              <a:xfrm>
                <a:off x="814788" y="3450704"/>
                <a:ext cx="1418456" cy="2138536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Expected future earnings from employment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2" name="Rectangle 31"/>
              <p:cNvSpPr/>
              <p:nvPr/>
            </p:nvSpPr>
            <p:spPr>
              <a:xfrm>
                <a:off x="814788" y="3090664"/>
                <a:ext cx="1418456" cy="3600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Financial wealth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3" name="Rectangle 32"/>
              <p:cNvSpPr/>
              <p:nvPr/>
            </p:nvSpPr>
            <p:spPr>
              <a:xfrm>
                <a:off x="811906" y="2370584"/>
                <a:ext cx="1424220" cy="720080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Home equity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2" name="Rectangle 41"/>
              <p:cNvSpPr/>
              <p:nvPr/>
            </p:nvSpPr>
            <p:spPr>
              <a:xfrm>
                <a:off x="816223" y="1434067"/>
                <a:ext cx="1415586" cy="914400"/>
              </a:xfrm>
              <a:prstGeom prst="rect">
                <a:avLst/>
              </a:prstGeom>
              <a:solidFill>
                <a:srgbClr val="FF0000"/>
              </a:solidFill>
              <a:ln w="28575" cmpd="sng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Debt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46" name="TextBox 45"/>
              <p:cNvSpPr txBox="1"/>
              <p:nvPr/>
            </p:nvSpPr>
            <p:spPr>
              <a:xfrm>
                <a:off x="6671340" y="2045168"/>
                <a:ext cx="1261884" cy="58477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sz="1600" dirty="0" smtClean="0">
                    <a:solidFill>
                      <a:prstClr val="black"/>
                    </a:solidFill>
                  </a:rPr>
                  <a:t>Target broad </a:t>
                </a:r>
              </a:p>
              <a:p>
                <a:r>
                  <a:rPr lang="en-GB" sz="1600" dirty="0" smtClean="0">
                    <a:solidFill>
                      <a:prstClr val="black"/>
                    </a:solidFill>
                  </a:rPr>
                  <a:t>wealth</a:t>
                </a:r>
                <a:endParaRPr lang="en-GB" sz="1600" dirty="0">
                  <a:solidFill>
                    <a:prstClr val="black"/>
                  </a:solidFill>
                </a:endParaRPr>
              </a:p>
            </p:txBody>
          </p:sp>
        </p:grpSp>
        <p:cxnSp>
          <p:nvCxnSpPr>
            <p:cNvPr id="40" name="Straight Arrow Connector 39"/>
            <p:cNvCxnSpPr/>
            <p:nvPr/>
          </p:nvCxnSpPr>
          <p:spPr>
            <a:xfrm>
              <a:off x="2307572" y="2348880"/>
              <a:ext cx="0" cy="3239998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" name="Group 3"/>
          <p:cNvGrpSpPr/>
          <p:nvPr/>
        </p:nvGrpSpPr>
        <p:grpSpPr>
          <a:xfrm>
            <a:off x="2383971" y="1681646"/>
            <a:ext cx="2395216" cy="4456946"/>
            <a:chOff x="2383969" y="1681646"/>
            <a:chExt cx="2395216" cy="4456946"/>
          </a:xfrm>
        </p:grpSpPr>
        <p:grpSp>
          <p:nvGrpSpPr>
            <p:cNvPr id="17" name="Group 16"/>
            <p:cNvGrpSpPr/>
            <p:nvPr/>
          </p:nvGrpSpPr>
          <p:grpSpPr>
            <a:xfrm>
              <a:off x="3316508" y="1681646"/>
              <a:ext cx="1462677" cy="4456946"/>
              <a:chOff x="3316508" y="1681646"/>
              <a:chExt cx="1462677" cy="4456946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3341190" y="3964416"/>
                <a:ext cx="1418456" cy="1634480"/>
              </a:xfrm>
              <a:prstGeom prst="rect">
                <a:avLst/>
              </a:prstGeom>
              <a:solidFill>
                <a:schemeClr val="accent6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>
                    <a:solidFill>
                      <a:prstClr val="white"/>
                    </a:solidFill>
                  </a:rPr>
                  <a:t>Expected future earnings from employment</a:t>
                </a:r>
              </a:p>
            </p:txBody>
          </p:sp>
          <p:sp>
            <p:nvSpPr>
              <p:cNvPr id="11" name="Rectangle 10"/>
              <p:cNvSpPr/>
              <p:nvPr/>
            </p:nvSpPr>
            <p:spPr>
              <a:xfrm>
                <a:off x="3341190" y="3748392"/>
                <a:ext cx="1418456" cy="2160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3">
                  <a:shade val="50000"/>
                </a:schemeClr>
              </a:lnRef>
              <a:fillRef idx="1">
                <a:schemeClr val="accent3"/>
              </a:fillRef>
              <a:effectRef idx="0">
                <a:schemeClr val="accent3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Financial wealth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13" name="Rectangle 12"/>
              <p:cNvSpPr/>
              <p:nvPr/>
            </p:nvSpPr>
            <p:spPr>
              <a:xfrm>
                <a:off x="3338308" y="3390604"/>
                <a:ext cx="1424220" cy="353144"/>
              </a:xfrm>
              <a:prstGeom prst="rect">
                <a:avLst/>
              </a:prstGeom>
              <a:solidFill>
                <a:schemeClr val="accent3">
                  <a:lumMod val="50000"/>
                </a:schemeClr>
              </a:solidFill>
              <a:ln>
                <a:noFill/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Home equity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3342625" y="2465690"/>
                <a:ext cx="1415586" cy="914400"/>
              </a:xfrm>
              <a:prstGeom prst="rect">
                <a:avLst/>
              </a:prstGeom>
              <a:solidFill>
                <a:srgbClr val="FF0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600" dirty="0" smtClean="0">
                    <a:solidFill>
                      <a:prstClr val="white"/>
                    </a:solidFill>
                  </a:rPr>
                  <a:t>Debt</a:t>
                </a:r>
                <a:endParaRPr lang="en-GB" sz="1600" dirty="0">
                  <a:solidFill>
                    <a:prstClr val="white"/>
                  </a:solidFill>
                </a:endParaRPr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3372838" y="5769260"/>
                <a:ext cx="140634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GB" dirty="0" smtClean="0">
                    <a:solidFill>
                      <a:prstClr val="black"/>
                    </a:solidFill>
                  </a:rPr>
                  <a:t>Late 1929-31</a:t>
                </a:r>
                <a:endParaRPr lang="en-GB" dirty="0">
                  <a:solidFill>
                    <a:prstClr val="black"/>
                  </a:solidFill>
                </a:endParaRPr>
              </a:p>
            </p:txBody>
          </p:sp>
          <p:sp>
            <p:nvSpPr>
              <p:cNvPr id="38" name="TextBox 37"/>
              <p:cNvSpPr txBox="1"/>
              <p:nvPr/>
            </p:nvSpPr>
            <p:spPr>
              <a:xfrm>
                <a:off x="3316508" y="1681646"/>
                <a:ext cx="1440160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>
                <a:defPPr>
                  <a:defRPr lang="en-US"/>
                </a:defPPr>
                <a:lvl1pPr algn="ctr">
                  <a:defRPr sz="2000" i="1">
                    <a:latin typeface="Times"/>
                    <a:cs typeface="Times"/>
                  </a:defRPr>
                </a:lvl1pPr>
              </a:lstStyle>
              <a:p>
                <a:r>
                  <a:rPr lang="en-GB" dirty="0">
                    <a:solidFill>
                      <a:prstClr val="black"/>
                    </a:solidFill>
                  </a:rPr>
                  <a:t>B</a:t>
                </a:r>
              </a:p>
            </p:txBody>
          </p:sp>
        </p:grpSp>
        <p:cxnSp>
          <p:nvCxnSpPr>
            <p:cNvPr id="44" name="Straight Arrow Connector 43"/>
            <p:cNvCxnSpPr/>
            <p:nvPr/>
          </p:nvCxnSpPr>
          <p:spPr>
            <a:xfrm>
              <a:off x="3244106" y="3388742"/>
              <a:ext cx="0" cy="2196000"/>
            </a:xfrm>
            <a:prstGeom prst="straightConnector1">
              <a:avLst/>
            </a:prstGeom>
            <a:ln w="25400">
              <a:solidFill>
                <a:schemeClr val="bg1">
                  <a:lumMod val="50000"/>
                </a:schemeClr>
              </a:solidFill>
              <a:headEnd type="arrow"/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TextBox 44"/>
            <p:cNvSpPr txBox="1"/>
            <p:nvPr/>
          </p:nvSpPr>
          <p:spPr>
            <a:xfrm>
              <a:off x="2383969" y="4164954"/>
              <a:ext cx="860137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600" dirty="0" smtClean="0">
                  <a:solidFill>
                    <a:prstClr val="black"/>
                  </a:solidFill>
                </a:rPr>
                <a:t>Total broad </a:t>
              </a:r>
            </a:p>
            <a:p>
              <a:r>
                <a:rPr lang="en-GB" sz="1600" dirty="0" smtClean="0">
                  <a:solidFill>
                    <a:prstClr val="black"/>
                  </a:solidFill>
                </a:rPr>
                <a:t>wealth</a:t>
              </a:r>
              <a:endParaRPr lang="en-GB" sz="1600" dirty="0">
                <a:solidFill>
                  <a:prstClr val="black"/>
                </a:solidFill>
              </a:endParaRPr>
            </a:p>
          </p:txBody>
        </p:sp>
      </p:grpSp>
      <p:cxnSp>
        <p:nvCxnSpPr>
          <p:cNvPr id="36" name="Straight Connector 6"/>
          <p:cNvCxnSpPr/>
          <p:nvPr/>
        </p:nvCxnSpPr>
        <p:spPr>
          <a:xfrm>
            <a:off x="2383971" y="2465690"/>
            <a:ext cx="932539" cy="923052"/>
          </a:xfrm>
          <a:prstGeom prst="line">
            <a:avLst/>
          </a:prstGeom>
          <a:ln w="9525">
            <a:solidFill>
              <a:schemeClr val="tx1"/>
            </a:solidFill>
            <a:tailEnd type="arrow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460384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1_Tema di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15198</TotalTime>
  <Words>1420</Words>
  <Application>Microsoft Office PowerPoint</Application>
  <PresentationFormat>On-screen Show (4:3)</PresentationFormat>
  <Paragraphs>346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21</vt:i4>
      </vt:variant>
    </vt:vector>
  </HeadingPairs>
  <TitlesOfParts>
    <vt:vector size="30" baseType="lpstr">
      <vt:lpstr>Arial</vt:lpstr>
      <vt:lpstr>Calibri</vt:lpstr>
      <vt:lpstr>Symbol</vt:lpstr>
      <vt:lpstr>Times</vt:lpstr>
      <vt:lpstr>Times New Roman</vt:lpstr>
      <vt:lpstr>Office Theme</vt:lpstr>
      <vt:lpstr>Tema di Office</vt:lpstr>
      <vt:lpstr>1_Tema di Office</vt:lpstr>
      <vt:lpstr>1_Office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David Hope</dc:creator>
  <cp:lastModifiedBy>Davide Melcangi</cp:lastModifiedBy>
  <cp:revision>490</cp:revision>
  <dcterms:created xsi:type="dcterms:W3CDTF">2014-02-06T08:43:56Z</dcterms:created>
  <dcterms:modified xsi:type="dcterms:W3CDTF">2017-09-19T09:30:48Z</dcterms:modified>
</cp:coreProperties>
</file>