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326" r:id="rId3"/>
    <p:sldId id="351" r:id="rId4"/>
    <p:sldId id="314" r:id="rId5"/>
    <p:sldId id="316" r:id="rId6"/>
    <p:sldId id="317" r:id="rId7"/>
    <p:sldId id="320" r:id="rId8"/>
    <p:sldId id="349" r:id="rId9"/>
    <p:sldId id="348" r:id="rId10"/>
    <p:sldId id="318" r:id="rId11"/>
    <p:sldId id="310" r:id="rId12"/>
    <p:sldId id="319" r:id="rId13"/>
    <p:sldId id="324" r:id="rId14"/>
    <p:sldId id="328" r:id="rId15"/>
    <p:sldId id="288" r:id="rId16"/>
    <p:sldId id="347" r:id="rId17"/>
    <p:sldId id="309" r:id="rId18"/>
    <p:sldId id="281" r:id="rId19"/>
    <p:sldId id="311" r:id="rId20"/>
    <p:sldId id="278" r:id="rId21"/>
    <p:sldId id="350" r:id="rId22"/>
    <p:sldId id="346" r:id="rId23"/>
    <p:sldId id="33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 autoAdjust="0"/>
    <p:restoredTop sz="96389" autoAdjust="0"/>
  </p:normalViewPr>
  <p:slideViewPr>
    <p:cSldViewPr snapToGrid="0" snapToObjects="1">
      <p:cViewPr varScale="1">
        <p:scale>
          <a:sx n="128" d="100"/>
          <a:sy n="128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:Dropbox:CORE%20UNIT%2014%20monetary:U14%20-%20data%20file%20-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4%20-%20review\U14%20-%20data%20file%20-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88344671999996E-2"/>
          <c:y val="0.17668036379965399"/>
          <c:w val="0.68235193031324004"/>
          <c:h val="0.72783791760841399"/>
        </c:manualLayout>
      </c:layout>
      <c:scatterChart>
        <c:scatterStyle val="lineMarker"/>
        <c:varyColors val="0"/>
        <c:ser>
          <c:idx val="0"/>
          <c:order val="0"/>
          <c:tx>
            <c:v>1960s</c:v>
          </c:tx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og"/>
            <c:backward val="1"/>
            <c:dispRSqr val="0"/>
            <c:dispEq val="0"/>
          </c:trendline>
          <c:xVal>
            <c:numRef>
              <c:f>'D - Fig 6 - Phillips curve'!$B$17:$B$26</c:f>
              <c:numCache>
                <c:formatCode>0.0</c:formatCode>
                <c:ptCount val="10"/>
                <c:pt idx="0">
                  <c:v>5.5</c:v>
                </c:pt>
                <c:pt idx="1">
                  <c:v>6.7</c:v>
                </c:pt>
                <c:pt idx="2">
                  <c:v>5.6</c:v>
                </c:pt>
                <c:pt idx="3">
                  <c:v>5.6</c:v>
                </c:pt>
                <c:pt idx="4">
                  <c:v>5.2</c:v>
                </c:pt>
                <c:pt idx="5">
                  <c:v>4.5</c:v>
                </c:pt>
                <c:pt idx="6">
                  <c:v>3.8</c:v>
                </c:pt>
                <c:pt idx="7">
                  <c:v>3.8</c:v>
                </c:pt>
                <c:pt idx="8">
                  <c:v>3.6</c:v>
                </c:pt>
                <c:pt idx="9">
                  <c:v>3.5</c:v>
                </c:pt>
              </c:numCache>
            </c:numRef>
          </c:xVal>
          <c:yVal>
            <c:numRef>
              <c:f>'D - Fig 6 - Phillips curve'!$C$17:$C$26</c:f>
              <c:numCache>
                <c:formatCode>_(* #,##0.00_);_(* \(#,##0.00\);_(* "-"??_);_(@_)</c:formatCode>
                <c:ptCount val="10"/>
                <c:pt idx="0">
                  <c:v>1.4922800000000001</c:v>
                </c:pt>
                <c:pt idx="1">
                  <c:v>1.0714900000000001</c:v>
                </c:pt>
                <c:pt idx="2">
                  <c:v>1.1738299999999999</c:v>
                </c:pt>
                <c:pt idx="3">
                  <c:v>1.25607</c:v>
                </c:pt>
                <c:pt idx="4">
                  <c:v>1.3221000000000001</c:v>
                </c:pt>
                <c:pt idx="5">
                  <c:v>1.5787100000000001</c:v>
                </c:pt>
                <c:pt idx="6">
                  <c:v>2.99099</c:v>
                </c:pt>
                <c:pt idx="7">
                  <c:v>2.7840199999999999</c:v>
                </c:pt>
                <c:pt idx="8">
                  <c:v>4.2456899999999997</c:v>
                </c:pt>
                <c:pt idx="9">
                  <c:v>5.4351599999999998</c:v>
                </c:pt>
              </c:numCache>
            </c:numRef>
          </c:yVal>
          <c:smooth val="0"/>
        </c:ser>
        <c:ser>
          <c:idx val="1"/>
          <c:order val="1"/>
          <c:tx>
            <c:v>Early 1970s</c:v>
          </c:tx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og"/>
            <c:forward val="0.5"/>
            <c:backward val="0.5"/>
            <c:dispRSqr val="0"/>
            <c:dispEq val="0"/>
          </c:trendline>
          <c:xVal>
            <c:numRef>
              <c:f>'D - Fig 6 - Phillips curve'!$B$27:$B$30</c:f>
              <c:numCache>
                <c:formatCode>0.0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5.6</c:v>
                </c:pt>
                <c:pt idx="3">
                  <c:v>4.9000000000000004</c:v>
                </c:pt>
              </c:numCache>
            </c:numRef>
          </c:xVal>
          <c:yVal>
            <c:numRef>
              <c:f>'D - Fig 6 - Phillips curve'!$C$27:$C$30</c:f>
              <c:numCache>
                <c:formatCode>_(* #,##0.00_);_(* \(#,##0.00\);_(* "-"??_);_(@_)</c:formatCode>
                <c:ptCount val="4"/>
                <c:pt idx="0">
                  <c:v>5.8855599999999946</c:v>
                </c:pt>
                <c:pt idx="1">
                  <c:v>4.22480999999999</c:v>
                </c:pt>
                <c:pt idx="2">
                  <c:v>3.27298</c:v>
                </c:pt>
                <c:pt idx="3">
                  <c:v>6.2595700000000001</c:v>
                </c:pt>
              </c:numCache>
            </c:numRef>
          </c:yVal>
          <c:smooth val="0"/>
        </c:ser>
        <c:ser>
          <c:idx val="2"/>
          <c:order val="2"/>
          <c:tx>
            <c:v>Late 1970s</c:v>
          </c:tx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og"/>
            <c:dispRSqr val="0"/>
            <c:dispEq val="0"/>
          </c:trendline>
          <c:xVal>
            <c:numRef>
              <c:f>'D - Fig 6 - Phillips curve'!$B$31:$B$36</c:f>
              <c:numCache>
                <c:formatCode>0.0</c:formatCode>
                <c:ptCount val="6"/>
                <c:pt idx="0">
                  <c:v>5.6</c:v>
                </c:pt>
                <c:pt idx="1">
                  <c:v>8.5</c:v>
                </c:pt>
                <c:pt idx="2">
                  <c:v>7.7</c:v>
                </c:pt>
                <c:pt idx="3">
                  <c:v>7.1</c:v>
                </c:pt>
                <c:pt idx="4">
                  <c:v>6.1</c:v>
                </c:pt>
                <c:pt idx="5">
                  <c:v>5.9</c:v>
                </c:pt>
              </c:numCache>
            </c:numRef>
          </c:xVal>
          <c:yVal>
            <c:numRef>
              <c:f>'D - Fig 6 - Phillips curve'!$C$31:$C$36</c:f>
              <c:numCache>
                <c:formatCode>_(* #,##0.00_);_(* \(#,##0.00\);_(* "-"??_);_(@_)</c:formatCode>
                <c:ptCount val="6"/>
                <c:pt idx="0">
                  <c:v>11.01182</c:v>
                </c:pt>
                <c:pt idx="1">
                  <c:v>9.14086</c:v>
                </c:pt>
                <c:pt idx="2">
                  <c:v>5.7742699999999996</c:v>
                </c:pt>
                <c:pt idx="3">
                  <c:v>6.4707600000000003</c:v>
                </c:pt>
                <c:pt idx="4">
                  <c:v>7.6298699999999986</c:v>
                </c:pt>
                <c:pt idx="5">
                  <c:v>11.251950000000001</c:v>
                </c:pt>
              </c:numCache>
            </c:numRef>
          </c:yVal>
          <c:smooth val="0"/>
        </c:ser>
        <c:ser>
          <c:idx val="3"/>
          <c:order val="3"/>
          <c:tx>
            <c:v>Early 1980s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'D - Fig 6 - Phillips curve'!$B$37:$B$40</c:f>
              <c:numCache>
                <c:formatCode>0.0</c:formatCode>
                <c:ptCount val="4"/>
                <c:pt idx="0">
                  <c:v>7.2</c:v>
                </c:pt>
                <c:pt idx="1">
                  <c:v>7.6</c:v>
                </c:pt>
                <c:pt idx="2">
                  <c:v>9.7000000000000011</c:v>
                </c:pt>
                <c:pt idx="3">
                  <c:v>9.6</c:v>
                </c:pt>
              </c:numCache>
            </c:numRef>
          </c:xVal>
          <c:yVal>
            <c:numRef>
              <c:f>'D - Fig 6 - Phillips curve'!$C$37:$C$40</c:f>
              <c:numCache>
                <c:formatCode>_(* #,##0.00_);_(* \(#,##0.00\);_(* "-"??_);_(@_)</c:formatCode>
                <c:ptCount val="4"/>
                <c:pt idx="0">
                  <c:v>13.50178</c:v>
                </c:pt>
                <c:pt idx="1">
                  <c:v>10.378349999999999</c:v>
                </c:pt>
                <c:pt idx="2">
                  <c:v>6.1583799999999984</c:v>
                </c:pt>
                <c:pt idx="3">
                  <c:v>3.1595399999999998</c:v>
                </c:pt>
              </c:numCache>
            </c:numRef>
          </c:yVal>
          <c:smooth val="0"/>
        </c:ser>
        <c:ser>
          <c:idx val="4"/>
          <c:order val="4"/>
          <c:tx>
            <c:v>Mid-1980s/Early 1990s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'D - Fig 6 - Phillips curve'!$B$41:$B$48</c:f>
              <c:numCache>
                <c:formatCode>0.0</c:formatCode>
                <c:ptCount val="8"/>
                <c:pt idx="0">
                  <c:v>7.5</c:v>
                </c:pt>
                <c:pt idx="1">
                  <c:v>7.2</c:v>
                </c:pt>
                <c:pt idx="2">
                  <c:v>7</c:v>
                </c:pt>
                <c:pt idx="3">
                  <c:v>6.2</c:v>
                </c:pt>
                <c:pt idx="4">
                  <c:v>5.5</c:v>
                </c:pt>
                <c:pt idx="5">
                  <c:v>5.3</c:v>
                </c:pt>
                <c:pt idx="6">
                  <c:v>5.6</c:v>
                </c:pt>
                <c:pt idx="7">
                  <c:v>6.9</c:v>
                </c:pt>
              </c:numCache>
            </c:numRef>
          </c:xVal>
          <c:yVal>
            <c:numRef>
              <c:f>'D - Fig 6 - Phillips curve'!$C$41:$C$48</c:f>
              <c:numCache>
                <c:formatCode>_(* #,##0.00_);_(* \(#,##0.00\);_(* "-"??_);_(@_)</c:formatCode>
                <c:ptCount val="8"/>
                <c:pt idx="0">
                  <c:v>4.36822</c:v>
                </c:pt>
                <c:pt idx="1">
                  <c:v>3.5282300000000002</c:v>
                </c:pt>
                <c:pt idx="2">
                  <c:v>1.94424</c:v>
                </c:pt>
                <c:pt idx="3">
                  <c:v>3.5781999999999998</c:v>
                </c:pt>
                <c:pt idx="4">
                  <c:v>4.0997399999999997</c:v>
                </c:pt>
                <c:pt idx="5">
                  <c:v>4.7913800000000002</c:v>
                </c:pt>
                <c:pt idx="6">
                  <c:v>5.41866</c:v>
                </c:pt>
                <c:pt idx="7">
                  <c:v>4.2163500000000003</c:v>
                </c:pt>
              </c:numCache>
            </c:numRef>
          </c:yVal>
          <c:smooth val="0"/>
        </c:ser>
        <c:ser>
          <c:idx val="5"/>
          <c:order val="5"/>
          <c:tx>
            <c:v>Early/Mid-1990s</c:v>
          </c:tx>
          <c:spPr>
            <a:ln w="28575">
              <a:noFill/>
            </a:ln>
          </c:spPr>
          <c:xVal>
            <c:numRef>
              <c:f>'D - Fig 6 - Phillips curve'!$B$49:$B$53</c:f>
              <c:numCache>
                <c:formatCode>0.0</c:formatCode>
                <c:ptCount val="5"/>
                <c:pt idx="0">
                  <c:v>7.5</c:v>
                </c:pt>
                <c:pt idx="1">
                  <c:v>6.9</c:v>
                </c:pt>
                <c:pt idx="2">
                  <c:v>6.1</c:v>
                </c:pt>
                <c:pt idx="3">
                  <c:v>5.6</c:v>
                </c:pt>
                <c:pt idx="4">
                  <c:v>5.4</c:v>
                </c:pt>
              </c:numCache>
            </c:numRef>
          </c:xVal>
          <c:yVal>
            <c:numRef>
              <c:f>'D - Fig 6 - Phillips curve'!$C$49:$C$53</c:f>
              <c:numCache>
                <c:formatCode>_(* #,##0.00_);_(* \(#,##0.00\);_(* "-"??_);_(@_)</c:formatCode>
                <c:ptCount val="5"/>
                <c:pt idx="0">
                  <c:v>3.0411199999999998</c:v>
                </c:pt>
                <c:pt idx="1">
                  <c:v>2.969889999999999</c:v>
                </c:pt>
                <c:pt idx="2">
                  <c:v>2.5956000000000001</c:v>
                </c:pt>
                <c:pt idx="3">
                  <c:v>2.8051900000000001</c:v>
                </c:pt>
                <c:pt idx="4">
                  <c:v>2.9366799999999902</c:v>
                </c:pt>
              </c:numCache>
            </c:numRef>
          </c:yVal>
          <c:smooth val="0"/>
        </c:ser>
        <c:ser>
          <c:idx val="6"/>
          <c:order val="6"/>
          <c:tx>
            <c:v>Late 1990s/2000s and Early 2010s</c:v>
          </c:tx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og"/>
            <c:dispRSqr val="0"/>
            <c:dispEq val="0"/>
          </c:trendline>
          <c:xVal>
            <c:numRef>
              <c:f>'D - Fig 6 - Phillips curve'!$B$54:$B$71</c:f>
              <c:numCache>
                <c:formatCode>0.0</c:formatCode>
                <c:ptCount val="18"/>
                <c:pt idx="0">
                  <c:v>4.9000000000000004</c:v>
                </c:pt>
                <c:pt idx="1">
                  <c:v>4.5</c:v>
                </c:pt>
                <c:pt idx="2">
                  <c:v>4.2</c:v>
                </c:pt>
                <c:pt idx="3">
                  <c:v>4</c:v>
                </c:pt>
                <c:pt idx="4">
                  <c:v>4.7</c:v>
                </c:pt>
                <c:pt idx="5">
                  <c:v>5.8</c:v>
                </c:pt>
                <c:pt idx="6">
                  <c:v>6</c:v>
                </c:pt>
                <c:pt idx="7">
                  <c:v>5.5</c:v>
                </c:pt>
                <c:pt idx="8">
                  <c:v>5.0999999999999996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5.8</c:v>
                </c:pt>
                <c:pt idx="12">
                  <c:v>9.3000000000000007</c:v>
                </c:pt>
                <c:pt idx="13">
                  <c:v>9.6</c:v>
                </c:pt>
                <c:pt idx="14">
                  <c:v>8.9</c:v>
                </c:pt>
                <c:pt idx="15">
                  <c:v>8.1</c:v>
                </c:pt>
                <c:pt idx="16">
                  <c:v>7.4</c:v>
                </c:pt>
                <c:pt idx="17">
                  <c:v>6.2</c:v>
                </c:pt>
              </c:numCache>
            </c:numRef>
          </c:xVal>
          <c:yVal>
            <c:numRef>
              <c:f>'D - Fig 6 - Phillips curve'!$C$54:$C$71</c:f>
              <c:numCache>
                <c:formatCode>_(* #,##0.00_);_(* \(#,##0.00\);_(* "-"??_);_(@_)</c:formatCode>
                <c:ptCount val="18"/>
                <c:pt idx="0">
                  <c:v>2.33778</c:v>
                </c:pt>
                <c:pt idx="1">
                  <c:v>1.5468</c:v>
                </c:pt>
                <c:pt idx="2">
                  <c:v>2.1931400000000001</c:v>
                </c:pt>
                <c:pt idx="3">
                  <c:v>3.3670900000000001</c:v>
                </c:pt>
                <c:pt idx="4">
                  <c:v>2.8166199999999901</c:v>
                </c:pt>
                <c:pt idx="5">
                  <c:v>1.5956699999999999</c:v>
                </c:pt>
                <c:pt idx="6">
                  <c:v>2.2978100000000001</c:v>
                </c:pt>
                <c:pt idx="7">
                  <c:v>2.6673900000000001</c:v>
                </c:pt>
                <c:pt idx="8">
                  <c:v>3.36619</c:v>
                </c:pt>
                <c:pt idx="9">
                  <c:v>3.22174</c:v>
                </c:pt>
                <c:pt idx="10">
                  <c:v>2.8706399999999981</c:v>
                </c:pt>
                <c:pt idx="11">
                  <c:v>3.8149199999999981</c:v>
                </c:pt>
                <c:pt idx="12">
                  <c:v>-0.32008999999999999</c:v>
                </c:pt>
                <c:pt idx="13">
                  <c:v>1.6382000000000001</c:v>
                </c:pt>
                <c:pt idx="14">
                  <c:v>3.1419700000000002</c:v>
                </c:pt>
                <c:pt idx="15">
                  <c:v>2.0748500000000001</c:v>
                </c:pt>
                <c:pt idx="16">
                  <c:v>1.4638599999999999</c:v>
                </c:pt>
                <c:pt idx="17">
                  <c:v>1.61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83752"/>
        <c:axId val="194084144"/>
      </c:scatterChart>
      <c:valAx>
        <c:axId val="194083752"/>
        <c:scaling>
          <c:orientation val="maxMin"/>
          <c:max val="1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Unemployment</a:t>
                </a:r>
                <a:r>
                  <a:rPr lang="en-US" b="0" baseline="0"/>
                  <a:t> rate, %</a:t>
                </a:r>
                <a:endParaRPr lang="en-US" b="0"/>
              </a:p>
            </c:rich>
          </c:tx>
          <c:layout>
            <c:manualLayout>
              <c:xMode val="edge"/>
              <c:yMode val="edge"/>
              <c:x val="0.32219564908950599"/>
              <c:y val="0.9493517323962740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94084144"/>
        <c:crosses val="autoZero"/>
        <c:crossBetween val="midCat"/>
        <c:majorUnit val="2"/>
      </c:valAx>
      <c:valAx>
        <c:axId val="194084144"/>
        <c:scaling>
          <c:orientation val="minMax"/>
          <c:max val="14"/>
        </c:scaling>
        <c:delete val="0"/>
        <c:axPos val="r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Inflation,</a:t>
                </a:r>
                <a:r>
                  <a:rPr lang="en-US" b="0" baseline="0" dirty="0"/>
                  <a:t> </a:t>
                </a:r>
                <a:r>
                  <a:rPr lang="el-GR" sz="1600" b="0" i="0" u="none" strike="noStrike" baseline="0" dirty="0" smtClean="0">
                    <a:effectLst/>
                  </a:rPr>
                  <a:t>π</a:t>
                </a:r>
                <a:r>
                  <a:rPr lang="el-GR" sz="1600" b="0" i="0" u="none" strike="noStrike" baseline="0" dirty="0" smtClean="0"/>
                  <a:t> (</a:t>
                </a:r>
                <a:r>
                  <a:rPr lang="en-US" b="0" baseline="0" dirty="0" smtClean="0"/>
                  <a:t>%)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9.0941820917944205E-4"/>
              <c:y val="0.436742588936328"/>
            </c:manualLayout>
          </c:layout>
          <c:overlay val="0"/>
        </c:title>
        <c:numFmt formatCode="#,##0" sourceLinked="0"/>
        <c:majorTickMark val="in"/>
        <c:minorTickMark val="none"/>
        <c:tickLblPos val="high"/>
        <c:crossAx val="194083752"/>
        <c:crossesAt val="14"/>
        <c:crossBetween val="midCat"/>
      </c:valAx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78478493223154999"/>
          <c:y val="5.9415246746955898E-2"/>
          <c:w val="0.21482381811842799"/>
          <c:h val="0.87464075295848598"/>
        </c:manualLayout>
      </c:layout>
      <c:overlay val="0"/>
      <c:txPr>
        <a:bodyPr/>
        <a:lstStyle/>
        <a:p>
          <a:pPr>
            <a:defRPr sz="15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99783812256606E-2"/>
          <c:y val="0.163102125318663"/>
          <c:w val="0.81111275253250203"/>
          <c:h val="0.72661078068554996"/>
        </c:manualLayout>
      </c:layout>
      <c:lineChart>
        <c:grouping val="standard"/>
        <c:varyColors val="0"/>
        <c:ser>
          <c:idx val="0"/>
          <c:order val="0"/>
          <c:tx>
            <c:v>GDP growth (%)</c:v>
          </c:tx>
          <c:marker>
            <c:symbol val="none"/>
          </c:marker>
          <c:cat>
            <c:numRef>
              <c:f>'D - Fig 12 - UK post war'!$A$18:$A$83</c:f>
              <c:numCache>
                <c:formatCode>0</c:formatCode>
                <c:ptCount val="66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</c:numCache>
            </c:numRef>
          </c:cat>
          <c:val>
            <c:numRef>
              <c:f>'D - Fig 12 - UK post war'!$C$18:$C$83</c:f>
              <c:numCache>
                <c:formatCode>0.0%</c:formatCode>
                <c:ptCount val="66"/>
                <c:pt idx="0">
                  <c:v>3.3065870608972397E-2</c:v>
                </c:pt>
                <c:pt idx="1">
                  <c:v>3.7631736931150697E-2</c:v>
                </c:pt>
                <c:pt idx="2">
                  <c:v>1.6025445827958298E-2</c:v>
                </c:pt>
                <c:pt idx="3">
                  <c:v>5.52248199723726E-2</c:v>
                </c:pt>
                <c:pt idx="4">
                  <c:v>4.3042014376600803E-2</c:v>
                </c:pt>
                <c:pt idx="5">
                  <c:v>3.82854002564572E-2</c:v>
                </c:pt>
                <c:pt idx="6">
                  <c:v>1.6355452135268699E-2</c:v>
                </c:pt>
                <c:pt idx="7">
                  <c:v>1.9219220628114101E-2</c:v>
                </c:pt>
                <c:pt idx="8">
                  <c:v>1.25827128669573E-2</c:v>
                </c:pt>
                <c:pt idx="9">
                  <c:v>4.10840273484381E-2</c:v>
                </c:pt>
                <c:pt idx="10">
                  <c:v>6.2884939097476805E-2</c:v>
                </c:pt>
                <c:pt idx="11">
                  <c:v>2.6777314462954199E-2</c:v>
                </c:pt>
                <c:pt idx="12">
                  <c:v>1.09749412842641E-2</c:v>
                </c:pt>
                <c:pt idx="13">
                  <c:v>4.8829330842660203E-2</c:v>
                </c:pt>
                <c:pt idx="14">
                  <c:v>5.5680077278936299E-2</c:v>
                </c:pt>
                <c:pt idx="15">
                  <c:v>2.1483718768988899E-2</c:v>
                </c:pt>
                <c:pt idx="16">
                  <c:v>1.56396255167865E-2</c:v>
                </c:pt>
                <c:pt idx="17">
                  <c:v>2.7915590008613201E-2</c:v>
                </c:pt>
                <c:pt idx="18">
                  <c:v>5.4943397491222602E-2</c:v>
                </c:pt>
                <c:pt idx="19">
                  <c:v>1.9461786525600201E-2</c:v>
                </c:pt>
                <c:pt idx="20">
                  <c:v>2.7109067365183301E-2</c:v>
                </c:pt>
                <c:pt idx="21">
                  <c:v>3.4816684821691299E-2</c:v>
                </c:pt>
                <c:pt idx="22">
                  <c:v>4.2271733664473801E-2</c:v>
                </c:pt>
                <c:pt idx="23">
                  <c:v>6.5399763686490697E-2</c:v>
                </c:pt>
                <c:pt idx="24">
                  <c:v>-2.5209462724480901E-2</c:v>
                </c:pt>
                <c:pt idx="25">
                  <c:v>-1.5495990898255501E-2</c:v>
                </c:pt>
                <c:pt idx="26">
                  <c:v>3.0282894401956899E-2</c:v>
                </c:pt>
                <c:pt idx="27">
                  <c:v>2.5970401567117201E-2</c:v>
                </c:pt>
                <c:pt idx="28">
                  <c:v>4.1299424733841898E-2</c:v>
                </c:pt>
                <c:pt idx="29">
                  <c:v>3.6761691447769702E-2</c:v>
                </c:pt>
                <c:pt idx="30">
                  <c:v>-2.16930043255807E-2</c:v>
                </c:pt>
                <c:pt idx="31">
                  <c:v>-8.4683729928896109E-3</c:v>
                </c:pt>
                <c:pt idx="32">
                  <c:v>2.0753947836116102E-2</c:v>
                </c:pt>
                <c:pt idx="33">
                  <c:v>4.2017881037407001E-2</c:v>
                </c:pt>
                <c:pt idx="34">
                  <c:v>2.2603867370391401E-2</c:v>
                </c:pt>
                <c:pt idx="35">
                  <c:v>4.1132485957046099E-2</c:v>
                </c:pt>
                <c:pt idx="36">
                  <c:v>3.16834399727823E-2</c:v>
                </c:pt>
                <c:pt idx="37">
                  <c:v>5.5600884644147801E-2</c:v>
                </c:pt>
                <c:pt idx="38">
                  <c:v>5.9200488558972801E-2</c:v>
                </c:pt>
                <c:pt idx="39">
                  <c:v>2.51909755092759E-2</c:v>
                </c:pt>
                <c:pt idx="40">
                  <c:v>5.5358190228003198E-3</c:v>
                </c:pt>
                <c:pt idx="41">
                  <c:v>-1.2570455000632299E-2</c:v>
                </c:pt>
                <c:pt idx="42">
                  <c:v>4.4640812507652497E-3</c:v>
                </c:pt>
                <c:pt idx="43">
                  <c:v>2.6349998929883201E-2</c:v>
                </c:pt>
                <c:pt idx="44">
                  <c:v>4.0239681005579397E-2</c:v>
                </c:pt>
                <c:pt idx="45">
                  <c:v>2.5217261705026101E-2</c:v>
                </c:pt>
                <c:pt idx="46">
                  <c:v>2.6678126503678599E-2</c:v>
                </c:pt>
                <c:pt idx="47">
                  <c:v>3.0989605543930699E-2</c:v>
                </c:pt>
                <c:pt idx="48">
                  <c:v>3.37646816931816E-2</c:v>
                </c:pt>
                <c:pt idx="49">
                  <c:v>3.1127440316736098E-2</c:v>
                </c:pt>
                <c:pt idx="50">
                  <c:v>3.7988446292287502E-2</c:v>
                </c:pt>
                <c:pt idx="51">
                  <c:v>2.7579628792162601E-2</c:v>
                </c:pt>
                <c:pt idx="52">
                  <c:v>2.4939866700103501E-2</c:v>
                </c:pt>
                <c:pt idx="53">
                  <c:v>3.3366645760247102E-2</c:v>
                </c:pt>
                <c:pt idx="54">
                  <c:v>2.4883914195883199E-2</c:v>
                </c:pt>
                <c:pt idx="55">
                  <c:v>2.9964252966392199E-2</c:v>
                </c:pt>
                <c:pt idx="56">
                  <c:v>2.6617593631036E-2</c:v>
                </c:pt>
                <c:pt idx="57">
                  <c:v>2.5860997216891699E-2</c:v>
                </c:pt>
                <c:pt idx="58">
                  <c:v>-4.6687676721135496E-3</c:v>
                </c:pt>
                <c:pt idx="59">
                  <c:v>-4.1919448548225803E-2</c:v>
                </c:pt>
                <c:pt idx="60">
                  <c:v>1.5401766475222E-2</c:v>
                </c:pt>
                <c:pt idx="61">
                  <c:v>1.9723985640413E-2</c:v>
                </c:pt>
                <c:pt idx="62">
                  <c:v>1.17905612319298E-2</c:v>
                </c:pt>
                <c:pt idx="63">
                  <c:v>2.1599038681538101E-2</c:v>
                </c:pt>
                <c:pt idx="64">
                  <c:v>2.9401944532618601E-2</c:v>
                </c:pt>
                <c:pt idx="65" formatCode="0.00%">
                  <c:v>2.4E-2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25664"/>
        <c:axId val="198426056"/>
      </c:lineChart>
      <c:lineChart>
        <c:grouping val="standard"/>
        <c:varyColors val="0"/>
        <c:ser>
          <c:idx val="1"/>
          <c:order val="1"/>
          <c:tx>
            <c:v>Log of real oil prices (right axis)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'D - Fig 12 - UK post war'!$A$18:$A$83</c:f>
              <c:numCache>
                <c:formatCode>0</c:formatCode>
                <c:ptCount val="66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</c:numCache>
            </c:numRef>
          </c:cat>
          <c:val>
            <c:numRef>
              <c:f>'D - Fig 12 - UK post war'!$R$18:$R$83</c:f>
              <c:numCache>
                <c:formatCode>General</c:formatCode>
                <c:ptCount val="66"/>
                <c:pt idx="0">
                  <c:v>1</c:v>
                </c:pt>
                <c:pt idx="1">
                  <c:v>1.01123595505618</c:v>
                </c:pt>
                <c:pt idx="2">
                  <c:v>0.94409705789376497</c:v>
                </c:pt>
                <c:pt idx="3">
                  <c:v>0.98862458711740997</c:v>
                </c:pt>
                <c:pt idx="4">
                  <c:v>1.038445957602055</c:v>
                </c:pt>
                <c:pt idx="5">
                  <c:v>1.1197390305725039</c:v>
                </c:pt>
                <c:pt idx="6">
                  <c:v>1.1071576931503411</c:v>
                </c:pt>
                <c:pt idx="7">
                  <c:v>1.028439227344891</c:v>
                </c:pt>
                <c:pt idx="8">
                  <c:v>1.1405162489204319</c:v>
                </c:pt>
                <c:pt idx="9">
                  <c:v>1.1793382911164709</c:v>
                </c:pt>
                <c:pt idx="10">
                  <c:v>1.077280169769854</c:v>
                </c:pt>
                <c:pt idx="11">
                  <c:v>1.0464328260982401</c:v>
                </c:pt>
                <c:pt idx="12">
                  <c:v>1.0324917245396119</c:v>
                </c:pt>
                <c:pt idx="13">
                  <c:v>1.012055019240812</c:v>
                </c:pt>
                <c:pt idx="14">
                  <c:v>1.003751368358162</c:v>
                </c:pt>
                <c:pt idx="15">
                  <c:v>1.12242795639961</c:v>
                </c:pt>
                <c:pt idx="16">
                  <c:v>1.1236234287193441</c:v>
                </c:pt>
                <c:pt idx="17">
                  <c:v>1.151794595902849</c:v>
                </c:pt>
                <c:pt idx="18">
                  <c:v>1.298366704582222</c:v>
                </c:pt>
                <c:pt idx="19">
                  <c:v>1.284339004942902</c:v>
                </c:pt>
                <c:pt idx="20">
                  <c:v>1.2967977425292201</c:v>
                </c:pt>
                <c:pt idx="21">
                  <c:v>1.520345724505574</c:v>
                </c:pt>
                <c:pt idx="22">
                  <c:v>1.482319346924148</c:v>
                </c:pt>
                <c:pt idx="23">
                  <c:v>2.0114511988563599</c:v>
                </c:pt>
                <c:pt idx="24">
                  <c:v>7.3173779978903148</c:v>
                </c:pt>
                <c:pt idx="25">
                  <c:v>7.6128139295357968</c:v>
                </c:pt>
                <c:pt idx="26">
                  <c:v>10.024627679278881</c:v>
                </c:pt>
                <c:pt idx="27">
                  <c:v>10.96513648783006</c:v>
                </c:pt>
                <c:pt idx="28">
                  <c:v>11.45337526197566</c:v>
                </c:pt>
                <c:pt idx="29">
                  <c:v>24.853951660186109</c:v>
                </c:pt>
                <c:pt idx="30">
                  <c:v>26.659294295246259</c:v>
                </c:pt>
                <c:pt idx="31">
                  <c:v>31.182364343560881</c:v>
                </c:pt>
                <c:pt idx="32">
                  <c:v>31.824560463624199</c:v>
                </c:pt>
                <c:pt idx="33">
                  <c:v>35.848395087661032</c:v>
                </c:pt>
                <c:pt idx="34">
                  <c:v>34.784172410613422</c:v>
                </c:pt>
                <c:pt idx="35">
                  <c:v>38.824396743876811</c:v>
                </c:pt>
                <c:pt idx="36">
                  <c:v>16.193899328827921</c:v>
                </c:pt>
                <c:pt idx="37">
                  <c:v>15.87761846058001</c:v>
                </c:pt>
                <c:pt idx="38">
                  <c:v>9.6026183169900001</c:v>
                </c:pt>
                <c:pt idx="39">
                  <c:v>11.716629489201971</c:v>
                </c:pt>
                <c:pt idx="40">
                  <c:v>16.960809115216598</c:v>
                </c:pt>
                <c:pt idx="41">
                  <c:v>15.09408646103973</c:v>
                </c:pt>
                <c:pt idx="42">
                  <c:v>13.67655926745123</c:v>
                </c:pt>
                <c:pt idx="43">
                  <c:v>13.990456256882551</c:v>
                </c:pt>
                <c:pt idx="44">
                  <c:v>13.457694028304781</c:v>
                </c:pt>
                <c:pt idx="45">
                  <c:v>14.599192101740501</c:v>
                </c:pt>
                <c:pt idx="46">
                  <c:v>18.22432480873622</c:v>
                </c:pt>
                <c:pt idx="47">
                  <c:v>15.27077248451849</c:v>
                </c:pt>
                <c:pt idx="48">
                  <c:v>9.2653340920466896</c:v>
                </c:pt>
                <c:pt idx="49">
                  <c:v>13.5887950942672</c:v>
                </c:pt>
                <c:pt idx="50">
                  <c:v>24.085729091700919</c:v>
                </c:pt>
                <c:pt idx="51">
                  <c:v>22.540239071768891</c:v>
                </c:pt>
                <c:pt idx="52">
                  <c:v>20.846501426344801</c:v>
                </c:pt>
                <c:pt idx="53">
                  <c:v>21.4139054487352</c:v>
                </c:pt>
                <c:pt idx="54">
                  <c:v>24.25497242236256</c:v>
                </c:pt>
                <c:pt idx="55">
                  <c:v>36.219554025715347</c:v>
                </c:pt>
                <c:pt idx="56">
                  <c:v>41.600543139422633</c:v>
                </c:pt>
                <c:pt idx="57">
                  <c:v>40.456630976211272</c:v>
                </c:pt>
                <c:pt idx="58">
                  <c:v>62.226392969982498</c:v>
                </c:pt>
                <c:pt idx="59">
                  <c:v>51.295638971388833</c:v>
                </c:pt>
                <c:pt idx="60">
                  <c:v>66.356193089132304</c:v>
                </c:pt>
                <c:pt idx="61">
                  <c:v>92.538558240750675</c:v>
                </c:pt>
                <c:pt idx="62">
                  <c:v>90.664244978589181</c:v>
                </c:pt>
                <c:pt idx="63">
                  <c:v>88.374952321145486</c:v>
                </c:pt>
                <c:pt idx="64">
                  <c:v>78.374463545968865</c:v>
                </c:pt>
                <c:pt idx="65">
                  <c:v>44.363932638720712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26840"/>
        <c:axId val="198426448"/>
      </c:lineChart>
      <c:catAx>
        <c:axId val="198425664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98426056"/>
        <c:crosses val="autoZero"/>
        <c:auto val="1"/>
        <c:lblAlgn val="ctr"/>
        <c:lblOffset val="100"/>
        <c:tickLblSkip val="2"/>
        <c:tickMarkSkip val="2"/>
        <c:noMultiLvlLbl val="1"/>
      </c:catAx>
      <c:valAx>
        <c:axId val="198426056"/>
        <c:scaling>
          <c:orientation val="minMax"/>
          <c:max val="0.15"/>
          <c:min val="-0.1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GDP growth (%)</a:t>
                </a:r>
              </a:p>
            </c:rich>
          </c:tx>
          <c:layout>
            <c:manualLayout>
              <c:xMode val="edge"/>
              <c:yMode val="edge"/>
              <c:x val="9.0941820917944205E-4"/>
              <c:y val="0.4005336892449590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198425664"/>
        <c:crosses val="autoZero"/>
        <c:crossBetween val="midCat"/>
      </c:valAx>
      <c:valAx>
        <c:axId val="198426448"/>
        <c:scaling>
          <c:logBase val="2"/>
          <c:orientation val="minMax"/>
          <c:min val="0.25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/>
                  <a:t>Ratio scale: real oil prices (UK, 1950=1)</a:t>
                </a:r>
              </a:p>
            </c:rich>
          </c:tx>
          <c:layout>
            <c:manualLayout>
              <c:xMode val="edge"/>
              <c:yMode val="edge"/>
              <c:x val="0.95780152893026704"/>
              <c:y val="0.271806523220924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8426840"/>
        <c:crosses val="max"/>
        <c:crossBetween val="between"/>
      </c:valAx>
      <c:catAx>
        <c:axId val="19842684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19842644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16A2-B43D-564F-BF4C-0BFFBEC8CE8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947" y="2481513"/>
            <a:ext cx="6858000" cy="68736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  <a:cs typeface="Calibri"/>
              </a:rPr>
              <a:t>Unit 15</a:t>
            </a:r>
            <a:endParaRPr lang="en-GB" dirty="0">
              <a:latin typeface="+mn-lt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947" y="3329389"/>
            <a:ext cx="6858000" cy="1241822"/>
          </a:xfrm>
        </p:spPr>
        <p:txBody>
          <a:bodyPr>
            <a:normAutofit/>
          </a:bodyPr>
          <a:lstStyle/>
          <a:p>
            <a:r>
              <a:rPr lang="en-GB" sz="2400" dirty="0"/>
              <a:t>INFLATION, UNEMPLOYMENT, AND MONETARY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66" y="6400253"/>
            <a:ext cx="1861134" cy="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413497" y="5279726"/>
            <a:ext cx="3595046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380343" y="3990685"/>
            <a:ext cx="0" cy="247616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413497" y="953513"/>
            <a:ext cx="3595046" cy="2442677"/>
            <a:chOff x="2744178" y="605553"/>
            <a:chExt cx="3595046" cy="2442677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44178" y="3048230"/>
              <a:ext cx="359504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44178" y="605553"/>
              <a:ext cx="1" cy="244267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82" y="953513"/>
            <a:ext cx="2642384" cy="20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4" y="3981283"/>
            <a:ext cx="2504931" cy="197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37"/>
          <p:cNvCxnSpPr/>
          <p:nvPr/>
        </p:nvCxnSpPr>
        <p:spPr>
          <a:xfrm flipH="1" flipV="1">
            <a:off x="2413498" y="2264319"/>
            <a:ext cx="3595045" cy="0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36586" y="1695052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9957" y="4557395"/>
            <a:ext cx="18700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Inflation (%) =</a:t>
            </a:r>
          </a:p>
          <a:p>
            <a:r>
              <a:rPr lang="en-GB" sz="1400" dirty="0" smtClean="0">
                <a:solidFill>
                  <a:schemeClr val="accent2"/>
                </a:solidFill>
              </a:rPr>
              <a:t>bargaining gap (2%) </a:t>
            </a:r>
          </a:p>
          <a:p>
            <a:endParaRPr lang="en-GB" sz="1400" dirty="0" smtClean="0">
              <a:solidFill>
                <a:schemeClr val="accent2"/>
              </a:solidFill>
            </a:endParaRPr>
          </a:p>
          <a:p>
            <a:endParaRPr lang="en-GB" sz="1400" dirty="0" smtClean="0">
              <a:solidFill>
                <a:schemeClr val="accent2"/>
              </a:solidFill>
            </a:endParaRPr>
          </a:p>
          <a:p>
            <a:r>
              <a:rPr lang="en-GB" sz="1400" dirty="0" smtClean="0">
                <a:solidFill>
                  <a:srgbClr val="00B0F0"/>
                </a:solidFill>
              </a:rPr>
              <a:t>+ </a:t>
            </a:r>
          </a:p>
          <a:p>
            <a:r>
              <a:rPr lang="en-GB" sz="1400" dirty="0" smtClean="0">
                <a:solidFill>
                  <a:srgbClr val="00B0F0"/>
                </a:solidFill>
              </a:rPr>
              <a:t>expected inflation (3%)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909" y="59086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53671" y="3940681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Inflation</a:t>
            </a:r>
          </a:p>
          <a:p>
            <a:r>
              <a:rPr lang="en-GB" sz="1400" dirty="0"/>
              <a:t>rate, 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6138" y="98191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Real wage</a:t>
            </a:r>
            <a:endParaRPr lang="en-GB" sz="1400" dirty="0"/>
          </a:p>
        </p:txBody>
      </p:sp>
      <p:sp>
        <p:nvSpPr>
          <p:cNvPr id="18" name="TextBox 16"/>
          <p:cNvSpPr txBox="1"/>
          <p:nvPr/>
        </p:nvSpPr>
        <p:spPr>
          <a:xfrm>
            <a:off x="6078991" y="2087842"/>
            <a:ext cx="19864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1609" y="871566"/>
            <a:ext cx="216900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1315" y="3901812"/>
            <a:ext cx="1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Phillips curve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20964" y="6094936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0964" y="3224704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15.7. Bargaining gaps, expected inflation, and the Phillips curve.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4917" y="6311787"/>
            <a:ext cx="338496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Employment at labour market equilibrium, no bargaining gap (U=6%)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55"/>
          <p:cNvCxnSpPr/>
          <p:nvPr/>
        </p:nvCxnSpPr>
        <p:spPr>
          <a:xfrm>
            <a:off x="4122940" y="6072552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36586" y="4714905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36586" y="2257120"/>
            <a:ext cx="0" cy="24577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5" idx="3"/>
          </p:cNvCxnSpPr>
          <p:nvPr/>
        </p:nvCxnSpPr>
        <p:spPr>
          <a:xfrm flipH="1">
            <a:off x="2349569" y="6093302"/>
            <a:ext cx="3658975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36586" y="5279726"/>
            <a:ext cx="0" cy="785624"/>
          </a:xfrm>
          <a:prstGeom prst="straightConnector1">
            <a:avLst/>
          </a:prstGeom>
          <a:ln w="127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6587" y="4714904"/>
            <a:ext cx="183371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22940" y="2257121"/>
            <a:ext cx="0" cy="3836183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70"/>
          <p:cNvSpPr txBox="1"/>
          <p:nvPr/>
        </p:nvSpPr>
        <p:spPr>
          <a:xfrm>
            <a:off x="3913427" y="4890211"/>
            <a:ext cx="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A</a:t>
            </a:r>
          </a:p>
        </p:txBody>
      </p:sp>
      <p:sp>
        <p:nvSpPr>
          <p:cNvPr id="45" name="TextBox 70"/>
          <p:cNvSpPr txBox="1"/>
          <p:nvPr/>
        </p:nvSpPr>
        <p:spPr>
          <a:xfrm>
            <a:off x="4439408" y="4475031"/>
            <a:ext cx="388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3498" y="5098444"/>
            <a:ext cx="149992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accent2"/>
                </a:solidFill>
              </a:rPr>
              <a:t>Inflation (%)   =        </a:t>
            </a:r>
          </a:p>
          <a:p>
            <a:pPr algn="r"/>
            <a:r>
              <a:rPr lang="en-GB" sz="1400" dirty="0" smtClean="0">
                <a:solidFill>
                  <a:srgbClr val="00B0F0"/>
                </a:solidFill>
              </a:rPr>
              <a:t>expected inflation = 3%</a:t>
            </a:r>
            <a:endParaRPr lang="en-GB" sz="1400" dirty="0">
              <a:solidFill>
                <a:srgbClr val="00B0F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122940" y="5272463"/>
            <a:ext cx="0" cy="785624"/>
          </a:xfrm>
          <a:prstGeom prst="straightConnector1">
            <a:avLst/>
          </a:prstGeom>
          <a:ln w="127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941479" y="5279726"/>
            <a:ext cx="183371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11010" y="528435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29046" y="5107695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851870" y="4563936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919957" y="1810247"/>
            <a:ext cx="1652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2</a:t>
            </a:r>
            <a:r>
              <a:rPr lang="en-GB" sz="1400" dirty="0" smtClean="0">
                <a:solidFill>
                  <a:schemeClr val="accent2"/>
                </a:solidFill>
              </a:rPr>
              <a:t>% = Bargaining gap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409416" y="4717274"/>
            <a:ext cx="2327171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23540" y="6074915"/>
            <a:ext cx="608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U=3%</a:t>
            </a:r>
            <a:endParaRPr lang="en-GB" sz="1400" dirty="0"/>
          </a:p>
        </p:txBody>
      </p:sp>
      <p:cxnSp>
        <p:nvCxnSpPr>
          <p:cNvPr id="40" name="Straight Connector 50"/>
          <p:cNvCxnSpPr/>
          <p:nvPr/>
        </p:nvCxnSpPr>
        <p:spPr>
          <a:xfrm>
            <a:off x="2224018" y="470872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5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15.8. Unstable Phillips curves: Expected inflation and the bargaining gap.</a:t>
            </a:r>
            <a:endParaRPr lang="en-US" dirty="0"/>
          </a:p>
        </p:txBody>
      </p:sp>
      <p:pic>
        <p:nvPicPr>
          <p:cNvPr id="3" name="Picture 2" descr="Screen Shot 2015-01-05 at 11.5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314450"/>
            <a:ext cx="8877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413497" y="5273642"/>
            <a:ext cx="2323090" cy="6084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13496" y="3981283"/>
            <a:ext cx="0" cy="247616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413497" y="953513"/>
            <a:ext cx="3595046" cy="2442677"/>
            <a:chOff x="2744178" y="605553"/>
            <a:chExt cx="3595046" cy="2442677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44178" y="3048230"/>
              <a:ext cx="359504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44178" y="605553"/>
              <a:ext cx="1" cy="2442677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37"/>
          <p:cNvCxnSpPr/>
          <p:nvPr/>
        </p:nvCxnSpPr>
        <p:spPr>
          <a:xfrm flipH="1" flipV="1">
            <a:off x="2413498" y="2257119"/>
            <a:ext cx="3595045" cy="5476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36586" y="1695052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9957" y="1810247"/>
            <a:ext cx="1652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2</a:t>
            </a:r>
            <a:r>
              <a:rPr lang="en-GB" sz="1400" dirty="0" smtClean="0">
                <a:solidFill>
                  <a:schemeClr val="accent2"/>
                </a:solidFill>
              </a:rPr>
              <a:t>% = Bargaining gap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1661" y="4692198"/>
            <a:ext cx="18700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Inflation (%) =</a:t>
            </a:r>
          </a:p>
          <a:p>
            <a:r>
              <a:rPr lang="en-GB" sz="1400" dirty="0" smtClean="0">
                <a:solidFill>
                  <a:schemeClr val="accent2"/>
                </a:solidFill>
              </a:rPr>
              <a:t>bargaining gap (2%)</a:t>
            </a:r>
          </a:p>
          <a:p>
            <a:endParaRPr lang="en-GB" sz="1400" dirty="0" smtClean="0">
              <a:solidFill>
                <a:schemeClr val="accent2"/>
              </a:solidFill>
            </a:endParaRPr>
          </a:p>
          <a:p>
            <a:r>
              <a:rPr lang="en-GB" sz="1400" dirty="0" smtClean="0">
                <a:solidFill>
                  <a:srgbClr val="00B0F0"/>
                </a:solidFill>
              </a:rPr>
              <a:t>+ </a:t>
            </a:r>
          </a:p>
          <a:p>
            <a:r>
              <a:rPr lang="en-GB" sz="1400" dirty="0" smtClean="0">
                <a:solidFill>
                  <a:srgbClr val="00B0F0"/>
                </a:solidFill>
              </a:rPr>
              <a:t>expected inflation (3%)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909" y="59086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5502" y="3657996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Inflation</a:t>
            </a:r>
          </a:p>
          <a:p>
            <a:r>
              <a:rPr lang="en-GB" sz="1400" dirty="0"/>
              <a:t>rate, 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6138" y="98191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Real wage</a:t>
            </a:r>
            <a:endParaRPr lang="en-GB" sz="1400" dirty="0"/>
          </a:p>
        </p:txBody>
      </p:sp>
      <p:sp>
        <p:nvSpPr>
          <p:cNvPr id="18" name="TextBox 16"/>
          <p:cNvSpPr txBox="1"/>
          <p:nvPr/>
        </p:nvSpPr>
        <p:spPr>
          <a:xfrm>
            <a:off x="6078991" y="2087842"/>
            <a:ext cx="19995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0888" y="871566"/>
            <a:ext cx="216900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3183" y="3592862"/>
            <a:ext cx="150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Phillips curves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120964" y="6094936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0964" y="3224704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15.9. Inflation expectations and Phillips curves.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4917" y="6311787"/>
            <a:ext cx="3384964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Employment at labour market equilibrium, no </a:t>
            </a:r>
            <a:r>
              <a:rPr lang="en-US" sz="1400" dirty="0">
                <a:solidFill>
                  <a:prstClr val="black"/>
                </a:solidFill>
              </a:rPr>
              <a:t>bargaining gap (U=6%)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55"/>
          <p:cNvCxnSpPr/>
          <p:nvPr/>
        </p:nvCxnSpPr>
        <p:spPr>
          <a:xfrm>
            <a:off x="4122940" y="6065352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36586" y="4714905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36586" y="2257120"/>
            <a:ext cx="0" cy="24577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</p:cNvCxnSpPr>
          <p:nvPr/>
        </p:nvCxnSpPr>
        <p:spPr>
          <a:xfrm flipH="1" flipV="1">
            <a:off x="2413499" y="6093302"/>
            <a:ext cx="4446109" cy="1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36586" y="5279726"/>
            <a:ext cx="0" cy="785624"/>
          </a:xfrm>
          <a:prstGeom prst="straightConnector1">
            <a:avLst/>
          </a:prstGeom>
          <a:ln w="127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6586" y="4124185"/>
            <a:ext cx="181266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31787" y="3981281"/>
            <a:ext cx="18700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Inflation (%) =</a:t>
            </a:r>
          </a:p>
          <a:p>
            <a:r>
              <a:rPr lang="en-GB" sz="1400" dirty="0" smtClean="0">
                <a:solidFill>
                  <a:schemeClr val="accent2"/>
                </a:solidFill>
              </a:rPr>
              <a:t>bargaining gap (2%) </a:t>
            </a:r>
          </a:p>
          <a:p>
            <a:endParaRPr lang="en-GB" sz="1400" dirty="0" smtClean="0">
              <a:solidFill>
                <a:schemeClr val="accent2"/>
              </a:solidFill>
            </a:endParaRPr>
          </a:p>
          <a:p>
            <a:endParaRPr lang="en-GB" sz="1400" dirty="0">
              <a:solidFill>
                <a:schemeClr val="accent2"/>
              </a:solidFill>
            </a:endParaRPr>
          </a:p>
          <a:p>
            <a:endParaRPr lang="en-GB" sz="1400" dirty="0" smtClean="0">
              <a:solidFill>
                <a:schemeClr val="accent2"/>
              </a:solidFill>
            </a:endParaRPr>
          </a:p>
          <a:p>
            <a:r>
              <a:rPr lang="en-GB" sz="1400" dirty="0" smtClean="0">
                <a:solidFill>
                  <a:srgbClr val="00B0F0"/>
                </a:solidFill>
              </a:rPr>
              <a:t>+ </a:t>
            </a:r>
          </a:p>
          <a:p>
            <a:r>
              <a:rPr lang="en-GB" sz="1400" dirty="0" smtClean="0">
                <a:solidFill>
                  <a:srgbClr val="00B0F0"/>
                </a:solidFill>
              </a:rPr>
              <a:t>expected inflation (5%)</a:t>
            </a:r>
            <a:endParaRPr lang="en-GB" sz="1400" dirty="0">
              <a:solidFill>
                <a:srgbClr val="00B0F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39761" y="4673778"/>
            <a:ext cx="0" cy="1421158"/>
          </a:xfrm>
          <a:prstGeom prst="straightConnector1">
            <a:avLst/>
          </a:prstGeom>
          <a:ln w="12700"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409416" y="4717274"/>
            <a:ext cx="2327171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36587" y="4714904"/>
            <a:ext cx="183371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49250" y="4124187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22940" y="2257121"/>
            <a:ext cx="0" cy="3837817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70"/>
          <p:cNvSpPr txBox="1"/>
          <p:nvPr/>
        </p:nvSpPr>
        <p:spPr>
          <a:xfrm>
            <a:off x="3913427" y="4983890"/>
            <a:ext cx="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A</a:t>
            </a:r>
          </a:p>
        </p:txBody>
      </p:sp>
      <p:sp>
        <p:nvSpPr>
          <p:cNvPr id="46" name="TextBox 70"/>
          <p:cNvSpPr txBox="1"/>
          <p:nvPr/>
        </p:nvSpPr>
        <p:spPr>
          <a:xfrm>
            <a:off x="4439408" y="4475031"/>
            <a:ext cx="388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B</a:t>
            </a:r>
          </a:p>
        </p:txBody>
      </p:sp>
      <p:sp>
        <p:nvSpPr>
          <p:cNvPr id="47" name="TextBox 70"/>
          <p:cNvSpPr txBox="1"/>
          <p:nvPr/>
        </p:nvSpPr>
        <p:spPr>
          <a:xfrm>
            <a:off x="4457717" y="3871025"/>
            <a:ext cx="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C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244163" y="5279726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92492" y="5115085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913257" y="4545626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5%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523540" y="6074915"/>
            <a:ext cx="608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U=3%</a:t>
            </a:r>
            <a:endParaRPr lang="en-GB" sz="14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349596" y="4130546"/>
            <a:ext cx="2327171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13257" y="3962194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7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48" name="Arc 12"/>
          <p:cNvSpPr>
            <a:spLocks noChangeAspect="1"/>
          </p:cNvSpPr>
          <p:nvPr/>
        </p:nvSpPr>
        <p:spPr>
          <a:xfrm>
            <a:off x="-2974992" y="-1537870"/>
            <a:ext cx="8014094" cy="464954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Arc 12"/>
          <p:cNvSpPr>
            <a:spLocks noChangeAspect="1"/>
          </p:cNvSpPr>
          <p:nvPr/>
        </p:nvSpPr>
        <p:spPr>
          <a:xfrm>
            <a:off x="-2941126" y="1443653"/>
            <a:ext cx="8014094" cy="464954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Arc 12"/>
          <p:cNvSpPr>
            <a:spLocks noChangeAspect="1"/>
          </p:cNvSpPr>
          <p:nvPr/>
        </p:nvSpPr>
        <p:spPr>
          <a:xfrm>
            <a:off x="-3019416" y="981005"/>
            <a:ext cx="8014094" cy="464954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46" grpId="0"/>
      <p:bldP spid="47" grpId="0"/>
      <p:bldP spid="51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671267" y="671641"/>
            <a:ext cx="0" cy="523554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671268" y="4880139"/>
            <a:ext cx="62427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9253" y="39540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975784" y="49766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4365" y="49604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3590" y="4984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5280" y="49793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7718" y="49793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3168" y="4897808"/>
            <a:ext cx="68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years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17934" y="486975"/>
            <a:ext cx="105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Inflation</a:t>
            </a:r>
            <a:r>
              <a:rPr lang="en-GB" dirty="0"/>
              <a:t>, </a:t>
            </a:r>
            <a:r>
              <a:rPr lang="en-GB" dirty="0" smtClean="0"/>
              <a:t>π (%)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53360" y="4173685"/>
            <a:ext cx="2052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4434" y="3956887"/>
            <a:ext cx="141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Bargaining gap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4088" y="49844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70329" y="3793816"/>
            <a:ext cx="74460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4931" y="3079582"/>
            <a:ext cx="7116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6627" y="235073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1842" y="1653472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9810" y="932834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3228" y="3793816"/>
            <a:ext cx="744603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97831" y="3079582"/>
            <a:ext cx="7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55910" y="2350736"/>
            <a:ext cx="7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82755" y="1653472"/>
            <a:ext cx="7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49830" y="938229"/>
            <a:ext cx="7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3765" y="35456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3%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122537" y="29037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122537" y="21660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7%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1137813" y="14688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055149" y="74468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11%</a:t>
            </a:r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414932" y="3088463"/>
            <a:ext cx="1557" cy="70535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136862" y="2350736"/>
            <a:ext cx="1557" cy="73772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576845" y="923956"/>
            <a:ext cx="0" cy="7200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849292" y="1653472"/>
            <a:ext cx="0" cy="69726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138419" y="3056090"/>
            <a:ext cx="1557" cy="73772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290738" y="923956"/>
            <a:ext cx="1557" cy="7200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9811" y="1643329"/>
            <a:ext cx="1557" cy="7200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62240" y="2350736"/>
            <a:ext cx="1557" cy="7200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94432" y="1962046"/>
            <a:ext cx="27194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Expected inflation = last year’s </a:t>
            </a:r>
          </a:p>
          <a:p>
            <a:r>
              <a:rPr lang="en-GB" sz="1600" dirty="0" smtClean="0"/>
              <a:t>inflation</a:t>
            </a:r>
            <a:endParaRPr lang="en-GB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5994434" y="1497696"/>
            <a:ext cx="88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</a:t>
            </a:r>
            <a:r>
              <a:rPr lang="en-GB" sz="1600" dirty="0" smtClean="0"/>
              <a:t>nflation</a:t>
            </a:r>
            <a:endParaRPr lang="en-GB" sz="160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1670328" y="4873876"/>
            <a:ext cx="74616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16488" y="4169677"/>
            <a:ext cx="0" cy="704201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18955" y="3793816"/>
            <a:ext cx="247349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16488" y="3424954"/>
            <a:ext cx="0" cy="21588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9976" y="2687909"/>
            <a:ext cx="0" cy="21588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853474" y="2002106"/>
            <a:ext cx="0" cy="21588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80480" y="1276521"/>
            <a:ext cx="0" cy="21588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15.10. Inflation, expected inflation, and the bargaining gap.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414930" y="4176793"/>
            <a:ext cx="720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50802" y="2384906"/>
            <a:ext cx="288000" cy="13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50802" y="1666973"/>
            <a:ext cx="288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390088" y="4129711"/>
            <a:ext cx="288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516924" y="4165223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553912" y="3793838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545034" y="3065872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37634" y="2339380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540233" y="1612749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514901" y="892749"/>
            <a:ext cx="144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80767" y="3807915"/>
            <a:ext cx="744603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5634" y="4169675"/>
            <a:ext cx="720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4897482" y="2428903"/>
            <a:ext cx="0" cy="3420000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15.11. An oil shock and the price-setting curve.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Arc 12"/>
          <p:cNvSpPr/>
          <p:nvPr/>
        </p:nvSpPr>
        <p:spPr>
          <a:xfrm>
            <a:off x="-13348639" y="-6822691"/>
            <a:ext cx="19523048" cy="1232832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1268" y="5846671"/>
            <a:ext cx="6572914" cy="1616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9365" y="546337"/>
            <a:ext cx="131043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curve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41267" y="849067"/>
            <a:ext cx="0" cy="536862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7"/>
          <p:cNvCxnSpPr/>
          <p:nvPr/>
        </p:nvCxnSpPr>
        <p:spPr>
          <a:xfrm flipH="1" flipV="1">
            <a:off x="629974" y="2403612"/>
            <a:ext cx="5274438" cy="5476"/>
          </a:xfrm>
          <a:prstGeom prst="line">
            <a:avLst/>
          </a:prstGeom>
          <a:ln w="19050" cmpd="sng">
            <a:solidFill>
              <a:schemeClr val="tx2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5904360" y="2856705"/>
            <a:ext cx="31079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(post oil shock)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65134" y="5879414"/>
            <a:ext cx="2966515" cy="859882"/>
            <a:chOff x="4619099" y="5873982"/>
            <a:chExt cx="2966515" cy="859882"/>
          </a:xfrm>
        </p:grpSpPr>
        <p:sp>
          <p:nvSpPr>
            <p:cNvPr id="36" name="TextBox 35"/>
            <p:cNvSpPr txBox="1"/>
            <p:nvPr/>
          </p:nvSpPr>
          <p:spPr>
            <a:xfrm>
              <a:off x="4619099" y="6149088"/>
              <a:ext cx="2966515" cy="58477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Pre-oil shock labour market equilibrium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Connector 55"/>
            <p:cNvCxnSpPr/>
            <p:nvPr/>
          </p:nvCxnSpPr>
          <p:spPr>
            <a:xfrm>
              <a:off x="4758182" y="5873982"/>
              <a:ext cx="0" cy="326905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triangle" w="sm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905369" y="5825862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541626" y="2474907"/>
            <a:ext cx="359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</a:t>
            </a:r>
          </a:p>
        </p:txBody>
      </p:sp>
      <p:cxnSp>
        <p:nvCxnSpPr>
          <p:cNvPr id="31" name="Straight Connector 37"/>
          <p:cNvCxnSpPr/>
          <p:nvPr/>
        </p:nvCxnSpPr>
        <p:spPr>
          <a:xfrm flipH="1">
            <a:off x="641267" y="2965680"/>
            <a:ext cx="5317140" cy="0"/>
          </a:xfrm>
          <a:prstGeom prst="line">
            <a:avLst/>
          </a:prstGeom>
          <a:ln w="19050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06232" y="2973163"/>
            <a:ext cx="0" cy="2889677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5"/>
          <p:cNvCxnSpPr/>
          <p:nvPr/>
        </p:nvCxnSpPr>
        <p:spPr>
          <a:xfrm>
            <a:off x="4306232" y="5862840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triangle" w="sm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9975" y="6163086"/>
            <a:ext cx="39118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</a:rPr>
              <a:t>Post oil shock labour market equilibrium (inflation-stabilizing employment level)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5926700" y="2239811"/>
            <a:ext cx="35787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(pre oil shock)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7484" y="2403613"/>
            <a:ext cx="1835711" cy="562069"/>
            <a:chOff x="4736586" y="1695050"/>
            <a:chExt cx="1835711" cy="562069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4736586" y="1695050"/>
              <a:ext cx="0" cy="562069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919957" y="1810245"/>
              <a:ext cx="1652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2"/>
                  </a:solidFill>
                </a:rPr>
                <a:t>2</a:t>
              </a:r>
              <a:r>
                <a:rPr lang="en-GB" sz="1400" dirty="0" smtClean="0">
                  <a:solidFill>
                    <a:schemeClr val="accent2"/>
                  </a:solidFill>
                </a:rPr>
                <a:t>% = Bargaining gap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9" name="Straight Connector 55"/>
          <p:cNvCxnSpPr/>
          <p:nvPr/>
        </p:nvCxnSpPr>
        <p:spPr>
          <a:xfrm flipV="1">
            <a:off x="2585892" y="2416744"/>
            <a:ext cx="0" cy="5358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838602" y="2488029"/>
            <a:ext cx="186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Increase in oil price</a:t>
            </a:r>
            <a:endParaRPr lang="en-GB" sz="1600" dirty="0"/>
          </a:p>
        </p:txBody>
      </p:sp>
      <p:sp>
        <p:nvSpPr>
          <p:cNvPr id="25" name="TextBox 70"/>
          <p:cNvSpPr txBox="1"/>
          <p:nvPr/>
        </p:nvSpPr>
        <p:spPr>
          <a:xfrm>
            <a:off x="4657208" y="2071620"/>
            <a:ext cx="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A</a:t>
            </a:r>
          </a:p>
        </p:txBody>
      </p:sp>
      <p:sp>
        <p:nvSpPr>
          <p:cNvPr id="26" name="TextBox 70"/>
          <p:cNvSpPr txBox="1"/>
          <p:nvPr/>
        </p:nvSpPr>
        <p:spPr>
          <a:xfrm>
            <a:off x="4065958" y="2672694"/>
            <a:ext cx="4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455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3665"/>
              </p:ext>
            </p:extLst>
          </p:nvPr>
        </p:nvGraphicFramePr>
        <p:xfrm>
          <a:off x="238652" y="828000"/>
          <a:ext cx="8689641" cy="576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15.12. UK GDP growth and real oil prices (1950-2015).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34326" y="1057923"/>
            <a:ext cx="4894416" cy="4942157"/>
            <a:chOff x="4005330" y="2934852"/>
            <a:chExt cx="4894416" cy="49421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850117" y="3485009"/>
              <a:ext cx="0" cy="4392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41232" y="3443672"/>
              <a:ext cx="642472" cy="4392000"/>
              <a:chOff x="4741232" y="3443672"/>
              <a:chExt cx="642472" cy="4392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383704" y="3443672"/>
                <a:ext cx="0" cy="4392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41232" y="3443672"/>
                <a:ext cx="0" cy="4392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05330" y="2934852"/>
              <a:ext cx="4894416" cy="523220"/>
              <a:chOff x="4005330" y="2631407"/>
              <a:chExt cx="4894416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204339" y="2631407"/>
                <a:ext cx="1243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Second oil shock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576904" y="2739129"/>
                <a:ext cx="1322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Third oil shock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5330" y="2631407"/>
                <a:ext cx="11176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First oil shock</a:t>
                </a:r>
                <a:endParaRPr lang="en-US" sz="1400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7233721" y="1581141"/>
            <a:ext cx="0" cy="439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14521" y="1651278"/>
            <a:ext cx="576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36" y="1594264"/>
            <a:ext cx="10094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" y="5764266"/>
            <a:ext cx="10094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7819" y="5040728"/>
            <a:ext cx="2664759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Log of real oil prices (right axis)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984197" y="2915055"/>
            <a:ext cx="266475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GDP growth (%)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15.13. </a:t>
            </a:r>
            <a:r>
              <a:rPr lang="en-GB" dirty="0"/>
              <a:t>UK Inflation and unemployment rate (1950-</a:t>
            </a:r>
            <a:r>
              <a:rPr lang="en-GB" dirty="0" smtClean="0"/>
              <a:t>2015).</a:t>
            </a:r>
            <a:r>
              <a:rPr lang="it-IT" dirty="0" smtClean="0"/>
              <a:t> 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0" y="909635"/>
            <a:ext cx="8693921" cy="53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831" y="338685"/>
            <a:ext cx="9143170" cy="6577696"/>
            <a:chOff x="830" y="139798"/>
            <a:chExt cx="9143170" cy="6577696"/>
          </a:xfrm>
        </p:grpSpPr>
        <p:sp>
          <p:nvSpPr>
            <p:cNvPr id="4" name="Rectangle 3"/>
            <p:cNvSpPr/>
            <p:nvPr/>
          </p:nvSpPr>
          <p:spPr>
            <a:xfrm>
              <a:off x="830" y="2809875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Policy interest rate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7047" y="1945374"/>
              <a:ext cx="1260000" cy="11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Asset </a:t>
              </a:r>
            </a:p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prices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7932" y="1042750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000"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Domestic aggregate demand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63238" y="1945374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Aggregate demand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94863" y="1945375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Domestic inflationary pressure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8000" y="2814914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Inflation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7047" y="139798"/>
              <a:ext cx="1260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Market interest </a:t>
              </a:r>
            </a:p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rates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7047" y="3747391"/>
              <a:ext cx="1260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Expectations/Confidence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7047" y="5565495"/>
              <a:ext cx="1260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Exchange rate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Elbow Connector 18"/>
            <p:cNvCxnSpPr>
              <a:stCxn id="4" idx="3"/>
              <a:endCxn id="10" idx="1"/>
            </p:cNvCxnSpPr>
            <p:nvPr/>
          </p:nvCxnSpPr>
          <p:spPr>
            <a:xfrm flipV="1">
              <a:off x="1116830" y="715798"/>
              <a:ext cx="450217" cy="2670077"/>
            </a:xfrm>
            <a:prstGeom prst="bentConnector3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4" idx="3"/>
              <a:endCxn id="12" idx="1"/>
            </p:cNvCxnSpPr>
            <p:nvPr/>
          </p:nvCxnSpPr>
          <p:spPr>
            <a:xfrm>
              <a:off x="1116830" y="3385875"/>
              <a:ext cx="450217" cy="2755620"/>
            </a:xfrm>
            <a:prstGeom prst="bentConnector3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3"/>
              <a:endCxn id="11" idx="1"/>
            </p:cNvCxnSpPr>
            <p:nvPr/>
          </p:nvCxnSpPr>
          <p:spPr>
            <a:xfrm>
              <a:off x="1116830" y="3385875"/>
              <a:ext cx="450217" cy="93751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2"/>
              <a:endCxn id="5" idx="0"/>
            </p:cNvCxnSpPr>
            <p:nvPr/>
          </p:nvCxnSpPr>
          <p:spPr>
            <a:xfrm>
              <a:off x="2197047" y="1291797"/>
              <a:ext cx="0" cy="6535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494863" y="3707706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Import prices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Elbow Connector 54"/>
            <p:cNvCxnSpPr>
              <a:stCxn id="6" idx="3"/>
              <a:endCxn id="7" idx="1"/>
            </p:cNvCxnSpPr>
            <p:nvPr/>
          </p:nvCxnSpPr>
          <p:spPr>
            <a:xfrm>
              <a:off x="4463932" y="1618750"/>
              <a:ext cx="499306" cy="90262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" idx="3"/>
              <a:endCxn id="8" idx="1"/>
            </p:cNvCxnSpPr>
            <p:nvPr/>
          </p:nvCxnSpPr>
          <p:spPr>
            <a:xfrm>
              <a:off x="6079238" y="2521374"/>
              <a:ext cx="415625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8" idx="3"/>
              <a:endCxn id="9" idx="1"/>
            </p:cNvCxnSpPr>
            <p:nvPr/>
          </p:nvCxnSpPr>
          <p:spPr>
            <a:xfrm>
              <a:off x="7610863" y="2521375"/>
              <a:ext cx="417137" cy="869539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" idx="3"/>
              <a:endCxn id="5" idx="1"/>
            </p:cNvCxnSpPr>
            <p:nvPr/>
          </p:nvCxnSpPr>
          <p:spPr>
            <a:xfrm flipV="1">
              <a:off x="1116830" y="2521374"/>
              <a:ext cx="450217" cy="86450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1" idx="0"/>
            </p:cNvCxnSpPr>
            <p:nvPr/>
          </p:nvCxnSpPr>
          <p:spPr>
            <a:xfrm>
              <a:off x="2197047" y="3097374"/>
              <a:ext cx="0" cy="65001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2"/>
              <a:endCxn id="12" idx="0"/>
            </p:cNvCxnSpPr>
            <p:nvPr/>
          </p:nvCxnSpPr>
          <p:spPr>
            <a:xfrm>
              <a:off x="2197047" y="4899390"/>
              <a:ext cx="0" cy="66610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0" idx="3"/>
              <a:endCxn id="6" idx="1"/>
            </p:cNvCxnSpPr>
            <p:nvPr/>
          </p:nvCxnSpPr>
          <p:spPr>
            <a:xfrm>
              <a:off x="2827047" y="715798"/>
              <a:ext cx="520885" cy="902952"/>
            </a:xfrm>
            <a:prstGeom prst="bentConnector3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3"/>
              <a:endCxn id="6" idx="1"/>
            </p:cNvCxnSpPr>
            <p:nvPr/>
          </p:nvCxnSpPr>
          <p:spPr>
            <a:xfrm flipV="1">
              <a:off x="2827047" y="1618750"/>
              <a:ext cx="520885" cy="90262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1" idx="3"/>
              <a:endCxn id="6" idx="1"/>
            </p:cNvCxnSpPr>
            <p:nvPr/>
          </p:nvCxnSpPr>
          <p:spPr>
            <a:xfrm flipV="1">
              <a:off x="2827047" y="1618750"/>
              <a:ext cx="520885" cy="27046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2" idx="3"/>
              <a:endCxn id="6" idx="1"/>
            </p:cNvCxnSpPr>
            <p:nvPr/>
          </p:nvCxnSpPr>
          <p:spPr>
            <a:xfrm flipV="1">
              <a:off x="2827047" y="1618750"/>
              <a:ext cx="520885" cy="452274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350707" y="2857650"/>
              <a:ext cx="1116000" cy="115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000" rtlCol="0" anchor="ctr"/>
            <a:lstStyle/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Net </a:t>
              </a:r>
            </a:p>
            <a:p>
              <a:pPr algn="ctr"/>
              <a:r>
                <a:rPr lang="en-US" sz="1500" dirty="0" smtClean="0">
                  <a:solidFill>
                    <a:sysClr val="windowText" lastClr="000000"/>
                  </a:solidFill>
                </a:rPr>
                <a:t>exports</a:t>
              </a:r>
              <a:endParaRPr lang="en-US" sz="1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Elbow Connector 69"/>
            <p:cNvCxnSpPr>
              <a:stCxn id="12" idx="3"/>
              <a:endCxn id="68" idx="1"/>
            </p:cNvCxnSpPr>
            <p:nvPr/>
          </p:nvCxnSpPr>
          <p:spPr>
            <a:xfrm flipV="1">
              <a:off x="2827047" y="3433650"/>
              <a:ext cx="523660" cy="270784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1" idx="3"/>
              <a:endCxn id="68" idx="1"/>
            </p:cNvCxnSpPr>
            <p:nvPr/>
          </p:nvCxnSpPr>
          <p:spPr>
            <a:xfrm flipV="1">
              <a:off x="2827047" y="3433650"/>
              <a:ext cx="523660" cy="8897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68" idx="3"/>
              <a:endCxn id="7" idx="1"/>
            </p:cNvCxnSpPr>
            <p:nvPr/>
          </p:nvCxnSpPr>
          <p:spPr>
            <a:xfrm flipV="1">
              <a:off x="4466707" y="2521374"/>
              <a:ext cx="496531" cy="9122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endCxn id="44" idx="2"/>
            </p:cNvCxnSpPr>
            <p:nvPr/>
          </p:nvCxnSpPr>
          <p:spPr>
            <a:xfrm flipV="1">
              <a:off x="2827047" y="4859705"/>
              <a:ext cx="4225816" cy="1441342"/>
            </a:xfrm>
            <a:prstGeom prst="bentConnector2">
              <a:avLst/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44" idx="3"/>
              <a:endCxn id="9" idx="1"/>
            </p:cNvCxnSpPr>
            <p:nvPr/>
          </p:nvCxnSpPr>
          <p:spPr>
            <a:xfrm flipV="1">
              <a:off x="7610863" y="3390914"/>
              <a:ext cx="417137" cy="89279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000000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630" y="-105165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15.14. Monetary policy transmission mechanisms.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5630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15.15. The use of monetary policy to stablise the economy in a recession.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786701" y="942757"/>
            <a:ext cx="0" cy="514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1786701" y="6082883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36261" y="8979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Aggregate </a:t>
            </a:r>
          </a:p>
          <a:p>
            <a:pPr algn="r"/>
            <a:r>
              <a:rPr lang="en-US" sz="1600" dirty="0" smtClean="0"/>
              <a:t>demand, </a:t>
            </a:r>
            <a:r>
              <a:rPr lang="en-US" sz="1600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181760" y="6046033"/>
            <a:ext cx="205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Output (income), </a:t>
            </a:r>
            <a:r>
              <a:rPr lang="en-US" sz="1600" i="1" dirty="0">
                <a:latin typeface="Times"/>
                <a:cs typeface="Times"/>
              </a:rPr>
              <a:t>Y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794542" y="1058957"/>
            <a:ext cx="6416433" cy="5266259"/>
            <a:chOff x="2139029" y="989760"/>
            <a:chExt cx="6416433" cy="5266259"/>
          </a:xfrm>
        </p:grpSpPr>
        <p:cxnSp>
          <p:nvCxnSpPr>
            <p:cNvPr id="114" name="Straight Connector 113"/>
            <p:cNvCxnSpPr/>
            <p:nvPr/>
          </p:nvCxnSpPr>
          <p:spPr>
            <a:xfrm flipH="1">
              <a:off x="2139029" y="1312746"/>
              <a:ext cx="4680000" cy="4680000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6773126" y="989760"/>
              <a:ext cx="178233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Y</a:t>
              </a:r>
              <a:r>
                <a:rPr lang="en-US" sz="1600" dirty="0" smtClean="0">
                  <a:latin typeface="Times"/>
                  <a:cs typeface="Times"/>
                </a:rPr>
                <a:t> = </a:t>
              </a:r>
              <a:r>
                <a:rPr lang="en-US" sz="1600" i="1" dirty="0" smtClean="0">
                  <a:latin typeface="Times"/>
                  <a:cs typeface="Times"/>
                </a:rPr>
                <a:t>AD </a:t>
              </a:r>
              <a:r>
                <a:rPr lang="en-US" sz="1600" dirty="0" smtClean="0">
                  <a:latin typeface="Calibri"/>
                  <a:cs typeface="Calibri"/>
                </a:rPr>
                <a:t>on 45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degree line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116" name="Arc 115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54745" y="5571097"/>
              <a:ext cx="4621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>
                  <a:latin typeface="Calibri"/>
                  <a:cs typeface="Calibri"/>
                </a:rPr>
                <a:t>45°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1731192" y="6489030"/>
            <a:ext cx="4593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Note:</a:t>
            </a:r>
            <a:r>
              <a:rPr lang="en-US" sz="1600" i="1" dirty="0" smtClean="0">
                <a:latin typeface="Times"/>
                <a:cs typeface="Times"/>
              </a:rPr>
              <a:t> AD </a:t>
            </a:r>
            <a:r>
              <a:rPr lang="en-US" sz="1600" dirty="0" smtClean="0">
                <a:latin typeface="Times"/>
                <a:cs typeface="Times"/>
              </a:rPr>
              <a:t>= </a:t>
            </a:r>
            <a:r>
              <a:rPr lang="en-US" sz="1600" i="1" dirty="0">
                <a:latin typeface="Times"/>
                <a:cs typeface="Times"/>
              </a:rPr>
              <a:t>c</a:t>
            </a:r>
            <a:r>
              <a:rPr lang="en-US" sz="1600" baseline="-25000" dirty="0">
                <a:latin typeface="Times"/>
                <a:cs typeface="Times"/>
              </a:rPr>
              <a:t>0</a:t>
            </a:r>
            <a:r>
              <a:rPr lang="en-US" sz="1600" dirty="0">
                <a:latin typeface="Times"/>
                <a:cs typeface="Times"/>
              </a:rPr>
              <a:t> </a:t>
            </a:r>
            <a:r>
              <a:rPr lang="en-US" sz="1600" dirty="0" smtClean="0">
                <a:latin typeface="Times"/>
                <a:cs typeface="Times"/>
              </a:rPr>
              <a:t>+ </a:t>
            </a:r>
            <a:r>
              <a:rPr lang="en-US" sz="1600" i="1" dirty="0" smtClean="0">
                <a:latin typeface="Times"/>
                <a:cs typeface="Times"/>
              </a:rPr>
              <a:t>c</a:t>
            </a:r>
            <a:r>
              <a:rPr lang="en-US" sz="1600" baseline="-25000" dirty="0" smtClean="0">
                <a:latin typeface="Times"/>
                <a:cs typeface="Times"/>
              </a:rPr>
              <a:t>1</a:t>
            </a:r>
            <a:r>
              <a:rPr lang="en-US" sz="1600" dirty="0" smtClean="0">
                <a:latin typeface="Times"/>
                <a:cs typeface="Times"/>
              </a:rPr>
              <a:t>(1 – </a:t>
            </a:r>
            <a:r>
              <a:rPr lang="en-US" sz="1600" i="1" dirty="0" smtClean="0">
                <a:latin typeface="Times"/>
                <a:cs typeface="Times"/>
              </a:rPr>
              <a:t>t</a:t>
            </a:r>
            <a:r>
              <a:rPr lang="en-US" sz="1600" dirty="0" smtClean="0">
                <a:latin typeface="Times"/>
                <a:cs typeface="Times"/>
              </a:rPr>
              <a:t>)</a:t>
            </a:r>
            <a:r>
              <a:rPr lang="en-US" sz="1600" i="1" dirty="0">
                <a:latin typeface="Times"/>
                <a:cs typeface="Times"/>
              </a:rPr>
              <a:t>Y</a:t>
            </a:r>
            <a:r>
              <a:rPr lang="en-US" sz="1600" i="1" dirty="0" smtClean="0">
                <a:latin typeface="Times"/>
                <a:cs typeface="Times"/>
              </a:rPr>
              <a:t> +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r>
              <a:rPr lang="en-US" sz="1600" i="1" dirty="0">
                <a:latin typeface="Times"/>
                <a:cs typeface="Times"/>
              </a:rPr>
              <a:t>I</a:t>
            </a:r>
            <a:r>
              <a:rPr lang="en-US" sz="1600" dirty="0">
                <a:latin typeface="Times"/>
                <a:cs typeface="Times"/>
              </a:rPr>
              <a:t>(</a:t>
            </a:r>
            <a:r>
              <a:rPr lang="en-US" sz="1600" i="1" dirty="0">
                <a:latin typeface="Times"/>
                <a:cs typeface="Times"/>
              </a:rPr>
              <a:t>r</a:t>
            </a:r>
            <a:r>
              <a:rPr lang="en-US" sz="1600" dirty="0">
                <a:latin typeface="Times"/>
                <a:cs typeface="Times"/>
              </a:rPr>
              <a:t>)</a:t>
            </a:r>
            <a:r>
              <a:rPr lang="en-US" sz="1600" i="1" dirty="0">
                <a:latin typeface="Times"/>
                <a:cs typeface="Times"/>
              </a:rPr>
              <a:t> </a:t>
            </a:r>
            <a:r>
              <a:rPr lang="en-US" sz="1600" dirty="0">
                <a:latin typeface="Times"/>
                <a:cs typeface="Times"/>
              </a:rPr>
              <a:t>+ </a:t>
            </a:r>
            <a:r>
              <a:rPr lang="en-US" sz="1600" i="1" dirty="0">
                <a:latin typeface="Times"/>
                <a:cs typeface="Times"/>
              </a:rPr>
              <a:t>G</a:t>
            </a:r>
            <a:r>
              <a:rPr lang="en-US" sz="1600" dirty="0">
                <a:latin typeface="Times"/>
                <a:cs typeface="Times"/>
              </a:rPr>
              <a:t> + </a:t>
            </a:r>
            <a:r>
              <a:rPr lang="en-US" sz="1600" i="1" dirty="0" smtClean="0">
                <a:latin typeface="Times"/>
                <a:cs typeface="Times"/>
              </a:rPr>
              <a:t>X - </a:t>
            </a:r>
            <a:r>
              <a:rPr lang="en-US" sz="1600" i="1" dirty="0" err="1" smtClean="0">
                <a:latin typeface="Times"/>
                <a:cs typeface="Times"/>
              </a:rPr>
              <a:t>mY</a:t>
            </a:r>
            <a:r>
              <a:rPr lang="en-US" sz="1600" dirty="0" smtClean="0">
                <a:latin typeface="Times"/>
                <a:cs typeface="Times"/>
              </a:rPr>
              <a:t> </a:t>
            </a:r>
            <a:endParaRPr lang="en-US" sz="1600" baseline="-25000" dirty="0">
              <a:latin typeface="Times"/>
              <a:cs typeface="Times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-186268" y="2505359"/>
            <a:ext cx="6966367" cy="2074706"/>
            <a:chOff x="-84671" y="2556158"/>
            <a:chExt cx="6966367" cy="2074706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870766" y="2875964"/>
              <a:ext cx="4571998" cy="1727998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-84671" y="4292311"/>
              <a:ext cx="2000839" cy="338553"/>
              <a:chOff x="683497" y="5645219"/>
              <a:chExt cx="1256972" cy="283316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806110" y="5900542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683497" y="5645219"/>
                <a:ext cx="1146373" cy="28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 </a:t>
                </a:r>
                <a:r>
                  <a:rPr lang="en-US" sz="1600" i="1" dirty="0" smtClean="0">
                    <a:latin typeface="Times"/>
                    <a:cs typeface="Times"/>
                  </a:rPr>
                  <a:t>c</a:t>
                </a:r>
                <a:r>
                  <a:rPr lang="en-US" sz="1600" baseline="-25000" dirty="0" smtClean="0">
                    <a:latin typeface="Times"/>
                    <a:cs typeface="Times"/>
                  </a:rPr>
                  <a:t>0</a:t>
                </a:r>
                <a:r>
                  <a:rPr lang="en-US" sz="1600" dirty="0" smtClean="0">
                    <a:latin typeface="Times"/>
                    <a:cs typeface="Times"/>
                  </a:rPr>
                  <a:t>  + </a:t>
                </a:r>
                <a:r>
                  <a:rPr lang="en-US" sz="1600" i="1" dirty="0" smtClean="0">
                    <a:latin typeface="Times"/>
                    <a:cs typeface="Times"/>
                  </a:rPr>
                  <a:t>I</a:t>
                </a:r>
                <a:r>
                  <a:rPr lang="en-US" sz="1600" dirty="0" smtClean="0">
                    <a:latin typeface="Times"/>
                    <a:cs typeface="Times"/>
                  </a:rPr>
                  <a:t>(</a:t>
                </a:r>
                <a:r>
                  <a:rPr lang="en-US" sz="1600" i="1" dirty="0" smtClean="0">
                    <a:latin typeface="Times"/>
                    <a:cs typeface="Times"/>
                  </a:rPr>
                  <a:t>r</a:t>
                </a:r>
                <a:r>
                  <a:rPr lang="en-US" sz="1600" dirty="0" smtClean="0">
                    <a:latin typeface="Times"/>
                    <a:cs typeface="Times"/>
                  </a:rPr>
                  <a:t>)</a:t>
                </a:r>
                <a:r>
                  <a:rPr lang="en-US" sz="1600" i="1" dirty="0" smtClean="0">
                    <a:latin typeface="Times"/>
                    <a:cs typeface="Times"/>
                  </a:rPr>
                  <a:t> + G  + X</a:t>
                </a: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6360078" y="2556158"/>
              <a:ext cx="521618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i="1" dirty="0" smtClean="0">
                  <a:latin typeface="Times"/>
                  <a:cs typeface="Times"/>
                </a:rPr>
                <a:t>AD</a:t>
              </a:r>
              <a:endParaRPr lang="en-US" sz="1600" baseline="-25000" dirty="0">
                <a:latin typeface="Times"/>
                <a:cs typeface="Times"/>
              </a:endParaRPr>
            </a:p>
            <a:p>
              <a:pPr algn="r"/>
              <a:endParaRPr lang="en-US" sz="1600" i="1" baseline="-25000" dirty="0">
                <a:latin typeface="Times"/>
                <a:cs typeface="Time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0441" y="3342988"/>
              <a:ext cx="365004" cy="379531"/>
              <a:chOff x="5290920" y="2002155"/>
              <a:chExt cx="365004" cy="379531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457355" y="2309670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290920" y="2002155"/>
                <a:ext cx="3650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A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-440265" y="3567493"/>
            <a:ext cx="8748472" cy="2172952"/>
            <a:chOff x="-16940" y="3567493"/>
            <a:chExt cx="8748472" cy="2172952"/>
          </a:xfrm>
        </p:grpSpPr>
        <p:grpSp>
          <p:nvGrpSpPr>
            <p:cNvPr id="128" name="Group 127"/>
            <p:cNvGrpSpPr/>
            <p:nvPr/>
          </p:nvGrpSpPr>
          <p:grpSpPr>
            <a:xfrm>
              <a:off x="-16940" y="3567493"/>
              <a:ext cx="8748472" cy="2172952"/>
              <a:chOff x="-338667" y="3364297"/>
              <a:chExt cx="8748472" cy="217295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1887702" y="3673623"/>
                <a:ext cx="4571998" cy="1727998"/>
              </a:xfrm>
              <a:prstGeom prst="line">
                <a:avLst/>
              </a:prstGeom>
              <a:ln w="28575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6426156" y="3364297"/>
                <a:ext cx="1983649" cy="748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AD</a:t>
                </a:r>
                <a:r>
                  <a:rPr lang="en-US" sz="1600" dirty="0">
                    <a:latin typeface="Times"/>
                    <a:cs typeface="Times"/>
                  </a:rPr>
                  <a:t>(</a:t>
                </a:r>
                <a:r>
                  <a:rPr lang="en-US" sz="1600" dirty="0">
                    <a:cs typeface="Calibri"/>
                  </a:rPr>
                  <a:t>lower level </a:t>
                </a:r>
                <a:r>
                  <a:rPr lang="en-US" sz="1600" dirty="0" smtClean="0">
                    <a:cs typeface="Calibri"/>
                  </a:rPr>
                  <a:t>of </a:t>
                </a:r>
              </a:p>
              <a:p>
                <a:r>
                  <a:rPr lang="en-US" sz="1600" dirty="0" smtClean="0">
                    <a:cs typeface="Calibri"/>
                  </a:rPr>
                  <a:t>consumption</a:t>
                </a:r>
                <a:r>
                  <a:rPr lang="en-US" sz="1600" i="1" dirty="0">
                    <a:cs typeface="Calibri"/>
                  </a:rPr>
                  <a:t>, </a:t>
                </a:r>
                <a:r>
                  <a:rPr lang="en-US" sz="1600" i="1" dirty="0">
                    <a:latin typeface="Times"/>
                    <a:cs typeface="Times"/>
                  </a:rPr>
                  <a:t>c</a:t>
                </a:r>
                <a:r>
                  <a:rPr lang="en-US" sz="1600" baseline="-25000" dirty="0">
                    <a:latin typeface="Times"/>
                    <a:cs typeface="Times"/>
                  </a:rPr>
                  <a:t>0</a:t>
                </a:r>
                <a:r>
                  <a:rPr lang="en-US" sz="1600" dirty="0"/>
                  <a:t>′</a:t>
                </a:r>
                <a:r>
                  <a:rPr lang="en-US" sz="1600" dirty="0">
                    <a:latin typeface="Times"/>
                    <a:cs typeface="Times"/>
                  </a:rPr>
                  <a:t>)</a:t>
                </a:r>
                <a:endParaRPr lang="en-US" sz="1600" baseline="-25000" dirty="0">
                  <a:latin typeface="Times"/>
                  <a:cs typeface="Times"/>
                </a:endParaRPr>
              </a:p>
              <a:p>
                <a:pPr algn="r"/>
                <a:endParaRPr lang="en-US" sz="1600" i="1" baseline="-25000" dirty="0">
                  <a:latin typeface="Times"/>
                  <a:cs typeface="Times"/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-338667" y="5198695"/>
                <a:ext cx="2254838" cy="338554"/>
                <a:chOff x="523929" y="6106126"/>
                <a:chExt cx="1416540" cy="283316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 flipH="1" flipV="1">
                  <a:off x="1806110" y="6271820"/>
                  <a:ext cx="1343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523929" y="6106126"/>
                  <a:ext cx="1305941" cy="28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 smtClean="0"/>
                    <a:t> </a:t>
                  </a:r>
                  <a:r>
                    <a:rPr lang="en-US" sz="1600" i="1" dirty="0" smtClean="0">
                      <a:latin typeface="Times"/>
                      <a:cs typeface="Times"/>
                    </a:rPr>
                    <a:t>c</a:t>
                  </a:r>
                  <a:r>
                    <a:rPr lang="en-US" sz="1600" baseline="-25000" dirty="0" smtClean="0">
                      <a:latin typeface="Times"/>
                      <a:cs typeface="Times"/>
                    </a:rPr>
                    <a:t>0</a:t>
                  </a:r>
                  <a:r>
                    <a:rPr lang="en-US" sz="1600" dirty="0"/>
                    <a:t>′</a:t>
                  </a:r>
                  <a:r>
                    <a:rPr lang="en-US" sz="1600" dirty="0" smtClean="0">
                      <a:latin typeface="Times"/>
                      <a:cs typeface="Times"/>
                    </a:rPr>
                    <a:t> + </a:t>
                  </a:r>
                  <a:r>
                    <a:rPr lang="en-US" sz="1600" i="1" dirty="0" smtClean="0">
                      <a:latin typeface="Times"/>
                      <a:cs typeface="Times"/>
                    </a:rPr>
                    <a:t>I</a:t>
                  </a:r>
                  <a:r>
                    <a:rPr lang="en-US" sz="1600" dirty="0" smtClean="0">
                      <a:latin typeface="Times"/>
                      <a:cs typeface="Times"/>
                    </a:rPr>
                    <a:t>(</a:t>
                  </a:r>
                  <a:r>
                    <a:rPr lang="en-US" sz="1600" i="1" dirty="0" smtClean="0">
                      <a:latin typeface="Times"/>
                      <a:cs typeface="Times"/>
                    </a:rPr>
                    <a:t>r</a:t>
                  </a:r>
                  <a:r>
                    <a:rPr lang="en-US" sz="1600" dirty="0" smtClean="0">
                      <a:latin typeface="Times"/>
                      <a:cs typeface="Times"/>
                    </a:rPr>
                    <a:t>)</a:t>
                  </a:r>
                  <a:r>
                    <a:rPr lang="en-US" sz="1600" i="1" dirty="0" smtClean="0">
                      <a:latin typeface="Times"/>
                      <a:cs typeface="Times"/>
                    </a:rPr>
                    <a:t> + G  + X</a:t>
                  </a:r>
                </a:p>
              </p:txBody>
            </p:sp>
          </p:grp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3432766" y="4003536"/>
                <a:ext cx="505698" cy="503999"/>
              </a:xfrm>
              <a:prstGeom prst="straightConnector1">
                <a:avLst/>
              </a:prstGeom>
              <a:ln>
                <a:solidFill>
                  <a:srgbClr val="7F7F7F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2623133" y="5066273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2737639" y="5009386"/>
              <a:ext cx="3650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B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455560" y="2738195"/>
            <a:ext cx="9482894" cy="2074391"/>
            <a:chOff x="-455560" y="2738194"/>
            <a:chExt cx="9482894" cy="2074391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2882317" y="4275658"/>
              <a:ext cx="505698" cy="503999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-455560" y="2738194"/>
              <a:ext cx="9482894" cy="2074391"/>
              <a:chOff x="-32235" y="2738194"/>
              <a:chExt cx="9482894" cy="2074391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-32235" y="4474031"/>
                <a:ext cx="2078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 </a:t>
                </a:r>
                <a:r>
                  <a:rPr lang="en-US" sz="1600" i="1" dirty="0" smtClean="0">
                    <a:latin typeface="Times"/>
                    <a:cs typeface="Times"/>
                  </a:rPr>
                  <a:t>c</a:t>
                </a:r>
                <a:r>
                  <a:rPr lang="en-US" sz="1600" baseline="-25000" dirty="0" smtClean="0">
                    <a:latin typeface="Times"/>
                    <a:cs typeface="Times"/>
                  </a:rPr>
                  <a:t>0</a:t>
                </a:r>
                <a:r>
                  <a:rPr lang="en-US" sz="1600" dirty="0"/>
                  <a:t>′</a:t>
                </a:r>
                <a:r>
                  <a:rPr lang="en-US" sz="1600" dirty="0" smtClean="0">
                    <a:latin typeface="Times"/>
                    <a:cs typeface="Times"/>
                  </a:rPr>
                  <a:t> + </a:t>
                </a:r>
                <a:r>
                  <a:rPr lang="en-US" sz="1600" i="1" dirty="0" smtClean="0">
                    <a:latin typeface="Times"/>
                    <a:cs typeface="Times"/>
                  </a:rPr>
                  <a:t>I</a:t>
                </a:r>
                <a:r>
                  <a:rPr lang="en-US" sz="1600" dirty="0" smtClean="0">
                    <a:latin typeface="Times"/>
                    <a:cs typeface="Times"/>
                  </a:rPr>
                  <a:t>(</a:t>
                </a:r>
                <a:r>
                  <a:rPr lang="en-US" sz="1600" i="1" dirty="0" smtClean="0">
                    <a:latin typeface="Times"/>
                    <a:cs typeface="Times"/>
                  </a:rPr>
                  <a:t>r</a:t>
                </a:r>
                <a:r>
                  <a:rPr lang="en-US" sz="1600" dirty="0"/>
                  <a:t>′</a:t>
                </a:r>
                <a:r>
                  <a:rPr lang="en-US" sz="1600" dirty="0" smtClean="0">
                    <a:latin typeface="Times"/>
                    <a:cs typeface="Times"/>
                  </a:rPr>
                  <a:t>)</a:t>
                </a:r>
                <a:r>
                  <a:rPr lang="en-US" sz="1600" i="1" dirty="0" smtClean="0">
                    <a:latin typeface="Times"/>
                    <a:cs typeface="Times"/>
                  </a:rPr>
                  <a:t> + G + X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705907" y="2738194"/>
                <a:ext cx="2744752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latin typeface="Times"/>
                    <a:cs typeface="Times"/>
                  </a:rPr>
                  <a:t>AD</a:t>
                </a:r>
                <a:r>
                  <a:rPr lang="en-US" sz="1600" dirty="0" smtClean="0">
                    <a:latin typeface="Times"/>
                    <a:cs typeface="Times"/>
                  </a:rPr>
                  <a:t>(</a:t>
                </a:r>
                <a:r>
                  <a:rPr lang="en-US" sz="1600" dirty="0">
                    <a:cs typeface="Calibri"/>
                  </a:rPr>
                  <a:t>lower consumption, </a:t>
                </a:r>
                <a:r>
                  <a:rPr lang="en-US" sz="1600" i="1" dirty="0" smtClean="0">
                    <a:latin typeface="Times"/>
                    <a:cs typeface="Times"/>
                  </a:rPr>
                  <a:t>c</a:t>
                </a:r>
                <a:r>
                  <a:rPr lang="en-US" sz="1600" baseline="-25000" dirty="0" smtClean="0">
                    <a:latin typeface="Times"/>
                    <a:cs typeface="Times"/>
                  </a:rPr>
                  <a:t>0</a:t>
                </a:r>
                <a:r>
                  <a:rPr lang="en-US" sz="1600" dirty="0" smtClean="0"/>
                  <a:t>′, </a:t>
                </a:r>
              </a:p>
              <a:p>
                <a:r>
                  <a:rPr lang="en-US" sz="1600" dirty="0" smtClean="0"/>
                  <a:t>and higher investment due to lower interest rate, </a:t>
                </a:r>
                <a:r>
                  <a:rPr lang="en-US" sz="1600" i="1" dirty="0" smtClean="0">
                    <a:latin typeface="Times"/>
                    <a:cs typeface="Times"/>
                  </a:rPr>
                  <a:t>r</a:t>
                </a:r>
                <a:r>
                  <a:rPr lang="en-US" sz="1600" dirty="0" smtClean="0"/>
                  <a:t>′</a:t>
                </a:r>
                <a:r>
                  <a:rPr lang="en-US" sz="1600" dirty="0" smtClean="0">
                    <a:latin typeface="Times"/>
                    <a:cs typeface="Times"/>
                  </a:rPr>
                  <a:t>)</a:t>
                </a:r>
                <a:endParaRPr lang="en-US" sz="1600" baseline="-25000" dirty="0" smtClean="0">
                  <a:latin typeface="Times"/>
                  <a:cs typeface="Times"/>
                </a:endParaRPr>
              </a:p>
              <a:p>
                <a:endParaRPr lang="en-US" sz="1600" i="1" baseline="-25000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30" y="109022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15.16. The policy mix: Fiscal and monetary policy in the US following the collapse of the tech bubble.</a:t>
            </a:r>
          </a:p>
        </p:txBody>
      </p:sp>
      <p:pic>
        <p:nvPicPr>
          <p:cNvPr id="3" name="Picture 2" descr="Screen Shot 2015-01-05 at 11.59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44575"/>
            <a:ext cx="8534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-11092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15.2. Three causes of inflation.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351023" y="-878336"/>
            <a:ext cx="7644474" cy="3525128"/>
            <a:chOff x="-4259504" y="-535673"/>
            <a:chExt cx="13638682" cy="7509401"/>
          </a:xfrm>
        </p:grpSpPr>
        <p:sp>
          <p:nvSpPr>
            <p:cNvPr id="5" name="Arc 12"/>
            <p:cNvSpPr/>
            <p:nvPr/>
          </p:nvSpPr>
          <p:spPr>
            <a:xfrm>
              <a:off x="-4259504" y="-535673"/>
              <a:ext cx="9926790" cy="6788196"/>
            </a:xfrm>
            <a:prstGeom prst="arc">
              <a:avLst>
                <a:gd name="adj1" fmla="val 254447"/>
                <a:gd name="adj2" fmla="val 5262904"/>
              </a:avLst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795974" y="6440305"/>
              <a:ext cx="54000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1171" y="6426157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6644" y="644027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717" y="6252524"/>
              <a:ext cx="251996" cy="7212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627255" y="4086381"/>
              <a:ext cx="3590232" cy="60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Real wage 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1569" y="316371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50901" y="2802317"/>
              <a:ext cx="4428277" cy="7212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Wage-setting curve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803799" y="3170469"/>
              <a:ext cx="0" cy="327598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5937" y="4431857"/>
              <a:ext cx="329467" cy="1245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</a:endParaRPr>
            </a:p>
            <a:p>
              <a:endParaRPr lang="en-GB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Straight Connector 37"/>
            <p:cNvCxnSpPr/>
            <p:nvPr/>
          </p:nvCxnSpPr>
          <p:spPr>
            <a:xfrm flipH="1" flipV="1">
              <a:off x="804310" y="4619780"/>
              <a:ext cx="5302314" cy="3016"/>
            </a:xfrm>
            <a:prstGeom prst="line">
              <a:avLst/>
            </a:prstGeom>
            <a:ln w="190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6"/>
            <p:cNvSpPr txBox="1"/>
            <p:nvPr/>
          </p:nvSpPr>
          <p:spPr>
            <a:xfrm>
              <a:off x="1654755" y="3349333"/>
              <a:ext cx="2772172" cy="12457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Profit curve  shifts down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Oval 71"/>
            <p:cNvSpPr/>
            <p:nvPr/>
          </p:nvSpPr>
          <p:spPr>
            <a:xfrm>
              <a:off x="4911184" y="458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Straight Connector 57"/>
            <p:cNvCxnSpPr/>
            <p:nvPr/>
          </p:nvCxnSpPr>
          <p:spPr>
            <a:xfrm>
              <a:off x="648796" y="462279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307004" y="6098066"/>
              <a:ext cx="2398689" cy="721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Employment</a:t>
              </a:r>
              <a:r>
                <a:rPr lang="en-US" sz="1600" dirty="0" smtClean="0">
                  <a:solidFill>
                    <a:prstClr val="black"/>
                  </a:solidFill>
                </a:rPr>
                <a:t>, N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-2351023" y="981001"/>
            <a:ext cx="7360767" cy="3525127"/>
            <a:chOff x="-4259504" y="-535673"/>
            <a:chExt cx="13132512" cy="7509401"/>
          </a:xfrm>
        </p:grpSpPr>
        <p:sp>
          <p:nvSpPr>
            <p:cNvPr id="40" name="Arc 12"/>
            <p:cNvSpPr/>
            <p:nvPr/>
          </p:nvSpPr>
          <p:spPr>
            <a:xfrm>
              <a:off x="-4259504" y="-535673"/>
              <a:ext cx="9926790" cy="6788196"/>
            </a:xfrm>
            <a:prstGeom prst="arc">
              <a:avLst>
                <a:gd name="adj1" fmla="val 254447"/>
                <a:gd name="adj2" fmla="val 5262904"/>
              </a:avLst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795974" y="6440305"/>
              <a:ext cx="54000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1171" y="6426157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26644" y="644027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7717" y="6252523"/>
              <a:ext cx="251996" cy="7212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41569" y="316371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24305" y="3284992"/>
              <a:ext cx="2631155" cy="12457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W</a:t>
              </a:r>
              <a:r>
                <a:rPr lang="en-US" sz="1600" dirty="0" smtClean="0">
                  <a:solidFill>
                    <a:schemeClr val="accent2"/>
                  </a:solidFill>
                </a:rPr>
                <a:t>age curve shifts up 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03799" y="3170469"/>
              <a:ext cx="0" cy="327598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938" y="4431859"/>
              <a:ext cx="329467" cy="1245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</a:endParaRPr>
            </a:p>
            <a:p>
              <a:endParaRPr lang="en-GB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50" name="Straight Connector 37"/>
            <p:cNvCxnSpPr/>
            <p:nvPr/>
          </p:nvCxnSpPr>
          <p:spPr>
            <a:xfrm flipH="1" flipV="1">
              <a:off x="804310" y="4619780"/>
              <a:ext cx="5302314" cy="3016"/>
            </a:xfrm>
            <a:prstGeom prst="line">
              <a:avLst/>
            </a:prstGeom>
            <a:ln w="190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16"/>
            <p:cNvSpPr txBox="1"/>
            <p:nvPr/>
          </p:nvSpPr>
          <p:spPr>
            <a:xfrm>
              <a:off x="6106622" y="4235469"/>
              <a:ext cx="2766386" cy="12457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prstClr val="black"/>
                  </a:solidFill>
                </a:rPr>
                <a:t>P</a:t>
              </a:r>
              <a:r>
                <a:rPr lang="en-US" sz="1600" dirty="0">
                  <a:solidFill>
                    <a:prstClr val="black"/>
                  </a:solidFill>
                </a:rPr>
                <a:t>rice-</a:t>
              </a:r>
              <a:r>
                <a:rPr lang="en-US" sz="1600" dirty="0" smtClean="0">
                  <a:solidFill>
                    <a:prstClr val="black"/>
                  </a:solidFill>
                </a:rPr>
                <a:t>setting curve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71"/>
            <p:cNvSpPr/>
            <p:nvPr/>
          </p:nvSpPr>
          <p:spPr>
            <a:xfrm>
              <a:off x="4911184" y="458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Straight Connector 57"/>
            <p:cNvCxnSpPr/>
            <p:nvPr/>
          </p:nvCxnSpPr>
          <p:spPr>
            <a:xfrm>
              <a:off x="648796" y="462279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-2351023" y="3185578"/>
            <a:ext cx="7324692" cy="3525127"/>
            <a:chOff x="-4259504" y="-535673"/>
            <a:chExt cx="13068153" cy="7509401"/>
          </a:xfrm>
        </p:grpSpPr>
        <p:sp>
          <p:nvSpPr>
            <p:cNvPr id="56" name="Arc 12"/>
            <p:cNvSpPr/>
            <p:nvPr/>
          </p:nvSpPr>
          <p:spPr>
            <a:xfrm>
              <a:off x="-4259504" y="-535673"/>
              <a:ext cx="9926790" cy="6788196"/>
            </a:xfrm>
            <a:prstGeom prst="arc">
              <a:avLst>
                <a:gd name="adj1" fmla="val 254447"/>
                <a:gd name="adj2" fmla="val 5262904"/>
              </a:avLst>
            </a:prstGeom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95974" y="6440305"/>
              <a:ext cx="54000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01171" y="6426157"/>
              <a:ext cx="0" cy="180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6644" y="644027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97717" y="6252523"/>
              <a:ext cx="251996" cy="7212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41569" y="316371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426417" y="2802317"/>
              <a:ext cx="3382232" cy="7212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Wage-setting curve 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803799" y="3170469"/>
              <a:ext cx="0" cy="3275982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5937" y="4431859"/>
              <a:ext cx="329467" cy="1245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</a:endParaRPr>
            </a:p>
            <a:p>
              <a:endParaRPr lang="en-GB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66" name="Straight Connector 37"/>
            <p:cNvCxnSpPr/>
            <p:nvPr/>
          </p:nvCxnSpPr>
          <p:spPr>
            <a:xfrm flipH="1" flipV="1">
              <a:off x="804310" y="4619780"/>
              <a:ext cx="5302314" cy="3016"/>
            </a:xfrm>
            <a:prstGeom prst="line">
              <a:avLst/>
            </a:prstGeom>
            <a:ln w="190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16"/>
            <p:cNvSpPr txBox="1"/>
            <p:nvPr/>
          </p:nvSpPr>
          <p:spPr>
            <a:xfrm>
              <a:off x="6106625" y="4262195"/>
              <a:ext cx="2631157" cy="124571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prstClr val="black"/>
                  </a:solidFill>
                </a:rPr>
                <a:t>P</a:t>
              </a:r>
              <a:r>
                <a:rPr lang="en-US" sz="1600" dirty="0">
                  <a:solidFill>
                    <a:prstClr val="black"/>
                  </a:solidFill>
                </a:rPr>
                <a:t>rice-setting curve </a:t>
              </a:r>
            </a:p>
          </p:txBody>
        </p:sp>
        <p:sp>
          <p:nvSpPr>
            <p:cNvPr id="68" name="Oval 71"/>
            <p:cNvSpPr/>
            <p:nvPr/>
          </p:nvSpPr>
          <p:spPr>
            <a:xfrm>
              <a:off x="4911184" y="458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Straight Connector 57"/>
            <p:cNvCxnSpPr/>
            <p:nvPr/>
          </p:nvCxnSpPr>
          <p:spPr>
            <a:xfrm>
              <a:off x="648796" y="4622796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946847" y="4889810"/>
            <a:ext cx="1474761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Unemployment falls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72" name="Straight Connector 55"/>
          <p:cNvCxnSpPr/>
          <p:nvPr/>
        </p:nvCxnSpPr>
        <p:spPr>
          <a:xfrm flipV="1">
            <a:off x="946848" y="1524870"/>
            <a:ext cx="0" cy="282019"/>
          </a:xfrm>
          <a:prstGeom prst="line">
            <a:avLst/>
          </a:prstGeom>
          <a:ln w="19050" cmpd="sng"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5"/>
          <p:cNvCxnSpPr/>
          <p:nvPr/>
        </p:nvCxnSpPr>
        <p:spPr>
          <a:xfrm flipV="1">
            <a:off x="2820119" y="1539293"/>
            <a:ext cx="0" cy="280603"/>
          </a:xfrm>
          <a:prstGeom prst="line">
            <a:avLst/>
          </a:prstGeom>
          <a:ln w="12700" cmpd="sng">
            <a:solidFill>
              <a:schemeClr val="accent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7"/>
          <p:cNvCxnSpPr/>
          <p:nvPr/>
        </p:nvCxnSpPr>
        <p:spPr>
          <a:xfrm flipH="1" flipV="1">
            <a:off x="509946" y="1819894"/>
            <a:ext cx="2971944" cy="1416"/>
          </a:xfrm>
          <a:prstGeom prst="line">
            <a:avLst/>
          </a:prstGeom>
          <a:ln w="12700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rc 12"/>
          <p:cNvSpPr/>
          <p:nvPr/>
        </p:nvSpPr>
        <p:spPr>
          <a:xfrm>
            <a:off x="-2452011" y="805988"/>
            <a:ext cx="5563960" cy="3186573"/>
          </a:xfrm>
          <a:prstGeom prst="arc">
            <a:avLst>
              <a:gd name="adj1" fmla="val 611694"/>
              <a:gd name="adj2" fmla="val 4123889"/>
            </a:avLst>
          </a:prstGeom>
          <a:ln w="12700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8" name="Straight Connector 55"/>
          <p:cNvCxnSpPr/>
          <p:nvPr/>
        </p:nvCxnSpPr>
        <p:spPr>
          <a:xfrm>
            <a:off x="963916" y="3887400"/>
            <a:ext cx="0" cy="249913"/>
          </a:xfrm>
          <a:prstGeom prst="line">
            <a:avLst/>
          </a:prstGeom>
          <a:ln w="19050" cmpd="sng"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62446" y="5337301"/>
            <a:ext cx="0" cy="10903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55"/>
          <p:cNvCxnSpPr/>
          <p:nvPr/>
        </p:nvCxnSpPr>
        <p:spPr>
          <a:xfrm flipV="1">
            <a:off x="3062446" y="5337299"/>
            <a:ext cx="0" cy="274570"/>
          </a:xfrm>
          <a:prstGeom prst="line">
            <a:avLst/>
          </a:prstGeom>
          <a:ln w="12700" cmpd="sng">
            <a:solidFill>
              <a:schemeClr val="accent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55"/>
          <p:cNvCxnSpPr/>
          <p:nvPr/>
        </p:nvCxnSpPr>
        <p:spPr>
          <a:xfrm flipV="1">
            <a:off x="2820841" y="3127962"/>
            <a:ext cx="0" cy="274570"/>
          </a:xfrm>
          <a:prstGeom prst="line">
            <a:avLst/>
          </a:prstGeom>
          <a:ln w="12700" cmpd="sng">
            <a:solidFill>
              <a:schemeClr val="accent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55"/>
          <p:cNvCxnSpPr/>
          <p:nvPr/>
        </p:nvCxnSpPr>
        <p:spPr>
          <a:xfrm flipH="1">
            <a:off x="2807926" y="6197710"/>
            <a:ext cx="242991" cy="1"/>
          </a:xfrm>
          <a:prstGeom prst="line">
            <a:avLst/>
          </a:prstGeom>
          <a:ln w="19050" cmpd="sng"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03582" y="1599896"/>
            <a:ext cx="3840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1. Owners’ power rises relative to consumers (e.g. lower competition) – </a:t>
            </a:r>
            <a:r>
              <a:rPr lang="en-GB" sz="1600" dirty="0"/>
              <a:t>medium to long run</a:t>
            </a:r>
          </a:p>
          <a:p>
            <a:endParaRPr lang="en-GB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5293452" y="3181359"/>
            <a:ext cx="384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2. Employees’ power rises relative to owners (e.g. stronger unions) – </a:t>
            </a:r>
          </a:p>
          <a:p>
            <a:r>
              <a:rPr lang="en-GB" sz="1600" dirty="0" smtClean="0"/>
              <a:t>medium to long run</a:t>
            </a:r>
            <a:endParaRPr lang="en-GB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93453" y="5172350"/>
            <a:ext cx="376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3. Employees’ power rises relative to owners in a business cycle upswing – </a:t>
            </a:r>
          </a:p>
          <a:p>
            <a:r>
              <a:rPr lang="en-GB" sz="1600" dirty="0" smtClean="0"/>
              <a:t>short to medium run</a:t>
            </a:r>
            <a:endParaRPr lang="en-GB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776973" y="1587385"/>
            <a:ext cx="0" cy="81188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6"/>
          <p:cNvSpPr txBox="1"/>
          <p:nvPr/>
        </p:nvSpPr>
        <p:spPr>
          <a:xfrm>
            <a:off x="3468328" y="1665877"/>
            <a:ext cx="155055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solidFill>
                  <a:prstClr val="black"/>
                </a:solidFill>
              </a:rPr>
              <a:t>P</a:t>
            </a:r>
            <a:r>
              <a:rPr lang="en-US" sz="1600" dirty="0" smtClean="0">
                <a:solidFill>
                  <a:prstClr val="black"/>
                </a:solidFill>
              </a:rPr>
              <a:t>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72193" y="2700629"/>
            <a:ext cx="189573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Wage-setting curve </a:t>
            </a:r>
          </a:p>
        </p:txBody>
      </p:sp>
      <p:cxnSp>
        <p:nvCxnSpPr>
          <p:cNvPr id="81" name="Straight Connector 60"/>
          <p:cNvCxnSpPr/>
          <p:nvPr/>
        </p:nvCxnSpPr>
        <p:spPr>
          <a:xfrm flipH="1">
            <a:off x="2776973" y="2421306"/>
            <a:ext cx="0" cy="183597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0"/>
          <p:cNvCxnSpPr/>
          <p:nvPr/>
        </p:nvCxnSpPr>
        <p:spPr>
          <a:xfrm flipH="1">
            <a:off x="2776973" y="4249093"/>
            <a:ext cx="0" cy="219597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7" grpId="0" animBg="1"/>
      <p:bldP spid="100" grpId="0"/>
      <p:bldP spid="10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0"/>
          <p:cNvSpPr txBox="1"/>
          <p:nvPr/>
        </p:nvSpPr>
        <p:spPr>
          <a:xfrm>
            <a:off x="4622246" y="2453107"/>
            <a:ext cx="422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X</a:t>
            </a: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4359191" y="3073598"/>
            <a:ext cx="0" cy="3048992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30" y="18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15.17. A policy intervention to restore employment and output after a fall in investment.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718468" y="3899509"/>
            <a:ext cx="5140307" cy="1839375"/>
            <a:chOff x="6186464" y="4144291"/>
            <a:chExt cx="5140307" cy="1839375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6186464" y="5983666"/>
              <a:ext cx="612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194974" y="4144291"/>
              <a:ext cx="5131797" cy="703414"/>
              <a:chOff x="6194974" y="4144291"/>
              <a:chExt cx="5131797" cy="70341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604612" y="4144291"/>
                <a:ext cx="37221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cs typeface="Times"/>
                  </a:rPr>
                  <a:t>; AD(</a:t>
                </a:r>
                <a:r>
                  <a:rPr lang="en-US" sz="1600" dirty="0" smtClean="0">
                    <a:cs typeface="Times"/>
                  </a:rPr>
                  <a:t>Monetary and fiscal stimulus</a:t>
                </a:r>
                <a:r>
                  <a:rPr lang="en-US" sz="1600" i="1" dirty="0" smtClean="0">
                    <a:cs typeface="Times"/>
                  </a:rPr>
                  <a:t>)</a:t>
                </a:r>
                <a:endParaRPr lang="en-US" sz="1600" i="1" dirty="0">
                  <a:cs typeface="Times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1">
                <a:off x="6194974" y="4559752"/>
                <a:ext cx="288597" cy="28795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Freeform 23"/>
          <p:cNvSpPr/>
          <p:nvPr/>
        </p:nvSpPr>
        <p:spPr>
          <a:xfrm>
            <a:off x="3653084" y="2118090"/>
            <a:ext cx="643899" cy="539119"/>
          </a:xfrm>
          <a:custGeom>
            <a:avLst/>
            <a:gdLst>
              <a:gd name="connsiteX0" fmla="*/ 0 w 734427"/>
              <a:gd name="connsiteY0" fmla="*/ 644612 h 644612"/>
              <a:gd name="connsiteX1" fmla="*/ 168306 w 734427"/>
              <a:gd name="connsiteY1" fmla="*/ 32632 h 644612"/>
              <a:gd name="connsiteX2" fmla="*/ 734427 w 734427"/>
              <a:gd name="connsiteY2" fmla="*/ 78530 h 64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427" h="644612">
                <a:moveTo>
                  <a:pt x="0" y="644612"/>
                </a:moveTo>
                <a:cubicBezTo>
                  <a:pt x="22951" y="385795"/>
                  <a:pt x="45902" y="126979"/>
                  <a:pt x="168306" y="32632"/>
                </a:cubicBezTo>
                <a:cubicBezTo>
                  <a:pt x="290711" y="-61715"/>
                  <a:pt x="734427" y="78530"/>
                  <a:pt x="734427" y="78530"/>
                </a:cubicBezTo>
              </a:path>
            </a:pathLst>
          </a:custGeom>
          <a:ln>
            <a:solidFill>
              <a:srgbClr val="7F7F7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066051" y="3096069"/>
            <a:ext cx="3868123" cy="3692126"/>
            <a:chOff x="4464544" y="2207078"/>
            <a:chExt cx="4732626" cy="4379829"/>
          </a:xfrm>
        </p:grpSpPr>
        <p:grpSp>
          <p:nvGrpSpPr>
            <p:cNvPr id="12" name="Group 11"/>
            <p:cNvGrpSpPr/>
            <p:nvPr/>
          </p:nvGrpSpPr>
          <p:grpSpPr>
            <a:xfrm>
              <a:off x="4464544" y="2207078"/>
              <a:ext cx="4732626" cy="4379829"/>
              <a:chOff x="4464544" y="2207078"/>
              <a:chExt cx="4732626" cy="43798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022639" y="2735482"/>
                <a:ext cx="4174531" cy="3096634"/>
                <a:chOff x="5022639" y="2735482"/>
                <a:chExt cx="4174531" cy="309663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030760" y="2952116"/>
                  <a:ext cx="2880000" cy="2880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5022639" y="3329305"/>
                  <a:ext cx="2888121" cy="111600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7876897" y="2735482"/>
                  <a:ext cx="1320273" cy="401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45° line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846295" y="3177430"/>
                  <a:ext cx="857447" cy="401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>
                      <a:latin typeface="Calibri"/>
                      <a:cs typeface="Calibri"/>
                    </a:rPr>
                    <a:t>AD</a:t>
                  </a:r>
                  <a:endParaRPr lang="en-US" sz="1600" i="1" dirty="0"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464544" y="2207078"/>
                <a:ext cx="4177768" cy="4379829"/>
                <a:chOff x="4464544" y="2207078"/>
                <a:chExt cx="4177768" cy="437982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856232" y="5816641"/>
                  <a:ext cx="3786080" cy="770266"/>
                  <a:chOff x="4856232" y="5816641"/>
                  <a:chExt cx="3786080" cy="770266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5025569" y="5830789"/>
                    <a:ext cx="3599985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030759" y="5816641"/>
                    <a:ext cx="0" cy="18000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4856232" y="5830760"/>
                    <a:ext cx="169334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037914" y="6185293"/>
                    <a:ext cx="3604398" cy="4016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Output (income)</a:t>
                    </a: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464544" y="2207078"/>
                  <a:ext cx="561026" cy="3645545"/>
                  <a:chOff x="4464544" y="2207078"/>
                  <a:chExt cx="561026" cy="3645545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5025561" y="2792372"/>
                    <a:ext cx="9" cy="3031608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 rot="16200000">
                    <a:off x="2848881" y="3822741"/>
                    <a:ext cx="3645545" cy="414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Aggregate demand</a:t>
                    </a:r>
                    <a:endParaRPr lang="en-US" sz="1600" dirty="0"/>
                  </a:p>
                </p:txBody>
              </p:sp>
            </p:grpSp>
          </p:grpSp>
        </p:grpSp>
        <p:grpSp>
          <p:nvGrpSpPr>
            <p:cNvPr id="66" name="Group 65"/>
            <p:cNvGrpSpPr/>
            <p:nvPr/>
          </p:nvGrpSpPr>
          <p:grpSpPr>
            <a:xfrm>
              <a:off x="6912964" y="3239146"/>
              <a:ext cx="440266" cy="401613"/>
              <a:chOff x="2302175" y="3048584"/>
              <a:chExt cx="440266" cy="40161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302175" y="3048584"/>
                <a:ext cx="440266" cy="40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C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618057" y="336251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9" name="Straight Connector 108"/>
          <p:cNvCxnSpPr/>
          <p:nvPr/>
        </p:nvCxnSpPr>
        <p:spPr>
          <a:xfrm flipV="1">
            <a:off x="3710063" y="3096068"/>
            <a:ext cx="0" cy="3030865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3767069" y="6250602"/>
            <a:ext cx="5002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846928" y="2460230"/>
            <a:ext cx="280982" cy="2427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-805528" y="909200"/>
            <a:ext cx="6075153" cy="6708100"/>
          </a:xfrm>
          <a:prstGeom prst="arc">
            <a:avLst>
              <a:gd name="adj1" fmla="val 16745765"/>
              <a:gd name="adj2" fmla="val 20532810"/>
            </a:avLst>
          </a:prstGeom>
          <a:ln>
            <a:solidFill>
              <a:schemeClr val="accent2"/>
            </a:solidFill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5" idx="0"/>
          </p:cNvCxnSpPr>
          <p:nvPr/>
        </p:nvCxnSpPr>
        <p:spPr>
          <a:xfrm>
            <a:off x="4362346" y="2396217"/>
            <a:ext cx="0" cy="595483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62898" y="2314099"/>
            <a:ext cx="815358" cy="784785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846801" y="1862031"/>
            <a:ext cx="1598752" cy="159198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3389763" y="1396040"/>
            <a:ext cx="2582441" cy="248714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4207875" y="2104750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C</a:t>
            </a:r>
          </a:p>
        </p:txBody>
      </p:sp>
      <p:sp>
        <p:nvSpPr>
          <p:cNvPr id="55" name="Oval 54"/>
          <p:cNvSpPr/>
          <p:nvPr/>
        </p:nvSpPr>
        <p:spPr>
          <a:xfrm>
            <a:off x="4326346" y="23962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528685" y="2435351"/>
            <a:ext cx="1836000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528685" y="500104"/>
            <a:ext cx="0" cy="2664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51704" y="302389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50489" y="597920"/>
            <a:ext cx="791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Phillips </a:t>
            </a:r>
          </a:p>
          <a:p>
            <a:pPr algn="ctr"/>
            <a:r>
              <a:rPr lang="en-US" sz="1600" dirty="0" smtClean="0"/>
              <a:t>curve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2073013" y="2846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62222" y="446613"/>
            <a:ext cx="21955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Inflation</a:t>
            </a:r>
            <a:r>
              <a:rPr lang="en-GB" sz="1600" dirty="0"/>
              <a:t>, π</a:t>
            </a:r>
            <a:r>
              <a:rPr lang="en-US" sz="1600" dirty="0" smtClean="0"/>
              <a:t> (%)</a:t>
            </a:r>
          </a:p>
          <a:p>
            <a:pPr algn="ctr"/>
            <a:endParaRPr lang="en-US" sz="1600" dirty="0" smtClean="0">
              <a:solidFill>
                <a:srgbClr val="7F7F7F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268228" y="812799"/>
            <a:ext cx="793506" cy="2261306"/>
            <a:chOff x="4079745" y="1911393"/>
            <a:chExt cx="793506" cy="2261306"/>
          </a:xfrm>
        </p:grpSpPr>
        <p:sp>
          <p:nvSpPr>
            <p:cNvPr id="78" name="TextBox 77"/>
            <p:cNvSpPr txBox="1"/>
            <p:nvPr/>
          </p:nvSpPr>
          <p:spPr>
            <a:xfrm>
              <a:off x="4108699" y="1911393"/>
              <a:ext cx="764552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Labour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supply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4079745" y="2186874"/>
              <a:ext cx="0" cy="1985825"/>
            </a:xfrm>
            <a:prstGeom prst="line">
              <a:avLst/>
            </a:prstGeom>
            <a:ln>
              <a:solidFill>
                <a:srgbClr val="1F497D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091260" y="2305550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cxnSp>
        <p:nvCxnSpPr>
          <p:cNvPr id="71" name="Straight Connector 55"/>
          <p:cNvCxnSpPr/>
          <p:nvPr/>
        </p:nvCxnSpPr>
        <p:spPr>
          <a:xfrm>
            <a:off x="4359191" y="2991700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5"/>
          <p:cNvCxnSpPr/>
          <p:nvPr/>
        </p:nvCxnSpPr>
        <p:spPr>
          <a:xfrm>
            <a:off x="3714410" y="3028487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297180" y="1384672"/>
            <a:ext cx="784131" cy="2428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508359" y="3186113"/>
            <a:ext cx="147728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1" name="Oval 78"/>
          <p:cNvSpPr/>
          <p:nvPr/>
        </p:nvSpPr>
        <p:spPr>
          <a:xfrm>
            <a:off x="4631651" y="27326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75"/>
          <p:cNvSpPr txBox="1"/>
          <p:nvPr/>
        </p:nvSpPr>
        <p:spPr>
          <a:xfrm>
            <a:off x="3454887" y="2627786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D</a:t>
            </a:r>
          </a:p>
        </p:txBody>
      </p:sp>
      <p:sp>
        <p:nvSpPr>
          <p:cNvPr id="83" name="Oval 76"/>
          <p:cNvSpPr/>
          <p:nvPr/>
        </p:nvSpPr>
        <p:spPr>
          <a:xfrm flipH="1">
            <a:off x="3690840" y="29012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505928" y="4469004"/>
            <a:ext cx="2360552" cy="94076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66479" y="4322978"/>
            <a:ext cx="248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AD(</a:t>
            </a:r>
            <a:r>
              <a:rPr lang="en-US" sz="1600" dirty="0" smtClean="0">
                <a:latin typeface="Calibri"/>
                <a:cs typeface="Calibri"/>
              </a:rPr>
              <a:t>Investment slump</a:t>
            </a:r>
            <a:r>
              <a:rPr lang="en-US" sz="1600" i="1" dirty="0" smtClean="0">
                <a:latin typeface="Calibri"/>
                <a:cs typeface="Calibri"/>
              </a:rPr>
              <a:t>)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54487" y="4859530"/>
            <a:ext cx="35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D</a:t>
            </a:r>
          </a:p>
        </p:txBody>
      </p:sp>
      <p:sp>
        <p:nvSpPr>
          <p:cNvPr id="85" name="Oval 84"/>
          <p:cNvSpPr/>
          <p:nvPr/>
        </p:nvSpPr>
        <p:spPr>
          <a:xfrm flipH="1" flipV="1">
            <a:off x="3662092" y="4908745"/>
            <a:ext cx="58848" cy="6069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4027289" y="4490077"/>
            <a:ext cx="227719" cy="2427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516929" y="3026931"/>
            <a:ext cx="3166322" cy="155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53947" y="2503711"/>
            <a:ext cx="84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Best outcome</a:t>
            </a:r>
            <a:endParaRPr lang="en-GB" sz="1400" dirty="0"/>
          </a:p>
        </p:txBody>
      </p:sp>
      <p:cxnSp>
        <p:nvCxnSpPr>
          <p:cNvPr id="88" name="Straight Connector 55"/>
          <p:cNvCxnSpPr/>
          <p:nvPr/>
        </p:nvCxnSpPr>
        <p:spPr>
          <a:xfrm flipV="1">
            <a:off x="4680984" y="2768653"/>
            <a:ext cx="1672964" cy="711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524597" y="2764920"/>
            <a:ext cx="2048217" cy="3733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89911" y="2490186"/>
            <a:ext cx="11910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Inflation target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12650" y="2614764"/>
            <a:ext cx="404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2%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2" grpId="0"/>
      <p:bldP spid="83" grpId="0" animBg="1"/>
      <p:bldP spid="77" grpId="0"/>
      <p:bldP spid="84" grpId="0"/>
      <p:bldP spid="85" grpId="0" animBg="1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30" y="-14899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15.18. Countries who had inflation-targeting central banks by 2012.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6990"/>
              </p:ext>
            </p:extLst>
          </p:nvPr>
        </p:nvGraphicFramePr>
        <p:xfrm>
          <a:off x="904810" y="402900"/>
          <a:ext cx="7562053" cy="6545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7037"/>
                <a:gridCol w="1510189"/>
                <a:gridCol w="1461609"/>
                <a:gridCol w="1461609"/>
                <a:gridCol w="1461609"/>
              </a:tblGrid>
              <a:tr h="3972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/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Country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Inflation targeting adoption </a:t>
                      </a:r>
                      <a:r>
                        <a:rPr lang="en-GB" sz="1200" dirty="0" smtClean="0">
                          <a:effectLst/>
                        </a:rPr>
                        <a:t>date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Inflation rate at adoption date </a:t>
                      </a:r>
                      <a:r>
                        <a:rPr lang="en-GB" sz="1200" dirty="0" smtClean="0">
                          <a:effectLst/>
                        </a:rPr>
                        <a:t>(%)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2010 </a:t>
                      </a:r>
                      <a:r>
                        <a:rPr lang="en-GB" sz="1200" dirty="0" smtClean="0">
                          <a:effectLst/>
                        </a:rPr>
                        <a:t>end-of-year inflation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(%)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Target inflation 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rate </a:t>
                      </a:r>
                      <a:r>
                        <a:rPr lang="en-GB" sz="1200" baseline="0" dirty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(%)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New Zealand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3.30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4.03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1 - 3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Canada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6.90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2.23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United Kingdom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1992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4.00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3.39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Australia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1993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2.00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2.65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2 - 3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Sweden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1993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1.80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2.10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Czech Republic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1997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6.80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2.00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Israel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1997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8.10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2.62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Poland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1998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10.60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3.10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2.5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Brazil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1999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3.30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5.91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4.5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Chile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1999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3.20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2.97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Colombia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1999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9.30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3.17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2 - 4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South Africa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2000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2.60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3.50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3 - 6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Thailand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0.80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3.05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0.5 - 3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Hungary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2001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10.80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4.20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Mexico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9.00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4.40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Iceland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4.10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2.37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2.5 +/- 1.5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023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Korea, Republic of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2.90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3.51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Norway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3.60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2.76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2.5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Peru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2002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–0.10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2.08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 +/- 1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Philippines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2002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4.50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3.00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 +/- 1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Guatemala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9.20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5.39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 +/- 1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Indonesia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7.40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6.96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 +/- 1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Romania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9.30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8.00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 +/- 1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Serbia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2006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10.80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10.29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4 - 8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Turkey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2006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7.70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6.40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5.5 +/- 2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2499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Armenia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2006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5.20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9.35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4.5 +/- 1.5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Ghana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2007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10.50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8.58</a:t>
                      </a:r>
                      <a:endParaRPr lang="en-GB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8.5 +/- 2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  <a:tr h="164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Albania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2009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3.70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3.40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3 +/- 1</a:t>
                      </a:r>
                      <a:endParaRPr lang="en-GB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65" marR="0" marT="28865" marB="288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10458" y="2536594"/>
            <a:ext cx="2582441" cy="2487142"/>
            <a:chOff x="2280492" y="2326365"/>
            <a:chExt cx="2582441" cy="2487142"/>
          </a:xfrm>
        </p:grpSpPr>
        <p:sp>
          <p:nvSpPr>
            <p:cNvPr id="2" name="Oval 1"/>
            <p:cNvSpPr/>
            <p:nvPr/>
          </p:nvSpPr>
          <p:spPr>
            <a:xfrm>
              <a:off x="3138140" y="3213442"/>
              <a:ext cx="815358" cy="784785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2737530" y="2792354"/>
              <a:ext cx="1598752" cy="159198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2280492" y="2326365"/>
              <a:ext cx="2582441" cy="2487142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4079746" y="2536594"/>
            <a:ext cx="764941" cy="2428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9314" y="192024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15.20. </a:t>
            </a:r>
            <a:r>
              <a:rPr lang="it-IT" dirty="0"/>
              <a:t>The </a:t>
            </a:r>
            <a:r>
              <a:rPr lang="it-IT" dirty="0" err="1"/>
              <a:t>economy’s</a:t>
            </a:r>
            <a:r>
              <a:rPr lang="it-IT" dirty="0"/>
              <a:t> </a:t>
            </a:r>
            <a:r>
              <a:rPr lang="it-IT" dirty="0" err="1"/>
              <a:t>inflation-stabilizing</a:t>
            </a:r>
            <a:r>
              <a:rPr lang="it-IT" dirty="0"/>
              <a:t> </a:t>
            </a:r>
            <a:r>
              <a:rPr lang="it-IT" dirty="0" err="1"/>
              <a:t>unemployment</a:t>
            </a:r>
            <a:r>
              <a:rPr lang="it-IT" dirty="0"/>
              <a:t> rate.</a:t>
            </a:r>
            <a:r>
              <a:rPr lang="en-US" dirty="0"/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73252" y="1488609"/>
            <a:ext cx="0" cy="359998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79077" y="4172699"/>
            <a:ext cx="3131978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0844" y="417269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07378" y="148735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9289" y="2239489"/>
            <a:ext cx="140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Central bank’s </a:t>
            </a:r>
          </a:p>
          <a:p>
            <a:r>
              <a:rPr lang="en-US" sz="1600" dirty="0" smtClean="0"/>
              <a:t>indifference </a:t>
            </a:r>
          </a:p>
          <a:p>
            <a:r>
              <a:rPr lang="en-US" sz="1600" dirty="0" smtClean="0"/>
              <a:t>curves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-1" y="1466416"/>
            <a:ext cx="100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Inflation</a:t>
            </a:r>
            <a:r>
              <a:rPr lang="en-GB" sz="1600" dirty="0"/>
              <a:t>, π</a:t>
            </a:r>
            <a:r>
              <a:rPr lang="en-US" sz="1600" dirty="0" smtClean="0"/>
              <a:t> (%)</a:t>
            </a:r>
          </a:p>
          <a:p>
            <a:pPr algn="ctr"/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8281" y="4327952"/>
            <a:ext cx="147728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2238" y="39586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54005" y="1666292"/>
            <a:ext cx="764552" cy="2506409"/>
            <a:chOff x="3954006" y="1666290"/>
            <a:chExt cx="764552" cy="2506409"/>
          </a:xfrm>
        </p:grpSpPr>
        <p:sp>
          <p:nvSpPr>
            <p:cNvPr id="119" name="TextBox 118"/>
            <p:cNvSpPr txBox="1"/>
            <p:nvPr/>
          </p:nvSpPr>
          <p:spPr>
            <a:xfrm>
              <a:off x="3954006" y="1666290"/>
              <a:ext cx="764552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Labour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supply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4079745" y="2186874"/>
              <a:ext cx="0" cy="1985825"/>
            </a:xfrm>
            <a:prstGeom prst="line">
              <a:avLst/>
            </a:prstGeom>
            <a:ln>
              <a:solidFill>
                <a:srgbClr val="1F497D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 flipH="1">
            <a:off x="1060178" y="3825021"/>
            <a:ext cx="2441500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457742" y="3856314"/>
            <a:ext cx="0" cy="297741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75510" y="1894486"/>
            <a:ext cx="3095538" cy="3925811"/>
            <a:chOff x="869126" y="1662053"/>
            <a:chExt cx="3095538" cy="3925811"/>
          </a:xfrm>
        </p:grpSpPr>
        <p:sp>
          <p:nvSpPr>
            <p:cNvPr id="66" name="TextBox 65"/>
            <p:cNvSpPr txBox="1"/>
            <p:nvPr/>
          </p:nvSpPr>
          <p:spPr>
            <a:xfrm>
              <a:off x="3039135" y="1662053"/>
              <a:ext cx="79199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Phillips </a:t>
              </a:r>
            </a:p>
            <a:p>
              <a:pPr algn="ctr"/>
              <a:r>
                <a:rPr lang="en-US" sz="1600" dirty="0" smtClean="0"/>
                <a:t>curves</a:t>
              </a:r>
              <a:endParaRPr lang="en-US" sz="1600" dirty="0"/>
            </a:p>
          </p:txBody>
        </p:sp>
        <p:sp>
          <p:nvSpPr>
            <p:cNvPr id="73" name="Arc 72"/>
            <p:cNvSpPr/>
            <p:nvPr/>
          </p:nvSpPr>
          <p:spPr>
            <a:xfrm>
              <a:off x="869126" y="3052477"/>
              <a:ext cx="3095538" cy="2535387"/>
            </a:xfrm>
            <a:prstGeom prst="arc">
              <a:avLst>
                <a:gd name="adj1" fmla="val 16745765"/>
                <a:gd name="adj2" fmla="val 20532810"/>
              </a:avLst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0" name="Straight Connector 55"/>
          <p:cNvCxnSpPr>
            <a:endCxn id="28" idx="0"/>
          </p:cNvCxnSpPr>
          <p:nvPr/>
        </p:nvCxnSpPr>
        <p:spPr>
          <a:xfrm>
            <a:off x="3453690" y="4232187"/>
            <a:ext cx="3564" cy="856405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81544" y="3550288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X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01398" y="3008350"/>
            <a:ext cx="7977092" cy="2535387"/>
            <a:chOff x="717442" y="3209636"/>
            <a:chExt cx="7977092" cy="2535387"/>
          </a:xfrm>
        </p:grpSpPr>
        <p:sp>
          <p:nvSpPr>
            <p:cNvPr id="91" name="Arc 90"/>
            <p:cNvSpPr/>
            <p:nvPr/>
          </p:nvSpPr>
          <p:spPr>
            <a:xfrm>
              <a:off x="1006888" y="3209636"/>
              <a:ext cx="3095538" cy="2535387"/>
            </a:xfrm>
            <a:prstGeom prst="arc">
              <a:avLst>
                <a:gd name="adj1" fmla="val 16745765"/>
                <a:gd name="adj2" fmla="val 20532810"/>
              </a:avLst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17442" y="3872420"/>
              <a:ext cx="4040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2%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86806" y="3487699"/>
              <a:ext cx="33077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Inflation targeting central bank’s best outcome:  target inflation and the inflation-stabilizing unemployment rate</a:t>
              </a:r>
              <a:endParaRPr lang="en-GB" sz="16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885797" y="5359181"/>
            <a:ext cx="338496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Employment at labour market equilibrium,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Inflation-stabilizing unemployment rate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96" name="Straight Connector 55"/>
          <p:cNvCxnSpPr/>
          <p:nvPr/>
        </p:nvCxnSpPr>
        <p:spPr>
          <a:xfrm>
            <a:off x="3565757" y="3856312"/>
            <a:ext cx="1541051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-1" y="3555211"/>
            <a:ext cx="11910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Inflation target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8509" y="5088592"/>
            <a:ext cx="71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(U=6</a:t>
            </a:r>
            <a:r>
              <a:rPr lang="en-US" sz="1400" dirty="0" smtClean="0">
                <a:solidFill>
                  <a:prstClr val="black"/>
                </a:solidFill>
              </a:rPr>
              <a:t>%)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Arc 97"/>
          <p:cNvSpPr/>
          <p:nvPr/>
        </p:nvSpPr>
        <p:spPr>
          <a:xfrm>
            <a:off x="1119289" y="3555210"/>
            <a:ext cx="3019568" cy="2517388"/>
          </a:xfrm>
          <a:prstGeom prst="arc">
            <a:avLst>
              <a:gd name="adj1" fmla="val 16745765"/>
              <a:gd name="adj2" fmla="val 20532810"/>
            </a:avLst>
          </a:prstGeom>
          <a:ln>
            <a:solidFill>
              <a:schemeClr val="accent2"/>
            </a:solidFill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5630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15.21. Price responses to rising employment and capacity </a:t>
            </a:r>
            <a:r>
              <a:rPr lang="en-US" dirty="0" err="1" smtClean="0"/>
              <a:t>utilisation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896" y="-1586178"/>
            <a:ext cx="7199999" cy="6479989"/>
            <a:chOff x="1949020" y="-1586178"/>
            <a:chExt cx="7199999" cy="6479989"/>
          </a:xfrm>
        </p:grpSpPr>
        <p:sp>
          <p:nvSpPr>
            <p:cNvPr id="79" name="TextBox 78"/>
            <p:cNvSpPr txBox="1"/>
            <p:nvPr/>
          </p:nvSpPr>
          <p:spPr>
            <a:xfrm>
              <a:off x="8120810" y="2663921"/>
              <a:ext cx="1025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 </a:t>
              </a:r>
            </a:p>
            <a:p>
              <a:pPr algn="ctr"/>
              <a:r>
                <a:rPr lang="en-US" sz="1600" dirty="0" smtClean="0"/>
                <a:t>mark-up</a:t>
              </a:r>
            </a:p>
            <a:p>
              <a:pPr algn="ctr"/>
              <a:r>
                <a:rPr lang="en-US" sz="1600" dirty="0" smtClean="0"/>
                <a:t>curve</a:t>
              </a:r>
              <a:endParaRPr lang="en-US" sz="1600" dirty="0"/>
            </a:p>
          </p:txBody>
        </p:sp>
        <p:sp>
          <p:nvSpPr>
            <p:cNvPr id="83" name="Arc 82"/>
            <p:cNvSpPr/>
            <p:nvPr/>
          </p:nvSpPr>
          <p:spPr>
            <a:xfrm rot="7121063">
              <a:off x="2309025" y="-1946183"/>
              <a:ext cx="6479989" cy="7199999"/>
            </a:xfrm>
            <a:prstGeom prst="arc">
              <a:avLst>
                <a:gd name="adj1" fmla="val 16301661"/>
                <a:gd name="adj2" fmla="val 19513655"/>
              </a:avLst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7176" y="2282725"/>
            <a:ext cx="3685300" cy="4401158"/>
            <a:chOff x="5026300" y="2282725"/>
            <a:chExt cx="3685300" cy="4401158"/>
          </a:xfrm>
        </p:grpSpPr>
        <p:grpSp>
          <p:nvGrpSpPr>
            <p:cNvPr id="4" name="Group 3"/>
            <p:cNvGrpSpPr/>
            <p:nvPr/>
          </p:nvGrpSpPr>
          <p:grpSpPr>
            <a:xfrm>
              <a:off x="5026300" y="2282725"/>
              <a:ext cx="553311" cy="3599983"/>
              <a:chOff x="5026300" y="2282725"/>
              <a:chExt cx="553311" cy="359998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5579611" y="2282725"/>
                <a:ext cx="0" cy="359998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16200000">
                <a:off x="3406208" y="3917302"/>
                <a:ext cx="3578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Price mark-up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405084" y="5875950"/>
              <a:ext cx="3306516" cy="807933"/>
              <a:chOff x="5405084" y="5875950"/>
              <a:chExt cx="3306516" cy="80793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579611" y="5875950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405084" y="5890069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579622" y="5889517"/>
                <a:ext cx="3131978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592212" y="6099108"/>
                <a:ext cx="31193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Capacity </a:t>
                </a:r>
                <a:r>
                  <a:rPr lang="en-US" sz="1600" dirty="0" err="1" smtClean="0"/>
                  <a:t>utilisation</a:t>
                </a:r>
                <a:endParaRPr lang="en-US" sz="1600" dirty="0" smtClean="0"/>
              </a:p>
              <a:p>
                <a:pPr algn="ctr"/>
                <a:r>
                  <a:rPr lang="en-US" sz="1600" dirty="0" smtClean="0">
                    <a:solidFill>
                      <a:srgbClr val="7F7F7F"/>
                    </a:solidFill>
                  </a:rPr>
                  <a:t>Less competition </a:t>
                </a:r>
                <a:r>
                  <a:rPr lang="en-US" sz="1600" dirty="0" smtClean="0">
                    <a:solidFill>
                      <a:srgbClr val="7F7F7F"/>
                    </a:solidFill>
                    <a:sym typeface="Wingdings" panose="05000000000000000000" pitchFamily="2" charset="2"/>
                  </a:rPr>
                  <a:t></a:t>
                </a:r>
                <a:endParaRPr lang="en-US" sz="1600" dirty="0" smtClean="0">
                  <a:solidFill>
                    <a:srgbClr val="7F7F7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12"/>
          <p:cNvSpPr/>
          <p:nvPr/>
        </p:nvSpPr>
        <p:spPr>
          <a:xfrm>
            <a:off x="-1987407" y="-905005"/>
            <a:ext cx="7445093" cy="6788196"/>
          </a:xfrm>
          <a:prstGeom prst="arc">
            <a:avLst>
              <a:gd name="adj1" fmla="val 254447"/>
              <a:gd name="adj2" fmla="val 5262904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04202" y="6070973"/>
            <a:ext cx="405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47" y="55202"/>
            <a:ext cx="67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MCQ3 </a:t>
            </a:r>
            <a:r>
              <a:rPr lang="en-US" dirty="0"/>
              <a:t>Equilibrium in the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smtClean="0"/>
              <a:t>market.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808100" y="605682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77205" y="6070944"/>
            <a:ext cx="127001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5510" y="5883191"/>
            <a:ext cx="18899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461997" y="3849784"/>
            <a:ext cx="359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Real wage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688398" y="2794384"/>
            <a:ext cx="127001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362116" y="2105733"/>
            <a:ext cx="764552" cy="3968014"/>
            <a:chOff x="5625490" y="2105733"/>
            <a:chExt cx="1019403" cy="3968014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045595" y="2689752"/>
              <a:ext cx="0" cy="3383995"/>
            </a:xfrm>
            <a:prstGeom prst="line">
              <a:avLst/>
            </a:prstGeom>
            <a:ln>
              <a:solidFill>
                <a:srgbClr val="1F497D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25490" y="2105733"/>
              <a:ext cx="1019403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Labour</a:t>
              </a:r>
            </a:p>
            <a:p>
              <a:pPr algn="ctr"/>
              <a:r>
                <a:rPr lang="en-US" sz="1600" dirty="0"/>
                <a:t>supply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15320" y="2678712"/>
            <a:ext cx="104331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Wage-setting </a:t>
            </a:r>
            <a:endParaRPr lang="en-US" sz="1600" dirty="0"/>
          </a:p>
          <a:p>
            <a:pPr algn="ctr"/>
            <a:r>
              <a:rPr lang="en-US" sz="1600" dirty="0"/>
              <a:t>curve 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810071" y="2801137"/>
            <a:ext cx="0" cy="3275982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66676" y="4062528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21005" y="6395379"/>
            <a:ext cx="755999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28794" y="6435326"/>
            <a:ext cx="129787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Unemployed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913738" y="4281226"/>
            <a:ext cx="0" cy="17279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7"/>
          <p:cNvCxnSpPr/>
          <p:nvPr/>
        </p:nvCxnSpPr>
        <p:spPr>
          <a:xfrm flipH="1" flipV="1">
            <a:off x="1810454" y="4250448"/>
            <a:ext cx="3861000" cy="0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5676353" y="4040543"/>
            <a:ext cx="178207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rice-setting curve 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04218" y="3911894"/>
            <a:ext cx="298231" cy="374526"/>
            <a:chOff x="4748289" y="3911894"/>
            <a:chExt cx="397641" cy="374526"/>
          </a:xfrm>
        </p:grpSpPr>
        <p:sp>
          <p:nvSpPr>
            <p:cNvPr id="44" name="TextBox 70"/>
            <p:cNvSpPr txBox="1"/>
            <p:nvPr/>
          </p:nvSpPr>
          <p:spPr>
            <a:xfrm>
              <a:off x="4748289" y="3911894"/>
              <a:ext cx="397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45" name="Oval 71"/>
            <p:cNvSpPr/>
            <p:nvPr/>
          </p:nvSpPr>
          <p:spPr>
            <a:xfrm>
              <a:off x="4996813" y="42144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62"/>
          <p:cNvSpPr txBox="1"/>
          <p:nvPr/>
        </p:nvSpPr>
        <p:spPr>
          <a:xfrm>
            <a:off x="1820819" y="6391022"/>
            <a:ext cx="29422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Employed</a:t>
            </a:r>
          </a:p>
        </p:txBody>
      </p:sp>
      <p:cxnSp>
        <p:nvCxnSpPr>
          <p:cNvPr id="41" name="Straight Connector 57"/>
          <p:cNvCxnSpPr/>
          <p:nvPr/>
        </p:nvCxnSpPr>
        <p:spPr>
          <a:xfrm>
            <a:off x="1693819" y="4253464"/>
            <a:ext cx="127001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55"/>
          <p:cNvCxnSpPr/>
          <p:nvPr/>
        </p:nvCxnSpPr>
        <p:spPr>
          <a:xfrm>
            <a:off x="4926245" y="609526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5"/>
          <p:cNvCxnSpPr/>
          <p:nvPr/>
        </p:nvCxnSpPr>
        <p:spPr>
          <a:xfrm>
            <a:off x="5675504" y="606858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84087" y="5910599"/>
            <a:ext cx="1713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Workers (millions)</a:t>
            </a:r>
            <a:endParaRPr lang="en-US" sz="1600" dirty="0"/>
          </a:p>
        </p:txBody>
      </p:sp>
      <p:cxnSp>
        <p:nvCxnSpPr>
          <p:cNvPr id="47" name="Straight Connector 37"/>
          <p:cNvCxnSpPr/>
          <p:nvPr/>
        </p:nvCxnSpPr>
        <p:spPr>
          <a:xfrm flipH="1">
            <a:off x="1804207" y="3641679"/>
            <a:ext cx="3861000" cy="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6"/>
          <p:cNvSpPr txBox="1"/>
          <p:nvPr/>
        </p:nvSpPr>
        <p:spPr>
          <a:xfrm>
            <a:off x="5693372" y="3349292"/>
            <a:ext cx="19677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x-none" sz="1600" kern="0" dirty="0" smtClean="0">
                <a:solidFill>
                  <a:sysClr val="windowText" lastClr="000000"/>
                </a:solidFill>
              </a:rPr>
              <a:t>Labour productivity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62"/>
          <p:cNvSpPr txBox="1"/>
          <p:nvPr/>
        </p:nvSpPr>
        <p:spPr>
          <a:xfrm>
            <a:off x="4578512" y="6011418"/>
            <a:ext cx="396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6" name="TextBox 62"/>
          <p:cNvSpPr txBox="1"/>
          <p:nvPr/>
        </p:nvSpPr>
        <p:spPr>
          <a:xfrm>
            <a:off x="5594965" y="5988188"/>
            <a:ext cx="396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0" name="TextBox 62"/>
          <p:cNvSpPr txBox="1"/>
          <p:nvPr/>
        </p:nvSpPr>
        <p:spPr>
          <a:xfrm>
            <a:off x="1618179" y="6150812"/>
            <a:ext cx="396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6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12"/>
          <p:cNvSpPr/>
          <p:nvPr/>
        </p:nvSpPr>
        <p:spPr>
          <a:xfrm>
            <a:off x="-4173875" y="-905005"/>
            <a:ext cx="9926790" cy="6788196"/>
          </a:xfrm>
          <a:prstGeom prst="arc">
            <a:avLst>
              <a:gd name="adj1" fmla="val 254447"/>
              <a:gd name="adj2" fmla="val 5262904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81603" y="6070973"/>
            <a:ext cx="540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15.4a. Inflation and conflict over the pie: Stable price level at labour market equilibrium.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86800" y="605682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2273" y="607094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3346" y="5883191"/>
            <a:ext cx="2519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1541624" y="3849783"/>
            <a:ext cx="359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27198" y="279438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752913" y="2105733"/>
            <a:ext cx="764552" cy="3968014"/>
            <a:chOff x="5752915" y="2105733"/>
            <a:chExt cx="764552" cy="3968014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045595" y="2689752"/>
              <a:ext cx="0" cy="3383995"/>
            </a:xfrm>
            <a:prstGeom prst="line">
              <a:avLst/>
            </a:prstGeom>
            <a:ln>
              <a:solidFill>
                <a:srgbClr val="1F497D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52915" y="2105733"/>
              <a:ext cx="764552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Labour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supply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89081" y="2432986"/>
            <a:ext cx="103617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curve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89428" y="2801137"/>
            <a:ext cx="0" cy="3275982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566" y="4062527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  <a:p>
            <a:endParaRPr lang="en-GB" sz="1600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37340" y="6395379"/>
            <a:ext cx="1007998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4392" y="6435328"/>
            <a:ext cx="194765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Unemployed at labour market equilibrium 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37"/>
          <p:cNvCxnSpPr/>
          <p:nvPr/>
        </p:nvCxnSpPr>
        <p:spPr>
          <a:xfrm flipH="1" flipV="1">
            <a:off x="889939" y="4250448"/>
            <a:ext cx="5302314" cy="3016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6281603" y="4039017"/>
            <a:ext cx="18196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96814" y="4214420"/>
            <a:ext cx="398339" cy="339144"/>
            <a:chOff x="4996813" y="4214420"/>
            <a:chExt cx="398339" cy="339144"/>
          </a:xfrm>
        </p:grpSpPr>
        <p:sp>
          <p:nvSpPr>
            <p:cNvPr id="44" name="TextBox 70"/>
            <p:cNvSpPr txBox="1"/>
            <p:nvPr/>
          </p:nvSpPr>
          <p:spPr>
            <a:xfrm>
              <a:off x="4997511" y="4215010"/>
              <a:ext cx="397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45" name="Oval 71"/>
            <p:cNvSpPr/>
            <p:nvPr/>
          </p:nvSpPr>
          <p:spPr>
            <a:xfrm>
              <a:off x="4996813" y="42144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1" name="Straight Connector 57"/>
          <p:cNvCxnSpPr/>
          <p:nvPr/>
        </p:nvCxnSpPr>
        <p:spPr>
          <a:xfrm>
            <a:off x="734425" y="425346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55"/>
          <p:cNvCxnSpPr/>
          <p:nvPr/>
        </p:nvCxnSpPr>
        <p:spPr>
          <a:xfrm>
            <a:off x="5036532" y="605682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5"/>
          <p:cNvCxnSpPr/>
          <p:nvPr/>
        </p:nvCxnSpPr>
        <p:spPr>
          <a:xfrm>
            <a:off x="6043338" y="606858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7"/>
          <p:cNvCxnSpPr/>
          <p:nvPr/>
        </p:nvCxnSpPr>
        <p:spPr>
          <a:xfrm flipH="1">
            <a:off x="881609" y="3641679"/>
            <a:ext cx="5310645" cy="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6"/>
          <p:cNvSpPr txBox="1"/>
          <p:nvPr/>
        </p:nvSpPr>
        <p:spPr>
          <a:xfrm>
            <a:off x="6045595" y="3472402"/>
            <a:ext cx="21971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Labour productivity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464928" y="3680825"/>
            <a:ext cx="0" cy="237600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37841" y="3618796"/>
            <a:ext cx="0" cy="553149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37340" y="4247169"/>
            <a:ext cx="0" cy="1826412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16"/>
          <p:cNvSpPr txBox="1"/>
          <p:nvPr/>
        </p:nvSpPr>
        <p:spPr>
          <a:xfrm>
            <a:off x="896389" y="4698684"/>
            <a:ext cx="156240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Output per worker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3470406" y="3641680"/>
            <a:ext cx="156240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profit per worker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TextBox 16"/>
          <p:cNvSpPr txBox="1"/>
          <p:nvPr/>
        </p:nvSpPr>
        <p:spPr>
          <a:xfrm>
            <a:off x="3481918" y="5206413"/>
            <a:ext cx="156240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per worker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81605" y="5939670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15.4b. Inflation and conflict over the pie at low and high unemployment.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Arc 12"/>
          <p:cNvSpPr/>
          <p:nvPr/>
        </p:nvSpPr>
        <p:spPr>
          <a:xfrm>
            <a:off x="-13348639" y="-6822691"/>
            <a:ext cx="19523048" cy="1232832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1268" y="5846671"/>
            <a:ext cx="6572914" cy="1616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9365" y="546337"/>
            <a:ext cx="1310438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curve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41267" y="268049"/>
            <a:ext cx="0" cy="594964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8570" y="6243140"/>
            <a:ext cx="206159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 at labour market equilibrium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37"/>
          <p:cNvCxnSpPr/>
          <p:nvPr/>
        </p:nvCxnSpPr>
        <p:spPr>
          <a:xfrm flipH="1" flipV="1">
            <a:off x="641267" y="2540341"/>
            <a:ext cx="6397191" cy="54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7125196" y="2285808"/>
            <a:ext cx="35787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TextBox 70"/>
          <p:cNvSpPr txBox="1"/>
          <p:nvPr/>
        </p:nvSpPr>
        <p:spPr>
          <a:xfrm>
            <a:off x="4723381" y="2474907"/>
            <a:ext cx="78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A</a:t>
            </a:r>
          </a:p>
        </p:txBody>
      </p:sp>
      <p:sp>
        <p:nvSpPr>
          <p:cNvPr id="45" name="Oval 71"/>
          <p:cNvSpPr/>
          <p:nvPr/>
        </p:nvSpPr>
        <p:spPr>
          <a:xfrm>
            <a:off x="4687380" y="250118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2" name="Straight Connector 55"/>
          <p:cNvCxnSpPr/>
          <p:nvPr/>
        </p:nvCxnSpPr>
        <p:spPr>
          <a:xfrm>
            <a:off x="4743434" y="5873984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triangle" w="sm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5369" y="5825862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37"/>
          <p:cNvCxnSpPr/>
          <p:nvPr/>
        </p:nvCxnSpPr>
        <p:spPr>
          <a:xfrm flipH="1">
            <a:off x="641268" y="1434728"/>
            <a:ext cx="6397189" cy="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6"/>
          <p:cNvSpPr txBox="1"/>
          <p:nvPr/>
        </p:nvSpPr>
        <p:spPr>
          <a:xfrm>
            <a:off x="5869628" y="1306073"/>
            <a:ext cx="432111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Labour productivity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11577" y="1434728"/>
            <a:ext cx="0" cy="1111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25098" y="2576939"/>
            <a:ext cx="8094" cy="326973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16"/>
          <p:cNvSpPr txBox="1"/>
          <p:nvPr/>
        </p:nvSpPr>
        <p:spPr>
          <a:xfrm>
            <a:off x="1543772" y="1771136"/>
            <a:ext cx="307279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profit per worker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4" name="TextBox 16"/>
          <p:cNvSpPr txBox="1"/>
          <p:nvPr/>
        </p:nvSpPr>
        <p:spPr>
          <a:xfrm>
            <a:off x="1512370" y="4493373"/>
            <a:ext cx="307279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per worker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56713" y="1434728"/>
            <a:ext cx="0" cy="1111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14584" y="1717421"/>
            <a:ext cx="0" cy="417654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70"/>
          <p:cNvSpPr txBox="1"/>
          <p:nvPr/>
        </p:nvSpPr>
        <p:spPr>
          <a:xfrm>
            <a:off x="5505422" y="2494616"/>
            <a:ext cx="354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Times"/>
                <a:cs typeface="Times"/>
              </a:rPr>
              <a:t>B</a:t>
            </a:r>
            <a:r>
              <a:rPr lang="en-US" sz="1600" dirty="0" smtClean="0">
                <a:solidFill>
                  <a:prstClr val="black"/>
                </a:solidFill>
                <a:latin typeface="Times"/>
                <a:cs typeface="Times"/>
              </a:rPr>
              <a:t> (</a:t>
            </a:r>
            <a:r>
              <a:rPr lang="en-US" sz="1600" dirty="0" smtClean="0">
                <a:solidFill>
                  <a:prstClr val="black"/>
                </a:solidFill>
                <a:cs typeface="Times"/>
              </a:rPr>
              <a:t>low unemployment</a:t>
            </a:r>
            <a:r>
              <a:rPr lang="en-US" sz="1600" dirty="0" smtClean="0">
                <a:solidFill>
                  <a:prstClr val="black"/>
                </a:solidFill>
                <a:latin typeface="Times"/>
                <a:cs typeface="Times"/>
              </a:rPr>
              <a:t>)</a:t>
            </a:r>
            <a:endParaRPr lang="en-US" sz="1600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541626" y="2474907"/>
            <a:ext cx="359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</a:t>
            </a:r>
          </a:p>
        </p:txBody>
      </p:sp>
      <p:sp>
        <p:nvSpPr>
          <p:cNvPr id="63" name="TextBox 70"/>
          <p:cNvSpPr txBox="1"/>
          <p:nvPr/>
        </p:nvSpPr>
        <p:spPr>
          <a:xfrm>
            <a:off x="1665780" y="2494616"/>
            <a:ext cx="241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latin typeface="Times"/>
                <a:cs typeface="Times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cs typeface="Times"/>
              </a:rPr>
              <a:t>high unemployment</a:t>
            </a:r>
            <a:r>
              <a:rPr lang="en-US" sz="1600" dirty="0" smtClean="0">
                <a:solidFill>
                  <a:prstClr val="black"/>
                </a:solidFill>
                <a:latin typeface="Times"/>
                <a:cs typeface="Times"/>
              </a:rPr>
              <a:t>)</a:t>
            </a:r>
            <a:endParaRPr lang="en-US" sz="1600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7724" y="2498457"/>
            <a:ext cx="38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39400" y="1434728"/>
            <a:ext cx="0" cy="10958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09138" y="3242871"/>
            <a:ext cx="0" cy="263111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71"/>
          <p:cNvSpPr/>
          <p:nvPr/>
        </p:nvSpPr>
        <p:spPr>
          <a:xfrm flipH="1" flipV="1">
            <a:off x="4009134" y="25076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71"/>
          <p:cNvSpPr/>
          <p:nvPr/>
        </p:nvSpPr>
        <p:spPr>
          <a:xfrm flipH="1" flipV="1">
            <a:off x="5420713" y="249461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3" grpId="0"/>
      <p:bldP spid="12" grpId="0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413497" y="3981281"/>
            <a:ext cx="3595046" cy="2330506"/>
            <a:chOff x="2808357" y="3560495"/>
            <a:chExt cx="3595046" cy="2330506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2808357" y="4858940"/>
              <a:ext cx="359504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08357" y="3560495"/>
              <a:ext cx="0" cy="2330506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2051"/>
          <p:cNvGrpSpPr/>
          <p:nvPr/>
        </p:nvGrpSpPr>
        <p:grpSpPr>
          <a:xfrm>
            <a:off x="2413497" y="953513"/>
            <a:ext cx="3595046" cy="2814911"/>
            <a:chOff x="2744178" y="605553"/>
            <a:chExt cx="3595046" cy="2814911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2744178" y="3420464"/>
              <a:ext cx="359504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744178" y="605553"/>
              <a:ext cx="0" cy="281491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37"/>
          <p:cNvCxnSpPr/>
          <p:nvPr/>
        </p:nvCxnSpPr>
        <p:spPr>
          <a:xfrm flipH="1" flipV="1">
            <a:off x="2413498" y="2257119"/>
            <a:ext cx="3595045" cy="5476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22940" y="2257120"/>
            <a:ext cx="0" cy="3022607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36586" y="1723850"/>
            <a:ext cx="0" cy="54000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9" name="TextBox 2058"/>
          <p:cNvSpPr txBox="1"/>
          <p:nvPr/>
        </p:nvSpPr>
        <p:spPr>
          <a:xfrm>
            <a:off x="4919958" y="1810247"/>
            <a:ext cx="2586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1% = Bargaining </a:t>
            </a:r>
            <a:r>
              <a:rPr lang="en-GB" sz="1400" dirty="0" smtClean="0">
                <a:solidFill>
                  <a:schemeClr val="accent2"/>
                </a:solidFill>
              </a:rPr>
              <a:t>gap (%), positive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19957" y="4561017"/>
            <a:ext cx="2594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Inflation (%) = bargaining gap (%)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2111810" y="50950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062" name="TextBox 2061"/>
          <p:cNvSpPr txBox="1"/>
          <p:nvPr/>
        </p:nvSpPr>
        <p:spPr>
          <a:xfrm>
            <a:off x="1553671" y="3940681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Inflation</a:t>
            </a:r>
          </a:p>
          <a:p>
            <a:r>
              <a:rPr lang="it-IT" sz="1400" dirty="0" err="1" smtClean="0"/>
              <a:t>R</a:t>
            </a:r>
            <a:r>
              <a:rPr lang="en-GB" sz="1400" dirty="0" smtClean="0"/>
              <a:t>ate, π</a:t>
            </a:r>
            <a:endParaRPr lang="en-GB" sz="1400" dirty="0"/>
          </a:p>
        </p:txBody>
      </p:sp>
      <p:sp>
        <p:nvSpPr>
          <p:cNvPr id="2063" name="TextBox 2062"/>
          <p:cNvSpPr txBox="1"/>
          <p:nvPr/>
        </p:nvSpPr>
        <p:spPr>
          <a:xfrm>
            <a:off x="1426138" y="98191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Real wage</a:t>
            </a:r>
            <a:endParaRPr lang="en-GB" sz="1400" dirty="0"/>
          </a:p>
        </p:txBody>
      </p:sp>
      <p:sp>
        <p:nvSpPr>
          <p:cNvPr id="59" name="TextBox 16"/>
          <p:cNvSpPr txBox="1"/>
          <p:nvPr/>
        </p:nvSpPr>
        <p:spPr>
          <a:xfrm>
            <a:off x="6078990" y="2087842"/>
            <a:ext cx="183140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2895" y="1074542"/>
            <a:ext cx="216900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5084" y="2257121"/>
            <a:ext cx="11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Bargaining gap, </a:t>
            </a:r>
          </a:p>
          <a:p>
            <a:r>
              <a:rPr lang="en-GB" sz="1200" dirty="0" smtClean="0">
                <a:solidFill>
                  <a:schemeClr val="accent2"/>
                </a:solidFill>
              </a:rPr>
              <a:t>negative(-0.5%)</a:t>
            </a:r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47547" y="5354704"/>
            <a:ext cx="85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/>
                </a:solidFill>
              </a:rPr>
              <a:t>Deflation</a:t>
            </a:r>
            <a:endParaRPr lang="en-GB" sz="1400" dirty="0">
              <a:solidFill>
                <a:schemeClr val="accent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66185" y="2262597"/>
            <a:ext cx="0" cy="39159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5" name="TextBox 2064"/>
          <p:cNvSpPr txBox="1"/>
          <p:nvPr/>
        </p:nvSpPr>
        <p:spPr>
          <a:xfrm>
            <a:off x="4956716" y="4084782"/>
            <a:ext cx="128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Phillips curve</a:t>
            </a:r>
            <a:endParaRPr lang="en-GB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088580" y="5140076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8991" y="3563258"/>
            <a:ext cx="147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630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15.4c. Bargaining gaps, inflation, and the Phillips 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urve.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6328" y="5671319"/>
            <a:ext cx="206159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Employment at labour market equilibrium, no bargaining gap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55"/>
          <p:cNvCxnSpPr/>
          <p:nvPr/>
        </p:nvCxnSpPr>
        <p:spPr>
          <a:xfrm>
            <a:off x="4122940" y="5335573"/>
            <a:ext cx="0" cy="396000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36586" y="4714905"/>
            <a:ext cx="0" cy="5620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66185" y="5279728"/>
            <a:ext cx="0" cy="39159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66185" y="2718784"/>
            <a:ext cx="0" cy="256094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36586" y="2257120"/>
            <a:ext cx="0" cy="245778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36587" y="4714904"/>
            <a:ext cx="183371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09416" y="4717274"/>
            <a:ext cx="2327171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6017" y="4530238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1%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89359" y="5475522"/>
            <a:ext cx="653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-0.5%</a:t>
            </a:r>
            <a:endParaRPr lang="en-GB" sz="1600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443706" y="5663866"/>
            <a:ext cx="1022481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c 12"/>
          <p:cNvSpPr>
            <a:spLocks noChangeAspect="1"/>
          </p:cNvSpPr>
          <p:nvPr/>
        </p:nvSpPr>
        <p:spPr>
          <a:xfrm>
            <a:off x="-2974992" y="-1537870"/>
            <a:ext cx="8014094" cy="464954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Arc 12"/>
          <p:cNvSpPr>
            <a:spLocks noChangeAspect="1"/>
          </p:cNvSpPr>
          <p:nvPr/>
        </p:nvSpPr>
        <p:spPr>
          <a:xfrm>
            <a:off x="-2941126" y="1443653"/>
            <a:ext cx="8014094" cy="464954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53" grpId="0"/>
      <p:bldP spid="61" grpId="0"/>
      <p:bldP spid="62" grpId="0"/>
      <p:bldP spid="4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255" y="1985145"/>
            <a:ext cx="129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Supply side</a:t>
            </a:r>
          </a:p>
          <a:p>
            <a:r>
              <a:rPr lang="en-GB" sz="1400" dirty="0" smtClean="0"/>
              <a:t>(medium run)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6642" y="54289"/>
            <a:ext cx="922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15.4d. The short-and medium-run models: Aggregate demand, employment, and inflation.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107028" y="4548148"/>
            <a:ext cx="0" cy="180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0255" y="5307918"/>
            <a:ext cx="129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Demand side</a:t>
            </a:r>
          </a:p>
          <a:p>
            <a:r>
              <a:rPr lang="en-GB" sz="1400" dirty="0" smtClean="0"/>
              <a:t>(short run)</a:t>
            </a:r>
            <a:endParaRPr lang="en-GB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107027" y="6345248"/>
            <a:ext cx="342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 noChangeAspect="1"/>
          </p:cNvCxnSpPr>
          <p:nvPr/>
        </p:nvCxnSpPr>
        <p:spPr>
          <a:xfrm rot="3000000" flipH="1" flipV="1">
            <a:off x="4123222" y="4144745"/>
            <a:ext cx="23378" cy="2664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117637" y="5269305"/>
            <a:ext cx="3580619" cy="530397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117637" y="4897236"/>
            <a:ext cx="3580619" cy="564383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085670" y="4611597"/>
            <a:ext cx="3612585" cy="50640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88710" y="5709758"/>
            <a:ext cx="0" cy="6120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 flipV="1">
            <a:off x="4389067" y="5301484"/>
            <a:ext cx="0" cy="10440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 flipV="1">
            <a:off x="4843138" y="4895972"/>
            <a:ext cx="0" cy="14400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191086" y="6374729"/>
            <a:ext cx="953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Normal</a:t>
            </a:r>
          </a:p>
          <a:p>
            <a:r>
              <a:rPr lang="en-GB" sz="1200" dirty="0" smtClean="0"/>
              <a:t>(U=6%)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3003" y="5015667"/>
            <a:ext cx="2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97890" y="4608026"/>
            <a:ext cx="2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39627" y="5413916"/>
            <a:ext cx="26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8" name="Oval 71"/>
          <p:cNvSpPr/>
          <p:nvPr/>
        </p:nvSpPr>
        <p:spPr>
          <a:xfrm>
            <a:off x="4335628" y="5233303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val 71"/>
          <p:cNvSpPr/>
          <p:nvPr/>
        </p:nvSpPr>
        <p:spPr>
          <a:xfrm>
            <a:off x="4796663" y="4825234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71"/>
          <p:cNvSpPr/>
          <p:nvPr/>
        </p:nvSpPr>
        <p:spPr>
          <a:xfrm>
            <a:off x="3840148" y="5634001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88181" y="6369339"/>
            <a:ext cx="8041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Recession</a:t>
            </a:r>
          </a:p>
          <a:p>
            <a:r>
              <a:rPr lang="en-GB" sz="1200" dirty="0" smtClean="0"/>
              <a:t>(U=9%)</a:t>
            </a:r>
            <a:endParaRPr lang="en-GB" sz="1200" dirty="0"/>
          </a:p>
        </p:txBody>
      </p:sp>
      <p:sp>
        <p:nvSpPr>
          <p:cNvPr id="63" name="Arc 62"/>
          <p:cNvSpPr/>
          <p:nvPr/>
        </p:nvSpPr>
        <p:spPr>
          <a:xfrm>
            <a:off x="3187601" y="6131367"/>
            <a:ext cx="360040" cy="436182"/>
          </a:xfrm>
          <a:prstGeom prst="arc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98257" y="6129665"/>
            <a:ext cx="392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prstClr val="black"/>
                </a:solidFill>
                <a:cs typeface="Calibri"/>
              </a:rPr>
              <a:t>45°</a:t>
            </a:r>
            <a:endParaRPr lang="en-US" sz="1200" baseline="-25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85379" y="6365290"/>
            <a:ext cx="953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Boom</a:t>
            </a:r>
          </a:p>
          <a:p>
            <a:r>
              <a:rPr lang="en-GB" sz="1200" dirty="0" smtClean="0"/>
              <a:t>(U=3%)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089095" y="4466637"/>
            <a:ext cx="1395145" cy="52322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Aggregate demand, AD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107753" y="6349460"/>
            <a:ext cx="879668" cy="30777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Output, Y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53033" y="5079416"/>
            <a:ext cx="77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AD(low)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3033" y="4394261"/>
            <a:ext cx="822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AD(high)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3033" y="4738480"/>
            <a:ext cx="1113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AD(medium)</a:t>
            </a:r>
            <a:endParaRPr lang="en-GB" sz="1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1" y="478325"/>
            <a:ext cx="4594992" cy="38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 animBg="1"/>
      <p:bldP spid="60" grpId="0" animBg="1"/>
      <p:bldP spid="62" grpId="0" animBg="1"/>
      <p:bldP spid="65" grpId="0" animBg="1"/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3182864" y="3546299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F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1073253" y="3852165"/>
            <a:ext cx="2533552" cy="892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igura a mano libera 1"/>
          <p:cNvSpPr/>
          <p:nvPr/>
        </p:nvSpPr>
        <p:spPr>
          <a:xfrm>
            <a:off x="5815584" y="2145792"/>
            <a:ext cx="2499360" cy="2523744"/>
          </a:xfrm>
          <a:custGeom>
            <a:avLst/>
            <a:gdLst>
              <a:gd name="connsiteX0" fmla="*/ 0 w 2499360"/>
              <a:gd name="connsiteY0" fmla="*/ 2523744 h 2523744"/>
              <a:gd name="connsiteX1" fmla="*/ 12192 w 2499360"/>
              <a:gd name="connsiteY1" fmla="*/ 12192 h 2523744"/>
              <a:gd name="connsiteX2" fmla="*/ 2499360 w 2499360"/>
              <a:gd name="connsiteY2" fmla="*/ 0 h 2523744"/>
              <a:gd name="connsiteX3" fmla="*/ 2353056 w 2499360"/>
              <a:gd name="connsiteY3" fmla="*/ 524256 h 2523744"/>
              <a:gd name="connsiteX4" fmla="*/ 2145792 w 2499360"/>
              <a:gd name="connsiteY4" fmla="*/ 877824 h 2523744"/>
              <a:gd name="connsiteX5" fmla="*/ 1901952 w 2499360"/>
              <a:gd name="connsiteY5" fmla="*/ 1255776 h 2523744"/>
              <a:gd name="connsiteX6" fmla="*/ 1414272 w 2499360"/>
              <a:gd name="connsiteY6" fmla="*/ 1780032 h 2523744"/>
              <a:gd name="connsiteX7" fmla="*/ 1011936 w 2499360"/>
              <a:gd name="connsiteY7" fmla="*/ 2084832 h 2523744"/>
              <a:gd name="connsiteX8" fmla="*/ 755904 w 2499360"/>
              <a:gd name="connsiteY8" fmla="*/ 2243328 h 2523744"/>
              <a:gd name="connsiteX9" fmla="*/ 402336 w 2499360"/>
              <a:gd name="connsiteY9" fmla="*/ 2401824 h 2523744"/>
              <a:gd name="connsiteX10" fmla="*/ 0 w 2499360"/>
              <a:gd name="connsiteY10" fmla="*/ 2523744 h 252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360" h="2523744">
                <a:moveTo>
                  <a:pt x="0" y="2523744"/>
                </a:moveTo>
                <a:lnTo>
                  <a:pt x="12192" y="12192"/>
                </a:lnTo>
                <a:lnTo>
                  <a:pt x="2499360" y="0"/>
                </a:lnTo>
                <a:lnTo>
                  <a:pt x="2353056" y="524256"/>
                </a:lnTo>
                <a:lnTo>
                  <a:pt x="2145792" y="877824"/>
                </a:lnTo>
                <a:lnTo>
                  <a:pt x="1901952" y="1255776"/>
                </a:lnTo>
                <a:lnTo>
                  <a:pt x="1414272" y="1780032"/>
                </a:lnTo>
                <a:lnTo>
                  <a:pt x="1011936" y="2084832"/>
                </a:lnTo>
                <a:lnTo>
                  <a:pt x="755904" y="2243328"/>
                </a:lnTo>
                <a:lnTo>
                  <a:pt x="402336" y="2401824"/>
                </a:lnTo>
                <a:lnTo>
                  <a:pt x="0" y="252374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 81"/>
          <p:cNvSpPr/>
          <p:nvPr/>
        </p:nvSpPr>
        <p:spPr>
          <a:xfrm>
            <a:off x="3047012" y="3415108"/>
            <a:ext cx="849395" cy="860234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686512" y="3508475"/>
            <a:ext cx="15880" cy="595483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150497" y="2564469"/>
            <a:ext cx="2582441" cy="2487142"/>
            <a:chOff x="2280492" y="2326365"/>
            <a:chExt cx="2582441" cy="2487142"/>
          </a:xfrm>
        </p:grpSpPr>
        <p:sp>
          <p:nvSpPr>
            <p:cNvPr id="68" name="Oval 67"/>
            <p:cNvSpPr/>
            <p:nvPr/>
          </p:nvSpPr>
          <p:spPr>
            <a:xfrm>
              <a:off x="3104103" y="3137994"/>
              <a:ext cx="849395" cy="860234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2737530" y="2792354"/>
              <a:ext cx="1598752" cy="159198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2280492" y="2326365"/>
              <a:ext cx="2582441" cy="2487142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0458" y="2608594"/>
            <a:ext cx="2582441" cy="2487142"/>
            <a:chOff x="2280492" y="2326365"/>
            <a:chExt cx="2582441" cy="2487142"/>
          </a:xfrm>
        </p:grpSpPr>
        <p:sp>
          <p:nvSpPr>
            <p:cNvPr id="54" name="Oval 53"/>
            <p:cNvSpPr/>
            <p:nvPr/>
          </p:nvSpPr>
          <p:spPr>
            <a:xfrm>
              <a:off x="2737530" y="2792354"/>
              <a:ext cx="1598752" cy="159198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2280492" y="2326365"/>
              <a:ext cx="2582441" cy="2487142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31118" y="2219866"/>
            <a:ext cx="1339153" cy="3023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9314" y="192024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15.5. The Phillips curve and the policymaker’s preferences.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73252" y="1488609"/>
            <a:ext cx="0" cy="359998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79077" y="4172699"/>
            <a:ext cx="3131978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0844" y="417269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07378" y="148735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8285" y="1177861"/>
            <a:ext cx="140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Policymaker’s </a:t>
            </a:r>
          </a:p>
          <a:p>
            <a:r>
              <a:rPr lang="en-US" sz="1600" dirty="0" smtClean="0"/>
              <a:t>indifference </a:t>
            </a:r>
          </a:p>
          <a:p>
            <a:r>
              <a:rPr lang="en-US" sz="1600" dirty="0" smtClean="0"/>
              <a:t>curves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-1" y="1466416"/>
            <a:ext cx="107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Inflation (%)</a:t>
            </a:r>
            <a:r>
              <a:rPr lang="en-GB" sz="1600" dirty="0"/>
              <a:t> , π</a:t>
            </a:r>
            <a:endParaRPr lang="en-US" sz="1600" dirty="0" smtClean="0"/>
          </a:p>
          <a:p>
            <a:pPr algn="ctr"/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8281" y="4327952"/>
            <a:ext cx="147728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Employment, 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129938" y="1412201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54711" y="2207785"/>
            <a:ext cx="140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Policymaker’s </a:t>
            </a:r>
          </a:p>
          <a:p>
            <a:r>
              <a:rPr lang="en-US" sz="1600" dirty="0" smtClean="0"/>
              <a:t>indifference </a:t>
            </a:r>
          </a:p>
          <a:p>
            <a:r>
              <a:rPr lang="en-US" sz="1600" dirty="0" smtClean="0"/>
              <a:t>curves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3688" y="2281291"/>
            <a:ext cx="1330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Worse outcomes</a:t>
            </a:r>
            <a:endParaRPr lang="en-GB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622504" y="4720166"/>
            <a:ext cx="84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Best outcome</a:t>
            </a:r>
            <a:endParaRPr lang="en-GB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02238" y="39586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07379" y="552579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a. The policymakers’ preferences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5292712" y="5534764"/>
            <a:ext cx="352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. The policymakers’ preferences and the Phillips curve </a:t>
            </a:r>
            <a:r>
              <a:rPr lang="en-GB" dirty="0" err="1" smtClean="0"/>
              <a:t>tradeoff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47060" y="1666292"/>
            <a:ext cx="764552" cy="3508583"/>
            <a:chOff x="3954006" y="1666290"/>
            <a:chExt cx="764552" cy="3508583"/>
          </a:xfrm>
        </p:grpSpPr>
        <p:sp>
          <p:nvSpPr>
            <p:cNvPr id="119" name="TextBox 118"/>
            <p:cNvSpPr txBox="1"/>
            <p:nvPr/>
          </p:nvSpPr>
          <p:spPr>
            <a:xfrm>
              <a:off x="3954006" y="1666290"/>
              <a:ext cx="764552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Labour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</a:rPr>
                <a:t>supply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4124135" y="2186873"/>
              <a:ext cx="0" cy="2988000"/>
            </a:xfrm>
            <a:prstGeom prst="line">
              <a:avLst/>
            </a:prstGeom>
            <a:ln>
              <a:solidFill>
                <a:srgbClr val="1F497D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 flipH="1">
            <a:off x="5331236" y="3473147"/>
            <a:ext cx="2340000" cy="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976666" y="1503906"/>
            <a:ext cx="7158730" cy="7769476"/>
            <a:chOff x="1944699" y="1356319"/>
            <a:chExt cx="7158730" cy="7769476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5295811" y="1413451"/>
              <a:ext cx="0" cy="359998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123377" y="399569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495025" y="1696514"/>
              <a:ext cx="79199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Phillips </a:t>
              </a:r>
            </a:p>
            <a:p>
              <a:pPr algn="ctr"/>
              <a:r>
                <a:rPr lang="en-US" sz="1600" dirty="0" smtClean="0"/>
                <a:t>curve</a:t>
              </a:r>
              <a:endParaRPr lang="en-US" sz="1600" dirty="0"/>
            </a:p>
          </p:txBody>
        </p:sp>
        <p:sp>
          <p:nvSpPr>
            <p:cNvPr id="73" name="Arc 72"/>
            <p:cNvSpPr/>
            <p:nvPr/>
          </p:nvSpPr>
          <p:spPr>
            <a:xfrm>
              <a:off x="1944699" y="1925796"/>
              <a:ext cx="6479989" cy="7199999"/>
            </a:xfrm>
            <a:prstGeom prst="arc">
              <a:avLst>
                <a:gd name="adj1" fmla="val 16745765"/>
                <a:gd name="adj2" fmla="val 20532810"/>
              </a:avLst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38304" y="379799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606758" y="1356319"/>
              <a:ext cx="219555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Inflation (%)</a:t>
              </a:r>
            </a:p>
            <a:p>
              <a:pPr algn="ctr"/>
              <a:endParaRPr lang="en-US" sz="1600" dirty="0" smtClean="0">
                <a:solidFill>
                  <a:srgbClr val="7F7F7F"/>
                </a:solidFill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8338877" y="1660430"/>
              <a:ext cx="764552" cy="3337443"/>
              <a:chOff x="4005859" y="1660430"/>
              <a:chExt cx="764552" cy="3337443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005859" y="1660430"/>
                <a:ext cx="764552" cy="58477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</a:rPr>
                  <a:t>Labour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</a:rPr>
                  <a:t>supply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 flipV="1">
                <a:off x="4079745" y="2009873"/>
                <a:ext cx="0" cy="2988000"/>
              </a:xfrm>
              <a:prstGeom prst="line">
                <a:avLst/>
              </a:prstGeom>
              <a:ln>
                <a:solidFill>
                  <a:srgbClr val="1F497D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7444258" y="4320963"/>
              <a:ext cx="7174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(</a:t>
              </a:r>
              <a:r>
                <a:rPr lang="en-US" sz="1400" dirty="0" smtClean="0">
                  <a:solidFill>
                    <a:prstClr val="black"/>
                  </a:solidFill>
                </a:rPr>
                <a:t>U=3%)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663840" y="4349642"/>
              <a:ext cx="7174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(U=6%)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75125" y="3144667"/>
              <a:ext cx="43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  <a:r>
                <a:rPr lang="en-GB" sz="1600" dirty="0" smtClean="0"/>
                <a:t>%</a:t>
              </a:r>
              <a:endParaRPr lang="en-GB" sz="1600" dirty="0"/>
            </a:p>
          </p:txBody>
        </p:sp>
        <p:cxnSp>
          <p:nvCxnSpPr>
            <p:cNvPr id="129" name="Straight Connector 55"/>
            <p:cNvCxnSpPr/>
            <p:nvPr/>
          </p:nvCxnSpPr>
          <p:spPr>
            <a:xfrm>
              <a:off x="7672025" y="4016912"/>
              <a:ext cx="0" cy="326905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55"/>
          <p:cNvCxnSpPr/>
          <p:nvPr/>
        </p:nvCxnSpPr>
        <p:spPr>
          <a:xfrm>
            <a:off x="7055039" y="4156835"/>
            <a:ext cx="0" cy="326905"/>
          </a:xfrm>
          <a:prstGeom prst="line">
            <a:avLst/>
          </a:prstGeom>
          <a:ln w="19050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456655" y="2483267"/>
            <a:ext cx="1400410" cy="267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55"/>
          <p:cNvCxnSpPr/>
          <p:nvPr/>
        </p:nvCxnSpPr>
        <p:spPr>
          <a:xfrm flipH="1">
            <a:off x="2044953" y="3917227"/>
            <a:ext cx="1408819" cy="80294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482265" y="38243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2210457" y="3543605"/>
            <a:ext cx="0" cy="599683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74871" y="2543796"/>
            <a:ext cx="781049" cy="2050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210080" y="2900512"/>
            <a:ext cx="393721" cy="5585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324678" y="3815002"/>
            <a:ext cx="3100012" cy="714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78671" y="3513611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F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8269" y="3691808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916173" y="3657171"/>
            <a:ext cx="43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</a:t>
            </a:r>
            <a:r>
              <a:rPr lang="en-GB" sz="1600" dirty="0" smtClean="0"/>
              <a:t>%</a:t>
            </a:r>
            <a:endParaRPr lang="en-GB" sz="1600" dirty="0"/>
          </a:p>
        </p:txBody>
      </p:sp>
      <p:sp>
        <p:nvSpPr>
          <p:cNvPr id="87" name="Oval 78"/>
          <p:cNvSpPr/>
          <p:nvPr/>
        </p:nvSpPr>
        <p:spPr>
          <a:xfrm>
            <a:off x="8406115" y="378725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637067" y="3321464"/>
            <a:ext cx="440267" cy="338554"/>
            <a:chOff x="7451510" y="4420112"/>
            <a:chExt cx="440267" cy="338554"/>
          </a:xfrm>
        </p:grpSpPr>
        <p:sp>
          <p:nvSpPr>
            <p:cNvPr id="76" name="TextBox 75"/>
            <p:cNvSpPr txBox="1"/>
            <p:nvPr/>
          </p:nvSpPr>
          <p:spPr>
            <a:xfrm>
              <a:off x="7451510" y="4420112"/>
              <a:ext cx="44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C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7456015" y="4547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5292712" y="4134279"/>
            <a:ext cx="3419978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" grpId="0" animBg="1"/>
      <p:bldP spid="67" grpId="0"/>
      <p:bldP spid="86" grpId="0"/>
      <p:bldP spid="117" grpId="0"/>
      <p:bldP spid="72" grpId="0" animBg="1"/>
      <p:bldP spid="79" grpId="0" animBg="1"/>
      <p:bldP spid="64" grpId="0"/>
      <p:bldP spid="85" grpId="0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13543"/>
              </p:ext>
            </p:extLst>
          </p:nvPr>
        </p:nvGraphicFramePr>
        <p:xfrm>
          <a:off x="60982" y="1282089"/>
          <a:ext cx="8825567" cy="5404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15.6. Phillips curves in the United States (1960-2014).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8748" y="2199695"/>
            <a:ext cx="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2450" y="2867290"/>
            <a:ext cx="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0842" y="3304914"/>
            <a:ext cx="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1975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3523" y="4023698"/>
            <a:ext cx="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0100" y="4765347"/>
            <a:ext cx="59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1983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57022" y="1248440"/>
            <a:ext cx="20869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1"/>
          <p:cNvSpPr txBox="1"/>
          <p:nvPr/>
        </p:nvSpPr>
        <p:spPr>
          <a:xfrm>
            <a:off x="4025696" y="2966692"/>
            <a:ext cx="153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 (late 1970s)</a:t>
            </a:r>
            <a:endParaRPr lang="en-US" sz="1400" dirty="0"/>
          </a:p>
        </p:txBody>
      </p:sp>
      <p:sp>
        <p:nvSpPr>
          <p:cNvPr id="28" name="TextBox 20"/>
          <p:cNvSpPr txBox="1"/>
          <p:nvPr/>
        </p:nvSpPr>
        <p:spPr>
          <a:xfrm>
            <a:off x="4489345" y="3566221"/>
            <a:ext cx="153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 (early 1970s)</a:t>
            </a:r>
            <a:endParaRPr lang="en-US" sz="1400" dirty="0"/>
          </a:p>
        </p:txBody>
      </p:sp>
      <p:sp>
        <p:nvSpPr>
          <p:cNvPr id="29" name="TextBox 19"/>
          <p:cNvSpPr txBox="1"/>
          <p:nvPr/>
        </p:nvSpPr>
        <p:spPr>
          <a:xfrm>
            <a:off x="5555752" y="4005180"/>
            <a:ext cx="113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 (1960s)</a:t>
            </a:r>
            <a:endParaRPr lang="en-US" sz="1400" dirty="0"/>
          </a:p>
        </p:txBody>
      </p:sp>
      <p:sp>
        <p:nvSpPr>
          <p:cNvPr id="16" name="TextBox 19"/>
          <p:cNvSpPr txBox="1"/>
          <p:nvPr/>
        </p:nvSpPr>
        <p:spPr>
          <a:xfrm>
            <a:off x="1222530" y="5316714"/>
            <a:ext cx="186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 (late 1990s-2010s)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95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Chart bld="category"/>
        </p:bldSub>
      </p:bldGraphic>
      <p:bldP spid="3" grpId="0"/>
      <p:bldP spid="12" grpId="0"/>
      <p:bldP spid="13" grpId="0"/>
      <p:bldP spid="14" grpId="0"/>
      <p:bldP spid="15" grpId="0"/>
      <p:bldP spid="7" grpId="0" animBg="1"/>
      <p:bldP spid="27" grpId="0"/>
      <p:bldP spid="28" grpId="0"/>
      <p:bldP spid="29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20095</TotalTime>
  <Words>1342</Words>
  <Application>Microsoft Office PowerPoint</Application>
  <PresentationFormat>On-screen Show (4:3)</PresentationFormat>
  <Paragraphs>473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Times</vt:lpstr>
      <vt:lpstr>Times New Roman</vt:lpstr>
      <vt:lpstr>Wingdings</vt:lpstr>
      <vt:lpstr>Office Theme</vt:lpstr>
      <vt:lpstr>Unit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Hope</dc:creator>
  <cp:lastModifiedBy>Luka Crnjakovic</cp:lastModifiedBy>
  <cp:revision>688</cp:revision>
  <cp:lastPrinted>2014-09-08T14:56:05Z</cp:lastPrinted>
  <dcterms:created xsi:type="dcterms:W3CDTF">2014-02-06T08:43:56Z</dcterms:created>
  <dcterms:modified xsi:type="dcterms:W3CDTF">2017-08-11T16:16:41Z</dcterms:modified>
</cp:coreProperties>
</file>