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notesMasterIdLst>
    <p:notesMasterId r:id="rId39"/>
  </p:notesMasterIdLst>
  <p:sldIdLst>
    <p:sldId id="256" r:id="rId2"/>
    <p:sldId id="263" r:id="rId3"/>
    <p:sldId id="282" r:id="rId4"/>
    <p:sldId id="273" r:id="rId5"/>
    <p:sldId id="300" r:id="rId6"/>
    <p:sldId id="274" r:id="rId7"/>
    <p:sldId id="275" r:id="rId8"/>
    <p:sldId id="276" r:id="rId9"/>
    <p:sldId id="295" r:id="rId10"/>
    <p:sldId id="260" r:id="rId11"/>
    <p:sldId id="279" r:id="rId12"/>
    <p:sldId id="296" r:id="rId13"/>
    <p:sldId id="264" r:id="rId14"/>
    <p:sldId id="278" r:id="rId15"/>
    <p:sldId id="286" r:id="rId16"/>
    <p:sldId id="287" r:id="rId17"/>
    <p:sldId id="267" r:id="rId18"/>
    <p:sldId id="268" r:id="rId19"/>
    <p:sldId id="269" r:id="rId20"/>
    <p:sldId id="280" r:id="rId21"/>
    <p:sldId id="283" r:id="rId22"/>
    <p:sldId id="297" r:id="rId23"/>
    <p:sldId id="270" r:id="rId24"/>
    <p:sldId id="301" r:id="rId25"/>
    <p:sldId id="294" r:id="rId26"/>
    <p:sldId id="284" r:id="rId27"/>
    <p:sldId id="285" r:id="rId28"/>
    <p:sldId id="289" r:id="rId29"/>
    <p:sldId id="292" r:id="rId30"/>
    <p:sldId id="293" r:id="rId31"/>
    <p:sldId id="290" r:id="rId32"/>
    <p:sldId id="299" r:id="rId33"/>
    <p:sldId id="302" r:id="rId34"/>
    <p:sldId id="303" r:id="rId35"/>
    <p:sldId id="271" r:id="rId36"/>
    <p:sldId id="298" r:id="rId37"/>
    <p:sldId id="27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0" autoAdjust="0"/>
  </p:normalViewPr>
  <p:slideViewPr>
    <p:cSldViewPr snapToGrid="0">
      <p:cViewPr>
        <p:scale>
          <a:sx n="76" d="100"/>
          <a:sy n="76" d="100"/>
        </p:scale>
        <p:origin x="-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Conventional CNN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Sheet1!$B$3:$B$17</c:f>
              <c:numCache>
                <c:formatCode>General</c:formatCode>
                <c:ptCount val="15"/>
                <c:pt idx="0">
                  <c:v>0.63500000000000001</c:v>
                </c:pt>
                <c:pt idx="1">
                  <c:v>0.6875</c:v>
                </c:pt>
                <c:pt idx="2">
                  <c:v>0.6925</c:v>
                </c:pt>
                <c:pt idx="3">
                  <c:v>0.70750000000000002</c:v>
                </c:pt>
                <c:pt idx="4">
                  <c:v>0.75749999999999995</c:v>
                </c:pt>
                <c:pt idx="5">
                  <c:v>0.71250000000000002</c:v>
                </c:pt>
                <c:pt idx="6">
                  <c:v>0.755</c:v>
                </c:pt>
                <c:pt idx="7">
                  <c:v>0.78500000000000003</c:v>
                </c:pt>
                <c:pt idx="8">
                  <c:v>0.82</c:v>
                </c:pt>
                <c:pt idx="9">
                  <c:v>0.78500000000000003</c:v>
                </c:pt>
                <c:pt idx="10">
                  <c:v>0.83499999999999996</c:v>
                </c:pt>
                <c:pt idx="11">
                  <c:v>0.8175</c:v>
                </c:pt>
                <c:pt idx="12">
                  <c:v>0.8175</c:v>
                </c:pt>
                <c:pt idx="13">
                  <c:v>0.83</c:v>
                </c:pt>
                <c:pt idx="14">
                  <c:v>0.85250000000000004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Synthesized images(60 Images, Batch Size: 64)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Sheet1!$C$3:$C$17</c:f>
              <c:numCache>
                <c:formatCode>General</c:formatCode>
                <c:ptCount val="15"/>
                <c:pt idx="0">
                  <c:v>0.65749999999999997</c:v>
                </c:pt>
                <c:pt idx="1">
                  <c:v>0.66749999999999998</c:v>
                </c:pt>
                <c:pt idx="2">
                  <c:v>0.71750000000000003</c:v>
                </c:pt>
                <c:pt idx="3">
                  <c:v>0.75249999999999995</c:v>
                </c:pt>
                <c:pt idx="4">
                  <c:v>0.74750000000000005</c:v>
                </c:pt>
                <c:pt idx="5">
                  <c:v>0.82250000000000001</c:v>
                </c:pt>
                <c:pt idx="6">
                  <c:v>0.80500000000000005</c:v>
                </c:pt>
                <c:pt idx="7">
                  <c:v>0.83750000000000002</c:v>
                </c:pt>
                <c:pt idx="8">
                  <c:v>0.86499999999999999</c:v>
                </c:pt>
                <c:pt idx="9">
                  <c:v>0.84</c:v>
                </c:pt>
                <c:pt idx="10">
                  <c:v>0.84750000000000003</c:v>
                </c:pt>
                <c:pt idx="11">
                  <c:v>0.875</c:v>
                </c:pt>
                <c:pt idx="12">
                  <c:v>0.875</c:v>
                </c:pt>
                <c:pt idx="13">
                  <c:v>0.88249999999999995</c:v>
                </c:pt>
                <c:pt idx="14">
                  <c:v>0.87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Synthesized images(85 Images, Batch Size: 64)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Sheet1!$D$3:$D$17</c:f>
              <c:numCache>
                <c:formatCode>General</c:formatCode>
                <c:ptCount val="15"/>
                <c:pt idx="0">
                  <c:v>0.60670000000000002</c:v>
                </c:pt>
                <c:pt idx="1">
                  <c:v>0.68520000000000003</c:v>
                </c:pt>
                <c:pt idx="2">
                  <c:v>0.70630000000000004</c:v>
                </c:pt>
                <c:pt idx="3">
                  <c:v>0.69750000000000001</c:v>
                </c:pt>
                <c:pt idx="4">
                  <c:v>0.71960000000000002</c:v>
                </c:pt>
                <c:pt idx="5">
                  <c:v>0.73519999999999996</c:v>
                </c:pt>
                <c:pt idx="6">
                  <c:v>0.72750000000000004</c:v>
                </c:pt>
                <c:pt idx="7">
                  <c:v>0.67610000000000003</c:v>
                </c:pt>
                <c:pt idx="8">
                  <c:v>0.73780000000000001</c:v>
                </c:pt>
                <c:pt idx="9">
                  <c:v>0.72750000000000004</c:v>
                </c:pt>
                <c:pt idx="10">
                  <c:v>0.78569999999999995</c:v>
                </c:pt>
                <c:pt idx="11">
                  <c:v>0.746</c:v>
                </c:pt>
                <c:pt idx="12">
                  <c:v>0.7712</c:v>
                </c:pt>
                <c:pt idx="13">
                  <c:v>0.77629999999999999</c:v>
                </c:pt>
                <c:pt idx="14">
                  <c:v>0.80159999999999998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Synthesized images(60 Images, Batch Size: 4)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Sheet1!$E$3:$E$17</c:f>
              <c:numCache>
                <c:formatCode>General</c:formatCode>
                <c:ptCount val="15"/>
                <c:pt idx="0">
                  <c:v>0.67169999999999996</c:v>
                </c:pt>
                <c:pt idx="1">
                  <c:v>0.65820000000000001</c:v>
                </c:pt>
                <c:pt idx="2">
                  <c:v>0.69130000000000003</c:v>
                </c:pt>
                <c:pt idx="3">
                  <c:v>0.71430000000000005</c:v>
                </c:pt>
                <c:pt idx="4">
                  <c:v>0.72470000000000001</c:v>
                </c:pt>
                <c:pt idx="5">
                  <c:v>0.75509999999999999</c:v>
                </c:pt>
                <c:pt idx="6">
                  <c:v>0.76529999999999998</c:v>
                </c:pt>
                <c:pt idx="7">
                  <c:v>0.78320000000000001</c:v>
                </c:pt>
                <c:pt idx="8">
                  <c:v>0.78790000000000004</c:v>
                </c:pt>
                <c:pt idx="9">
                  <c:v>0.76529999999999998</c:v>
                </c:pt>
                <c:pt idx="10">
                  <c:v>0.80810000000000004</c:v>
                </c:pt>
                <c:pt idx="11">
                  <c:v>0.80869999999999997</c:v>
                </c:pt>
                <c:pt idx="12">
                  <c:v>0.80869999999999997</c:v>
                </c:pt>
                <c:pt idx="13">
                  <c:v>0.84599999999999997</c:v>
                </c:pt>
                <c:pt idx="14">
                  <c:v>0.82399999999999995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Synthesized images(85 Images, Batch Size: 4)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Sheet1!$F$3:$F$17</c:f>
              <c:numCache>
                <c:formatCode>General</c:formatCode>
                <c:ptCount val="15"/>
                <c:pt idx="0">
                  <c:v>0.64319999999999999</c:v>
                </c:pt>
                <c:pt idx="1">
                  <c:v>0.70130000000000003</c:v>
                </c:pt>
                <c:pt idx="2">
                  <c:v>0.69350000000000001</c:v>
                </c:pt>
                <c:pt idx="3">
                  <c:v>0.70809999999999995</c:v>
                </c:pt>
                <c:pt idx="4">
                  <c:v>0.72970000000000002</c:v>
                </c:pt>
                <c:pt idx="5">
                  <c:v>0.73780000000000001</c:v>
                </c:pt>
                <c:pt idx="6">
                  <c:v>0.77139999999999997</c:v>
                </c:pt>
                <c:pt idx="7">
                  <c:v>0.76219999999999999</c:v>
                </c:pt>
                <c:pt idx="8">
                  <c:v>0.78700000000000003</c:v>
                </c:pt>
                <c:pt idx="9">
                  <c:v>0.79730000000000001</c:v>
                </c:pt>
                <c:pt idx="10">
                  <c:v>0.81040000000000001</c:v>
                </c:pt>
                <c:pt idx="11">
                  <c:v>0.78110000000000002</c:v>
                </c:pt>
                <c:pt idx="12">
                  <c:v>0.84419999999999995</c:v>
                </c:pt>
                <c:pt idx="13">
                  <c:v>0.81889999999999996</c:v>
                </c:pt>
                <c:pt idx="14">
                  <c:v>0.84589999999999999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33632"/>
        <c:axId val="186935168"/>
      </c:lineChart>
      <c:catAx>
        <c:axId val="186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86935168"/>
        <c:crosses val="autoZero"/>
        <c:auto val="1"/>
        <c:lblAlgn val="ctr"/>
        <c:lblOffset val="100"/>
        <c:noMultiLvlLbl val="0"/>
      </c:catAx>
      <c:valAx>
        <c:axId val="186935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933632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1195601851851853"/>
          <c:y val="0.29776533792650917"/>
          <c:w val="0.28109953703703705"/>
          <c:h val="0.41748995242782155"/>
        </c:manualLayout>
      </c:layout>
      <c:overlay val="0"/>
      <c:txPr>
        <a:bodyPr/>
        <a:lstStyle/>
        <a:p>
          <a:pPr>
            <a:defRPr sz="1200" baseline="0"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E2276-A196-4961-9695-50D292CB63C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B09D5-D6CE-44D9-9E5C-DC2CD2E90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B09D5-D6CE-44D9-9E5C-DC2CD2E900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B09D5-D6CE-44D9-9E5C-DC2CD2E900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6789-E582-4983-B2C4-582C62792E24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8362-27D6-4192-AE95-E5DE45E7682F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A4D-483D-4FAB-8C69-873526BDA3F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CF36-63FF-4EBA-B8C5-50E40CB8F232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57EC-3B67-4DEE-ADE4-EA92DBC9C1AF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5F87-E2F7-4807-8861-196F7289D0F6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E321-D8C4-4558-885A-6E5044B4F474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4725-943B-4744-975C-39E91F1CAB37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678E-9AA0-4939-AD64-CF8CCAFB909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DC33-B5A9-461D-A184-38467AC41AD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6865-9155-4BFB-8D1C-3F967A25D712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28C3AF-2048-4455-BB63-5A8DAE2FC41F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2" Type="http://schemas.openxmlformats.org/officeDocument/2006/relationships/image" Target="../media/image12.png"/><Relationship Id="rId16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5" Type="http://schemas.openxmlformats.org/officeDocument/2006/relationships/image" Target="../media/image25.jp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550" y="1310186"/>
            <a:ext cx="8747808" cy="1378424"/>
          </a:xfrm>
        </p:spPr>
        <p:txBody>
          <a:bodyPr>
            <a:noAutofit/>
          </a:bodyPr>
          <a:lstStyle/>
          <a:p>
            <a:pPr algn="just"/>
            <a:r>
              <a:rPr lang="id-ID" sz="3600" dirty="0" smtClean="0">
                <a:latin typeface="Calibri" pitchFamily="34" charset="0"/>
                <a:cs typeface="Calibri" pitchFamily="34" charset="0"/>
              </a:rPr>
              <a:t>DC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GAN Based Brain Metastases Detection Using Limited Labeled Dataset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86107"/>
              </p:ext>
            </p:extLst>
          </p:nvPr>
        </p:nvGraphicFramePr>
        <p:xfrm>
          <a:off x="6586477" y="3664371"/>
          <a:ext cx="5219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755">
                  <a:extLst>
                    <a:ext uri="{9D8B030D-6E8A-4147-A177-3AD203B41FA5}">
                      <a16:colId xmlns="" xmlns:a16="http://schemas.microsoft.com/office/drawing/2014/main" val="99835764"/>
                    </a:ext>
                  </a:extLst>
                </a:gridCol>
                <a:gridCol w="2609755">
                  <a:extLst>
                    <a:ext uri="{9D8B030D-6E8A-4147-A177-3AD203B41FA5}">
                      <a16:colId xmlns="" xmlns:a16="http://schemas.microsoft.com/office/drawing/2014/main" val="380241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Calibri" pitchFamily="34" charset="0"/>
                          <a:cs typeface="Calibri" pitchFamily="34" charset="0"/>
                        </a:rPr>
                        <a:t>Usn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865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Pracheth M H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01FE16BCS096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696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Tanushree</a:t>
                      </a:r>
                      <a:r>
                        <a:rPr lang="en-IN" baseline="0" dirty="0" smtClean="0">
                          <a:latin typeface="Calibri" pitchFamily="34" charset="0"/>
                          <a:cs typeface="Calibri" pitchFamily="34" charset="0"/>
                        </a:rPr>
                        <a:t> Kale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01FE16BCS216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85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Rakesh</a:t>
                      </a:r>
                      <a:r>
                        <a:rPr lang="en-IN" baseline="0" dirty="0" smtClean="0">
                          <a:latin typeface="Calibri" pitchFamily="34" charset="0"/>
                          <a:cs typeface="Calibri" pitchFamily="34" charset="0"/>
                        </a:rPr>
                        <a:t> Kuratti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01FE17BCS419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376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Sushant Huilgol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01FE17BCS424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0438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6477" y="5518571"/>
            <a:ext cx="497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Guide: 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Dr.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Shrinivas D Desai.</a:t>
            </a:r>
            <a:endParaRPr lang="id-ID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sz="2400" dirty="0" smtClean="0">
                <a:latin typeface="Calibri" pitchFamily="34" charset="0"/>
                <a:cs typeface="Calibri" pitchFamily="34" charset="0"/>
              </a:rPr>
              <a:t>Team: 13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89" y="624110"/>
            <a:ext cx="9907824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alibri" pitchFamily="34" charset="0"/>
                <a:cs typeface="Calibri" pitchFamily="34" charset="0"/>
              </a:rPr>
              <a:t>Problem Statement</a:t>
            </a:r>
            <a:r>
              <a:rPr lang="id-ID" sz="3600" dirty="0" smtClean="0">
                <a:latin typeface="Calibri" pitchFamily="34" charset="0"/>
                <a:cs typeface="Calibri" pitchFamily="34" charset="0"/>
              </a:rPr>
              <a:t> &amp; Objectives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09" y="2133600"/>
            <a:ext cx="973040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latin typeface="Calibri" pitchFamily="34" charset="0"/>
                <a:cs typeface="Calibri" pitchFamily="34" charset="0"/>
              </a:rPr>
              <a:t>Deep  Convolution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Generative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Adversarial Networks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DC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based data augmentation for brain metastases detection using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limited labeled MR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Images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id-ID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dirty="0">
                <a:latin typeface="Calibri" pitchFamily="34" charset="0"/>
                <a:cs typeface="Calibri" pitchFamily="34" charset="0"/>
              </a:rPr>
              <a:t>To develop a model using </a:t>
            </a:r>
            <a:r>
              <a:rPr lang="id-ID" dirty="0">
                <a:latin typeface="Calibri" pitchFamily="34" charset="0"/>
                <a:cs typeface="Calibri" pitchFamily="34" charset="0"/>
              </a:rPr>
              <a:t>Deep  Convolution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Generative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Adversarial Network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DC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for the synthesis of brain image dataset.</a:t>
            </a:r>
          </a:p>
          <a:p>
            <a:pPr fontAlgn="base"/>
            <a:r>
              <a:rPr lang="en-US" dirty="0" smtClean="0">
                <a:latin typeface="Calibri" pitchFamily="34" charset="0"/>
                <a:cs typeface="Calibri" pitchFamily="34" charset="0"/>
              </a:rPr>
              <a:t>Evaluate and validate the model.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Dataset: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921" y="1785257"/>
            <a:ext cx="10296148" cy="28618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Calibri" pitchFamily="34" charset="0"/>
                <a:cs typeface="Calibri" pitchFamily="34" charset="0"/>
              </a:rPr>
              <a:t>Dataset used, contains 253 brain images in which:</a:t>
            </a:r>
          </a:p>
          <a:p>
            <a:pPr lvl="1" algn="just"/>
            <a:r>
              <a:rPr lang="en-IN" sz="2400" dirty="0">
                <a:latin typeface="Calibri" pitchFamily="34" charset="0"/>
                <a:cs typeface="Calibri" pitchFamily="34" charset="0"/>
              </a:rPr>
              <a:t>98 tumour images</a:t>
            </a:r>
          </a:p>
          <a:p>
            <a:pPr lvl="1" algn="just"/>
            <a:r>
              <a:rPr lang="en-IN" sz="2400" dirty="0">
                <a:latin typeface="Calibri" pitchFamily="34" charset="0"/>
                <a:cs typeface="Calibri" pitchFamily="34" charset="0"/>
              </a:rPr>
              <a:t>155 non-tumour images</a:t>
            </a:r>
          </a:p>
          <a:p>
            <a:pPr algn="just"/>
            <a:r>
              <a:rPr lang="en-IN" dirty="0">
                <a:latin typeface="Calibri" pitchFamily="34" charset="0"/>
                <a:cs typeface="Calibri" pitchFamily="34" charset="0"/>
              </a:rPr>
              <a:t>For GAN training the entire dataset is used which has 253 images each of size 200*200.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dirty="0">
                <a:latin typeface="Calibri" pitchFamily="34" charset="0"/>
                <a:cs typeface="Calibri" pitchFamily="34" charset="0"/>
              </a:rPr>
              <a:t>For Tumour detection the whole dataset is divided into training, testing and validation set.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37074"/>
              </p:ext>
            </p:extLst>
          </p:nvPr>
        </p:nvGraphicFramePr>
        <p:xfrm>
          <a:off x="2322286" y="4673599"/>
          <a:ext cx="9085943" cy="2079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71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14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Training set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Validation set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Testing set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Conventional CNN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176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Synthetic Images(57 Images)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233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Synthetic Images(85 Images)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261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Proposed Model: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Calibri" pitchFamily="34" charset="0"/>
                <a:cs typeface="Calibri" pitchFamily="34" charset="0"/>
              </a:rPr>
              <a:t>System Overview Diagram: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38" y="2116130"/>
            <a:ext cx="6111924" cy="33337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3712192" y="3698836"/>
            <a:ext cx="1734911" cy="581948"/>
          </a:xfrm>
          <a:prstGeom prst="bentConnector3">
            <a:avLst>
              <a:gd name="adj1" fmla="val 9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60" y="2865001"/>
            <a:ext cx="895771" cy="6216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9" y="4587417"/>
            <a:ext cx="1208922" cy="5396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62" y="2539552"/>
            <a:ext cx="782152" cy="4830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79" y="3989810"/>
            <a:ext cx="786301" cy="5444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84" y="1728956"/>
            <a:ext cx="947397" cy="9473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83" y="3586867"/>
            <a:ext cx="947397" cy="94739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20" idx="1"/>
          </p:cNvCxnSpPr>
          <p:nvPr/>
        </p:nvCxnSpPr>
        <p:spPr>
          <a:xfrm flipV="1">
            <a:off x="8316263" y="2202655"/>
            <a:ext cx="1244921" cy="92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8316263" y="3131737"/>
            <a:ext cx="1244920" cy="9288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04127" y="2781098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Tumored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313979" y="4672819"/>
            <a:ext cx="144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</a:t>
            </a:r>
            <a:r>
              <a:rPr lang="id-ID" sz="1600" dirty="0" smtClean="0"/>
              <a:t>-</a:t>
            </a:r>
            <a:r>
              <a:rPr lang="en-US" sz="1600" dirty="0" smtClean="0"/>
              <a:t>Tumored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7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Calibri" pitchFamily="34" charset="0"/>
                <a:cs typeface="Calibri" pitchFamily="34" charset="0"/>
              </a:rPr>
              <a:t>System Architecture 3D: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7" y="1553227"/>
            <a:ext cx="11392471" cy="42713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alibri" pitchFamily="34" charset="0"/>
                <a:cs typeface="Calibri" pitchFamily="34" charset="0"/>
              </a:rPr>
              <a:t>System Architecture (Generator Model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):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9" y="1857375"/>
            <a:ext cx="11035431" cy="40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alibri" pitchFamily="34" charset="0"/>
                <a:cs typeface="Calibri" pitchFamily="34" charset="0"/>
              </a:rPr>
              <a:t>System Architecture (Discriminator Model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):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600199"/>
            <a:ext cx="11411211" cy="41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alibri" pitchFamily="34" charset="0"/>
                <a:cs typeface="Calibri" pitchFamily="34" charset="0"/>
              </a:rPr>
              <a:t>Level 0: Data Flow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Diagram: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16" y="2654145"/>
            <a:ext cx="9874804" cy="27445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alibri" pitchFamily="34" charset="0"/>
                <a:cs typeface="Calibri" pitchFamily="34" charset="0"/>
              </a:rPr>
              <a:t>Level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1</a:t>
            </a:r>
            <a:r>
              <a:rPr lang="id-ID" dirty="0">
                <a:latin typeface="Calibri" pitchFamily="34" charset="0"/>
                <a:cs typeface="Calibri" pitchFamily="34" charset="0"/>
              </a:rPr>
              <a:t>: Data Flow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Diagram: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4" y="2034263"/>
            <a:ext cx="10309056" cy="384467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Calibri" pitchFamily="34" charset="0"/>
                <a:cs typeface="Calibri" pitchFamily="34" charset="0"/>
              </a:rPr>
              <a:t>Model Inputs: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Generator input: resize the image to the previous generator’s output resolution/channel size and concatenate them (noise samples generate the first 4×4 images) </a:t>
            </a:r>
          </a:p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Discriminator </a:t>
            </a:r>
            <a:r>
              <a:rPr lang="en-IN" dirty="0">
                <a:latin typeface="Calibri" pitchFamily="34" charset="0"/>
                <a:cs typeface="Calibri" pitchFamily="34" charset="0"/>
              </a:rPr>
              <a:t>input: concatenate the conditioning image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with a real or  synthetic image</a:t>
            </a:r>
            <a:r>
              <a:rPr lang="en-IN" dirty="0">
                <a:latin typeface="Calibri" pitchFamily="34" charset="0"/>
                <a:cs typeface="Calibri" pitchFamily="34" charset="0"/>
              </a:rPr>
              <a:t>.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The model uses a U-net architecture.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8" y="551539"/>
            <a:ext cx="8911687" cy="711204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alibri" pitchFamily="34" charset="0"/>
                <a:cs typeface="Calibri" pitchFamily="34" charset="0"/>
              </a:rPr>
              <a:t>Agenda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3" y="1233714"/>
            <a:ext cx="11229039" cy="5624286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Literature Survey</a:t>
            </a:r>
            <a:r>
              <a:rPr lang="id-ID" sz="2400" dirty="0" smtClean="0">
                <a:latin typeface="Calibri" pitchFamily="34" charset="0"/>
                <a:cs typeface="Calibri" pitchFamily="34" charset="0"/>
              </a:rPr>
              <a:t> &amp; Research Gaps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Problem Statement</a:t>
            </a:r>
            <a:r>
              <a:rPr lang="id-ID" sz="24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Objectives</a:t>
            </a:r>
            <a:endParaRPr lang="id-ID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d-ID" dirty="0">
                <a:latin typeface="Calibri" pitchFamily="34" charset="0"/>
                <a:cs typeface="Calibri" pitchFamily="34" charset="0"/>
              </a:rPr>
              <a:t>Dataset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d-ID" sz="2400" dirty="0" smtClean="0">
                <a:latin typeface="Calibri" pitchFamily="34" charset="0"/>
                <a:cs typeface="Calibri" pitchFamily="34" charset="0"/>
              </a:rPr>
              <a:t>Proposed Model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Results and Discussions</a:t>
            </a:r>
          </a:p>
          <a:p>
            <a:pPr algn="just"/>
            <a:r>
              <a:rPr lang="id-ID" sz="2400" dirty="0" smtClean="0">
                <a:latin typeface="Calibri" pitchFamily="34" charset="0"/>
                <a:cs typeface="Calibri" pitchFamily="34" charset="0"/>
              </a:rPr>
              <a:t>Conclusion &amp;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Hyper Parameters Proposed for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GAN</a:t>
            </a:r>
            <a:r>
              <a:rPr lang="id-ID" sz="3600" dirty="0" smtClean="0">
                <a:latin typeface="Calibri" pitchFamily="34" charset="0"/>
                <a:cs typeface="Calibri" pitchFamily="34" charset="0"/>
              </a:rPr>
              <a:t>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507604"/>
              </p:ext>
            </p:extLst>
          </p:nvPr>
        </p:nvGraphicFramePr>
        <p:xfrm>
          <a:off x="609600" y="1600200"/>
          <a:ext cx="10972800" cy="3733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Parameter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Parameter Value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Noise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Learning Rate Discriminator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0.00003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Learning Rate Generator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0.0003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Batch Size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64 &amp; 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Epochs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Beta1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Weight Initialized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0.02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Epsilon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0.00005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Samples size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85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Hyper Parameters Proposed for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CNN: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65940"/>
              </p:ext>
            </p:extLst>
          </p:nvPr>
        </p:nvGraphicFramePr>
        <p:xfrm>
          <a:off x="609600" y="1600200"/>
          <a:ext cx="10972800" cy="3068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Parameter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sz="2000" dirty="0" smtClean="0"/>
                        <a:t>Parameter Value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Optimizer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 smtClean="0"/>
                        <a:t>rmsprop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Loss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 smtClean="0"/>
                        <a:t>binary_crossentropy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Activation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 smtClean="0"/>
                        <a:t>ReLU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Augmentations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Horizontal flip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Horizontal shift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Vertical shift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Rotation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Epochs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15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2543" marR="11254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Results &amp; Discussions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>
                <a:latin typeface="Calibri" pitchFamily="34" charset="0"/>
                <a:cs typeface="Calibri" pitchFamily="34" charset="0"/>
              </a:rPr>
              <a:t>Comparison of Original images and Synthesized images: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53" y="5185981"/>
            <a:ext cx="1219200" cy="12192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99" y="5176828"/>
            <a:ext cx="1224000" cy="12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41" y="5176828"/>
            <a:ext cx="1224000" cy="12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40" y="5181628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08" y="5181628"/>
            <a:ext cx="1224000" cy="1223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9" y="3381309"/>
            <a:ext cx="1224000" cy="12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6" y="3381309"/>
            <a:ext cx="1224000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43" y="3375832"/>
            <a:ext cx="1224000" cy="12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4" y="3375832"/>
            <a:ext cx="1224000" cy="122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99" y="3381309"/>
            <a:ext cx="1305029" cy="12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40" y="1675408"/>
            <a:ext cx="1224000" cy="11355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88" y="1692232"/>
            <a:ext cx="1224000" cy="11187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1" y="1692232"/>
            <a:ext cx="1224000" cy="11187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99" y="1692232"/>
            <a:ext cx="1224000" cy="11291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09" y="1675408"/>
            <a:ext cx="1147204" cy="11355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57716" y="2821372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>
                <a:latin typeface="Calibri" pitchFamily="34" charset="0"/>
                <a:cs typeface="Calibri" pitchFamily="34" charset="0"/>
              </a:rPr>
              <a:t>Images from the original dataset</a:t>
            </a:r>
            <a:endParaRPr lang="en-IN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3021" y="4610413"/>
            <a:ext cx="544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>
                <a:latin typeface="Calibri" pitchFamily="34" charset="0"/>
                <a:cs typeface="Calibri" pitchFamily="34" charset="0"/>
              </a:rPr>
              <a:t>Images from synthesized data generated for batch size 4</a:t>
            </a:r>
            <a:endParaRPr lang="en-IN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0391" y="6405113"/>
            <a:ext cx="556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>
                <a:latin typeface="Calibri" pitchFamily="34" charset="0"/>
                <a:cs typeface="Calibri" pitchFamily="34" charset="0"/>
              </a:rPr>
              <a:t>Images from synthesized data generated for batch size </a:t>
            </a:r>
            <a:r>
              <a:rPr lang="id-ID" i="1" dirty="0" smtClean="0">
                <a:latin typeface="Calibri" pitchFamily="34" charset="0"/>
                <a:cs typeface="Calibri" pitchFamily="34" charset="0"/>
              </a:rPr>
              <a:t>64</a:t>
            </a:r>
            <a:endParaRPr lang="en-IN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Calibri" pitchFamily="34" charset="0"/>
                <a:cs typeface="Calibri" pitchFamily="34" charset="0"/>
              </a:rPr>
              <a:t>Evolution of the Generator Model: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76" y="2213976"/>
            <a:ext cx="2821488" cy="28214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>
                <a:latin typeface="Calibri" pitchFamily="34" charset="0"/>
                <a:cs typeface="Calibri" pitchFamily="34" charset="0"/>
              </a:rPr>
              <a:t>Experiments Conducted: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>
                <a:latin typeface="Calibri" pitchFamily="34" charset="0"/>
                <a:cs typeface="Calibri" pitchFamily="34" charset="0"/>
              </a:rPr>
              <a:t>Inorder to evalute the proposed model and to visualize the data with respect to it’s closeness to the original dataset, 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he following </a:t>
            </a:r>
            <a:r>
              <a:rPr lang="id-ID" dirty="0">
                <a:latin typeface="Calibri" pitchFamily="34" charset="0"/>
                <a:cs typeface="Calibri" pitchFamily="34" charset="0"/>
              </a:rPr>
              <a:t>4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experiments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we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re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conducted: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Performance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evaluation of CNN with and without GAN generated images.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Similarity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study using Histogram and Image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profile</a:t>
            </a:r>
            <a:r>
              <a:rPr lang="id-ID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Visual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Turing Test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Results</a:t>
            </a:r>
            <a:endParaRPr lang="id-ID" sz="2400" dirty="0" smtClean="0">
              <a:latin typeface="Calibri" pitchFamily="34" charset="0"/>
              <a:cs typeface="Calibri" pitchFamily="34" charset="0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id-ID" sz="2400" dirty="0" smtClean="0">
                <a:latin typeface="Calibri" pitchFamily="34" charset="0"/>
                <a:cs typeface="Calibri" pitchFamily="34" charset="0"/>
              </a:rPr>
              <a:t>Model Evaluation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84468"/>
              </p:ext>
            </p:extLst>
          </p:nvPr>
        </p:nvGraphicFramePr>
        <p:xfrm>
          <a:off x="87684" y="1540698"/>
          <a:ext cx="11824567" cy="4747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764">
                  <a:extLst>
                    <a:ext uri="{9D8B030D-6E8A-4147-A177-3AD203B41FA5}">
                      <a16:colId xmlns="" xmlns:a16="http://schemas.microsoft.com/office/drawing/2014/main" val="461408746"/>
                    </a:ext>
                  </a:extLst>
                </a:gridCol>
                <a:gridCol w="1963883">
                  <a:extLst>
                    <a:ext uri="{9D8B030D-6E8A-4147-A177-3AD203B41FA5}">
                      <a16:colId xmlns="" xmlns:a16="http://schemas.microsoft.com/office/drawing/2014/main" val="3439493761"/>
                    </a:ext>
                  </a:extLst>
                </a:gridCol>
                <a:gridCol w="1953230">
                  <a:extLst>
                    <a:ext uri="{9D8B030D-6E8A-4147-A177-3AD203B41FA5}">
                      <a16:colId xmlns="" xmlns:a16="http://schemas.microsoft.com/office/drawing/2014/main" val="2761450098"/>
                    </a:ext>
                  </a:extLst>
                </a:gridCol>
                <a:gridCol w="1953230">
                  <a:extLst>
                    <a:ext uri="{9D8B030D-6E8A-4147-A177-3AD203B41FA5}">
                      <a16:colId xmlns="" xmlns:a16="http://schemas.microsoft.com/office/drawing/2014/main" val="1928961103"/>
                    </a:ext>
                  </a:extLst>
                </a:gridCol>
                <a:gridCol w="1953230">
                  <a:extLst>
                    <a:ext uri="{9D8B030D-6E8A-4147-A177-3AD203B41FA5}">
                      <a16:colId xmlns="" xmlns:a16="http://schemas.microsoft.com/office/drawing/2014/main" val="2923469815"/>
                    </a:ext>
                  </a:extLst>
                </a:gridCol>
                <a:gridCol w="1953230">
                  <a:extLst>
                    <a:ext uri="{9D8B030D-6E8A-4147-A177-3AD203B41FA5}">
                      <a16:colId xmlns="" xmlns:a16="http://schemas.microsoft.com/office/drawing/2014/main" val="3945086624"/>
                    </a:ext>
                  </a:extLst>
                </a:gridCol>
              </a:tblGrid>
              <a:tr h="474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Batch size=64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Batch size=4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2106706"/>
                  </a:ext>
                </a:extLst>
              </a:tr>
              <a:tr h="949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Parameters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Without GAN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With-GAN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(60 Images)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With-GAN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(85 Images)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With-GAN (60 Images)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With-GAN (85 Images)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99120552"/>
                  </a:ext>
                </a:extLst>
              </a:tr>
              <a:tr h="47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Accuracy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81.57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94.73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84.21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81.57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84.21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91707066"/>
                  </a:ext>
                </a:extLst>
              </a:tr>
              <a:tr h="47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Sensitivity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19613666"/>
                  </a:ext>
                </a:extLst>
              </a:tr>
              <a:tr h="47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Specificity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53.33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86.67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53.33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08246167"/>
                  </a:ext>
                </a:extLst>
              </a:tr>
              <a:tr h="47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Efficiency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78.30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93.80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81.40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78.30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81.40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42998486"/>
                  </a:ext>
                </a:extLst>
              </a:tr>
              <a:tr h="949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F1-score-Testing data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86.79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95.83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88.46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86.79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88.46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6204388"/>
                  </a:ext>
                </a:extLst>
              </a:tr>
              <a:tr h="474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ROC</a:t>
                      </a:r>
                      <a:endParaRPr lang="en-IN" sz="18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0.767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0.933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0.791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0.80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0.80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01448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 smtClean="0">
                <a:latin typeface="Calibri" pitchFamily="34" charset="0"/>
                <a:cs typeface="Calibri" pitchFamily="34" charset="0"/>
              </a:rPr>
              <a:t>Exp 1: Performance evaluation of CNN with &amp; without GAN generated images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83526" y="6266610"/>
            <a:ext cx="1000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Results of various parameters calculated for 60 and 85 synthesized images for both the batch sizes 64 &amp; </a:t>
            </a:r>
            <a:r>
              <a:rPr lang="id-ID" i="1" dirty="0" smtClean="0">
                <a:latin typeface="Calibri" pitchFamily="34" charset="0"/>
                <a:ea typeface="Times New Roman" panose="02020603050405020304" pitchFamily="18" charset="0"/>
                <a:cs typeface="Calibri" pitchFamily="34" charset="0"/>
              </a:rPr>
              <a:t>4</a:t>
            </a:r>
            <a:endParaRPr lang="en-IN" i="1" dirty="0">
              <a:latin typeface="Calibri" pitchFamily="34" charset="0"/>
              <a:ea typeface="Times New Roman" panose="02020603050405020304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08248"/>
              </p:ext>
            </p:extLst>
          </p:nvPr>
        </p:nvGraphicFramePr>
        <p:xfrm>
          <a:off x="246344" y="1537569"/>
          <a:ext cx="11703485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Exp 1: Performance evaluation of CNN with and without GAN generated images. (Contd..)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60396" y="6343192"/>
            <a:ext cx="900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d-ID" i="1" dirty="0" smtClean="0">
                <a:latin typeface="Calibri" pitchFamily="34" charset="0"/>
                <a:cs typeface="Calibri" pitchFamily="34" charset="0"/>
              </a:rPr>
              <a:t>Graph to represent the </a:t>
            </a:r>
            <a:r>
              <a:rPr lang="id-ID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accuracy of </a:t>
            </a:r>
            <a:r>
              <a:rPr lang="id-ID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each epoch for various batch sizes and synthesized images</a:t>
            </a:r>
            <a:endParaRPr lang="en-IN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0" lvl="1"/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781008"/>
              </p:ext>
            </p:extLst>
          </p:nvPr>
        </p:nvGraphicFramePr>
        <p:xfrm>
          <a:off x="1131887" y="1383280"/>
          <a:ext cx="10372726" cy="5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363">
                  <a:extLst>
                    <a:ext uri="{9D8B030D-6E8A-4147-A177-3AD203B41FA5}">
                      <a16:colId xmlns="" xmlns:a16="http://schemas.microsoft.com/office/drawing/2014/main" val="1946769344"/>
                    </a:ext>
                  </a:extLst>
                </a:gridCol>
                <a:gridCol w="5186363">
                  <a:extLst>
                    <a:ext uri="{9D8B030D-6E8A-4147-A177-3AD203B41FA5}">
                      <a16:colId xmlns="" xmlns:a16="http://schemas.microsoft.com/office/drawing/2014/main" val="1751517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Brain MRI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 generated synthetic (Batch size=64)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1087688"/>
                  </a:ext>
                </a:extLst>
              </a:tr>
              <a:tr h="150082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7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028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Histogram (Original Image)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Histogram (Synthetic Image)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1144504"/>
                  </a:ext>
                </a:extLst>
              </a:tr>
              <a:tr h="240417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6277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pic>
        <p:nvPicPr>
          <p:cNvPr id="16" name="Picture 15" descr="C:\Users\Sony\Desktop\img9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500" y="1905000"/>
            <a:ext cx="1188085" cy="11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C:\Users\Sony\Desktop\samples_1155_45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6387" y="1877060"/>
            <a:ext cx="12160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4" cstate="print"/>
          <a:srcRect l="17988" t="7497" r="25251" b="12883"/>
          <a:stretch>
            <a:fillRect/>
          </a:stretch>
        </p:blipFill>
        <p:spPr bwMode="auto">
          <a:xfrm>
            <a:off x="2233339" y="4077460"/>
            <a:ext cx="2732405" cy="215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5" cstate="print"/>
          <a:srcRect l="37919" t="37000" r="38983" b="29881"/>
          <a:stretch>
            <a:fillRect/>
          </a:stretch>
        </p:blipFill>
        <p:spPr bwMode="auto">
          <a:xfrm>
            <a:off x="7155179" y="4077460"/>
            <a:ext cx="2758440" cy="22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20666"/>
            <a:ext cx="10972800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Exp 2: Similarity study using Histogram and Image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profile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8026" y="6413512"/>
            <a:ext cx="658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>
                <a:latin typeface="Calibri" pitchFamily="34" charset="0"/>
                <a:cs typeface="Calibri" pitchFamily="34" charset="0"/>
              </a:rPr>
              <a:t>Table to represent the histogram results for the images shown above.</a:t>
            </a:r>
            <a:endParaRPr lang="en-IN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53575"/>
              </p:ext>
            </p:extLst>
          </p:nvPr>
        </p:nvGraphicFramePr>
        <p:xfrm>
          <a:off x="576197" y="1615961"/>
          <a:ext cx="10928416" cy="433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208">
                  <a:extLst>
                    <a:ext uri="{9D8B030D-6E8A-4147-A177-3AD203B41FA5}">
                      <a16:colId xmlns="" xmlns:a16="http://schemas.microsoft.com/office/drawing/2014/main" val="2537323857"/>
                    </a:ext>
                  </a:extLst>
                </a:gridCol>
                <a:gridCol w="5464208">
                  <a:extLst>
                    <a:ext uri="{9D8B030D-6E8A-4147-A177-3AD203B41FA5}">
                      <a16:colId xmlns="" xmlns:a16="http://schemas.microsoft.com/office/drawing/2014/main" val="1492415535"/>
                    </a:ext>
                  </a:extLst>
                </a:gridCol>
              </a:tblGrid>
              <a:tr h="48050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Profile (Original Image)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Image Profile (Synthetic Image)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74949429"/>
                  </a:ext>
                </a:extLst>
              </a:tr>
              <a:tr h="17506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1328935"/>
                  </a:ext>
                </a:extLst>
              </a:tr>
              <a:tr h="21045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475993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37483" t="32834" r="44605" b="31746"/>
          <a:stretch>
            <a:fillRect/>
          </a:stretch>
        </p:blipFill>
        <p:spPr bwMode="auto">
          <a:xfrm>
            <a:off x="2267211" y="2251267"/>
            <a:ext cx="1665962" cy="13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 l="35593" t="29736" r="52043" b="44407"/>
          <a:stretch>
            <a:fillRect/>
          </a:stretch>
        </p:blipFill>
        <p:spPr bwMode="auto">
          <a:xfrm>
            <a:off x="7916449" y="2251267"/>
            <a:ext cx="1803747" cy="14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 l="37483" t="35686" r="12378" b="11302"/>
          <a:stretch>
            <a:fillRect/>
          </a:stretch>
        </p:blipFill>
        <p:spPr bwMode="auto">
          <a:xfrm>
            <a:off x="1583614" y="4082427"/>
            <a:ext cx="2973705" cy="176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 cstate="print"/>
          <a:srcRect l="36756" t="35674" r="12999" b="11332"/>
          <a:stretch>
            <a:fillRect/>
          </a:stretch>
        </p:blipFill>
        <p:spPr bwMode="auto">
          <a:xfrm>
            <a:off x="7295423" y="4020326"/>
            <a:ext cx="2982595" cy="176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Exp 2: Similarity study using Histogram and Image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profile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5572" y="6049018"/>
            <a:ext cx="681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d-ID" i="1" dirty="0" smtClean="0">
                <a:latin typeface="Calibri" pitchFamily="34" charset="0"/>
                <a:cs typeface="Calibri" pitchFamily="34" charset="0"/>
              </a:rPr>
              <a:t>Table to represents the gray value distribution for the respective images</a:t>
            </a:r>
            <a:endParaRPr lang="en-IN" i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7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" y="1640910"/>
            <a:ext cx="11924778" cy="42577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2400" dirty="0" smtClean="0">
                <a:latin typeface="Calibri" pitchFamily="34" charset="0"/>
                <a:cs typeface="Calibri" pitchFamily="34" charset="0"/>
              </a:rPr>
              <a:t>Importance of brain in the human body.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2400" dirty="0" smtClean="0">
                <a:latin typeface="Calibri" pitchFamily="34" charset="0"/>
                <a:cs typeface="Calibri" pitchFamily="34" charset="0"/>
              </a:rPr>
              <a:t>Complication during the detection of brain tumour due to various factors of the tumor.</a:t>
            </a:r>
          </a:p>
          <a:p>
            <a:pPr algn="just">
              <a:lnSpc>
                <a:spcPct val="150000"/>
              </a:lnSpc>
            </a:pPr>
            <a:r>
              <a:rPr lang="id-ID" sz="2400" dirty="0" smtClean="0">
                <a:latin typeface="Calibri" pitchFamily="34" charset="0"/>
                <a:cs typeface="Calibri" pitchFamily="34" charset="0"/>
              </a:rPr>
              <a:t>Importance of early detection of tumor.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id-ID" sz="2400" dirty="0" smtClean="0">
                <a:latin typeface="Calibri" pitchFamily="34" charset="0"/>
                <a:cs typeface="Calibri" pitchFamily="34" charset="0"/>
              </a:rPr>
              <a:t>MR Images are preffered dur to it’s superior image quality by most of the experts.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d-ID" sz="2400" dirty="0" smtClean="0">
                <a:latin typeface="Calibri" pitchFamily="34" charset="0"/>
                <a:cs typeface="Calibri" pitchFamily="34" charset="0"/>
              </a:rPr>
              <a:t>Need of Computer Aided Diagnosis(CAD) system to detect brain tumour.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10630"/>
              </p:ext>
            </p:extLst>
          </p:nvPr>
        </p:nvGraphicFramePr>
        <p:xfrm>
          <a:off x="2058299" y="1283495"/>
          <a:ext cx="8375881" cy="239979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73800">
                  <a:extLst>
                    <a:ext uri="{9D8B030D-6E8A-4147-A177-3AD203B41FA5}">
                      <a16:colId xmlns="" xmlns:a16="http://schemas.microsoft.com/office/drawing/2014/main" val="16348158"/>
                    </a:ext>
                  </a:extLst>
                </a:gridCol>
                <a:gridCol w="1610239">
                  <a:extLst>
                    <a:ext uri="{9D8B030D-6E8A-4147-A177-3AD203B41FA5}">
                      <a16:colId xmlns="" xmlns:a16="http://schemas.microsoft.com/office/drawing/2014/main" val="3265906311"/>
                    </a:ext>
                  </a:extLst>
                </a:gridCol>
                <a:gridCol w="1396540">
                  <a:extLst>
                    <a:ext uri="{9D8B030D-6E8A-4147-A177-3AD203B41FA5}">
                      <a16:colId xmlns="" xmlns:a16="http://schemas.microsoft.com/office/drawing/2014/main" val="3966018781"/>
                    </a:ext>
                  </a:extLst>
                </a:gridCol>
                <a:gridCol w="1398434">
                  <a:extLst>
                    <a:ext uri="{9D8B030D-6E8A-4147-A177-3AD203B41FA5}">
                      <a16:colId xmlns="" xmlns:a16="http://schemas.microsoft.com/office/drawing/2014/main" val="820526294"/>
                    </a:ext>
                  </a:extLst>
                </a:gridCol>
                <a:gridCol w="1398434"/>
                <a:gridCol w="1398434"/>
              </a:tblGrid>
              <a:tr h="44352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Original Brain MRI Image</a:t>
                      </a:r>
                      <a:endParaRPr lang="en-IN" sz="16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GAN generated synthetic </a:t>
                      </a:r>
                      <a:r>
                        <a:rPr lang="en-IN" sz="16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(Batch Size 64)</a:t>
                      </a:r>
                      <a:endParaRPr lang="en-IN" sz="16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Abs. Difference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between original and synthetic images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56066371"/>
                  </a:ext>
                </a:extLst>
              </a:tr>
              <a:tr h="443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Mean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Standard Deviation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Mean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Standard Deviation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Mean</a:t>
                      </a: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Standard Deviation</a:t>
                      </a: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34809718"/>
                  </a:ext>
                </a:extLst>
              </a:tr>
              <a:tr h="28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80.727</a:t>
                      </a:r>
                      <a:endParaRPr lang="en-IN" sz="1400" b="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51.178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85.442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49.068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4.715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2.11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8964258"/>
                  </a:ext>
                </a:extLst>
              </a:tr>
              <a:tr h="28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44.633</a:t>
                      </a:r>
                      <a:endParaRPr lang="en-IN" sz="1400" b="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42.996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39.611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44.209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5.022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1.213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68708209"/>
                  </a:ext>
                </a:extLst>
              </a:tr>
              <a:tr h="28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54.605</a:t>
                      </a:r>
                      <a:endParaRPr lang="en-IN" sz="1400" b="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47.269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42.461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itchFamily="34" charset="0"/>
                          <a:cs typeface="Calibri" pitchFamily="34" charset="0"/>
                        </a:rPr>
                        <a:t>38.954</a:t>
                      </a:r>
                      <a:endParaRPr lang="en-IN" sz="14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12.144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8.315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0901971"/>
                  </a:ext>
                </a:extLst>
              </a:tr>
              <a:tr h="28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39.614</a:t>
                      </a:r>
                      <a:endParaRPr lang="en-IN" sz="1400" b="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45.698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36.868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52.632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2.746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6.934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89666399"/>
                  </a:ext>
                </a:extLst>
              </a:tr>
              <a:tr h="28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105.882</a:t>
                      </a:r>
                      <a:endParaRPr lang="en-IN" sz="1400" b="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77.673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123.437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69.893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17.555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7.78</a:t>
                      </a:r>
                      <a:endParaRPr lang="en-IN" sz="14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26249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06708"/>
              </p:ext>
            </p:extLst>
          </p:nvPr>
        </p:nvGraphicFramePr>
        <p:xfrm>
          <a:off x="2046867" y="4045907"/>
          <a:ext cx="8362263" cy="24997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2170">
                  <a:extLst>
                    <a:ext uri="{9D8B030D-6E8A-4147-A177-3AD203B41FA5}">
                      <a16:colId xmlns="" xmlns:a16="http://schemas.microsoft.com/office/drawing/2014/main" val="3024263212"/>
                    </a:ext>
                  </a:extLst>
                </a:gridCol>
                <a:gridCol w="1618877">
                  <a:extLst>
                    <a:ext uri="{9D8B030D-6E8A-4147-A177-3AD203B41FA5}">
                      <a16:colId xmlns="" xmlns:a16="http://schemas.microsoft.com/office/drawing/2014/main" val="1388256225"/>
                    </a:ext>
                  </a:extLst>
                </a:gridCol>
                <a:gridCol w="1409177">
                  <a:extLst>
                    <a:ext uri="{9D8B030D-6E8A-4147-A177-3AD203B41FA5}">
                      <a16:colId xmlns="" xmlns:a16="http://schemas.microsoft.com/office/drawing/2014/main" val="3258291371"/>
                    </a:ext>
                  </a:extLst>
                </a:gridCol>
                <a:gridCol w="1384013">
                  <a:extLst>
                    <a:ext uri="{9D8B030D-6E8A-4147-A177-3AD203B41FA5}">
                      <a16:colId xmlns="" xmlns:a16="http://schemas.microsoft.com/office/drawing/2014/main" val="2142319190"/>
                    </a:ext>
                  </a:extLst>
                </a:gridCol>
                <a:gridCol w="1384013"/>
                <a:gridCol w="1384013"/>
              </a:tblGrid>
              <a:tr h="4805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Original Brain MRI Image</a:t>
                      </a: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GAN generated synthetic (Batch size=4)</a:t>
                      </a: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Abs. Difference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between original and synthetic images</a:t>
                      </a: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90475419"/>
                  </a:ext>
                </a:extLst>
              </a:tr>
              <a:tr h="430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Mean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Standard Deviation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Mean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Standard Deviation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Mean</a:t>
                      </a: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Standard Deviation</a:t>
                      </a:r>
                      <a:endParaRPr lang="en-IN" sz="1600" b="1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57727869"/>
                  </a:ext>
                </a:extLst>
              </a:tr>
              <a:tr h="30486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68.054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49.841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66.888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53.243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1.166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3.402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54949935"/>
                  </a:ext>
                </a:extLst>
              </a:tr>
              <a:tr h="30486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100.837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56.007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72.481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65.935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44.83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9.928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64701578"/>
                  </a:ext>
                </a:extLst>
              </a:tr>
              <a:tr h="30486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54.378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30.299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89.326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66.916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34.948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36.617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1763487"/>
                  </a:ext>
                </a:extLst>
              </a:tr>
              <a:tr h="30486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106.046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77.610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36.092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39.807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69.954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37.803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11027537"/>
                  </a:ext>
                </a:extLst>
              </a:tr>
              <a:tr h="30486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54.485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47.142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60.154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48.207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5.669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anose="02020603050405020304" pitchFamily="18" charset="0"/>
                          <a:cs typeface="Calibri" pitchFamily="34" charset="0"/>
                        </a:rPr>
                        <a:t>13.012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81655800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7074" y="408140"/>
            <a:ext cx="10972800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Exp 2: Similarity study using Histogram and Image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profile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3777" y="6493506"/>
            <a:ext cx="65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d-ID" i="1" dirty="0" smtClean="0">
                <a:latin typeface="Calibri" pitchFamily="34" charset="0"/>
                <a:cs typeface="Calibri" pitchFamily="34" charset="0"/>
              </a:rPr>
              <a:t>Closeness of original images with synthesized images of batch size 4</a:t>
            </a:r>
            <a:endParaRPr lang="en-IN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5267" y="3656074"/>
            <a:ext cx="663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d-ID" i="1" dirty="0" smtClean="0">
                <a:latin typeface="Calibri" pitchFamily="34" charset="0"/>
                <a:cs typeface="Calibri" pitchFamily="34" charset="0"/>
              </a:rPr>
              <a:t>Closeness of original images with synthesized images of batch size 64</a:t>
            </a:r>
            <a:endParaRPr lang="en-IN" i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Original images = 100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GAN generated = 87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Batch size: 64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42439"/>
              </p:ext>
            </p:extLst>
          </p:nvPr>
        </p:nvGraphicFramePr>
        <p:xfrm>
          <a:off x="939452" y="3106456"/>
          <a:ext cx="10246290" cy="2804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328">
                  <a:extLst>
                    <a:ext uri="{9D8B030D-6E8A-4147-A177-3AD203B41FA5}">
                      <a16:colId xmlns="" xmlns:a16="http://schemas.microsoft.com/office/drawing/2014/main" val="2948663837"/>
                    </a:ext>
                  </a:extLst>
                </a:gridCol>
                <a:gridCol w="1393025">
                  <a:extLst>
                    <a:ext uri="{9D8B030D-6E8A-4147-A177-3AD203B41FA5}">
                      <a16:colId xmlns="" xmlns:a16="http://schemas.microsoft.com/office/drawing/2014/main" val="2929059646"/>
                    </a:ext>
                  </a:extLst>
                </a:gridCol>
                <a:gridCol w="1646301">
                  <a:extLst>
                    <a:ext uri="{9D8B030D-6E8A-4147-A177-3AD203B41FA5}">
                      <a16:colId xmlns="" xmlns:a16="http://schemas.microsoft.com/office/drawing/2014/main" val="1509735282"/>
                    </a:ext>
                  </a:extLst>
                </a:gridCol>
                <a:gridCol w="1772940">
                  <a:extLst>
                    <a:ext uri="{9D8B030D-6E8A-4147-A177-3AD203B41FA5}">
                      <a16:colId xmlns="" xmlns:a16="http://schemas.microsoft.com/office/drawing/2014/main" val="142538070"/>
                    </a:ext>
                  </a:extLst>
                </a:gridCol>
                <a:gridCol w="1931239">
                  <a:extLst>
                    <a:ext uri="{9D8B030D-6E8A-4147-A177-3AD203B41FA5}">
                      <a16:colId xmlns="" xmlns:a16="http://schemas.microsoft.com/office/drawing/2014/main" val="3513506721"/>
                    </a:ext>
                  </a:extLst>
                </a:gridCol>
                <a:gridCol w="2073457">
                  <a:extLst>
                    <a:ext uri="{9D8B030D-6E8A-4147-A177-3AD203B41FA5}">
                      <a16:colId xmlns="" xmlns:a16="http://schemas.microsoft.com/office/drawing/2014/main" val="3680510524"/>
                    </a:ext>
                  </a:extLst>
                </a:gridCol>
              </a:tblGrid>
              <a:tr h="1140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Accuracy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(Real as real)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FN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(Real as Synthetic)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FP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(Synthetic as Real)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TN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(Synthetic as Synthetic)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60708118"/>
                  </a:ext>
                </a:extLst>
              </a:tr>
              <a:tr h="831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Physician 1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96.25%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98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82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81015471"/>
                  </a:ext>
                </a:extLst>
              </a:tr>
              <a:tr h="831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Physician 2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96.25%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IN" sz="180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83</a:t>
                      </a:r>
                      <a:endParaRPr lang="en-IN" sz="1800" dirty="0">
                        <a:effectLst/>
                        <a:latin typeface="Calibri" pitchFamily="34" charset="0"/>
                        <a:ea typeface="Times New Roman" panose="02020603050405020304" pitchFamily="18" charset="0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48126336"/>
                  </a:ext>
                </a:extLst>
              </a:tr>
            </a:tbl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7074" y="408140"/>
            <a:ext cx="10972800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Exp 3: Visual Turing Test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7851" y="6040056"/>
            <a:ext cx="607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d-ID" i="1" dirty="0" smtClean="0">
                <a:latin typeface="Calibri" pitchFamily="34" charset="0"/>
                <a:cs typeface="Calibri" pitchFamily="34" charset="0"/>
              </a:rPr>
              <a:t>Results of Visual Turing Test conducted with 2 expert physicians</a:t>
            </a:r>
            <a:endParaRPr lang="en-IN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alibri" pitchFamily="34" charset="0"/>
                <a:cs typeface="Calibri" pitchFamily="34" charset="0"/>
              </a:rPr>
              <a:t>Exp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sz="36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id-ID" sz="3600" dirty="0" smtClean="0">
                <a:latin typeface="Calibri" pitchFamily="34" charset="0"/>
                <a:cs typeface="Calibri" pitchFamily="34" charset="0"/>
              </a:rPr>
              <a:t>Model Evaluation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50317"/>
              </p:ext>
            </p:extLst>
          </p:nvPr>
        </p:nvGraphicFramePr>
        <p:xfrm>
          <a:off x="187889" y="1340284"/>
          <a:ext cx="11786991" cy="53861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71274"/>
                <a:gridCol w="3330569"/>
                <a:gridCol w="1728100"/>
                <a:gridCol w="1452982"/>
                <a:gridCol w="1704066"/>
              </a:tblGrid>
              <a:tr h="660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Paper</a:t>
                      </a:r>
                      <a:endParaRPr lang="en-IN" sz="16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Method used</a:t>
                      </a:r>
                      <a:endParaRPr lang="en-IN" sz="16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Results without </a:t>
                      </a:r>
                      <a:r>
                        <a:rPr lang="en-IN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DA (%)</a:t>
                      </a:r>
                      <a:endParaRPr lang="en-IN" sz="16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Results with </a:t>
                      </a:r>
                      <a:r>
                        <a:rPr lang="en-IN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DA (%)</a:t>
                      </a:r>
                      <a:endParaRPr lang="en-IN" sz="16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Increment Factor</a:t>
                      </a:r>
                      <a:endParaRPr lang="en-IN" sz="16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96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Inﬁnite Brain MR Images: PGGAN-based Data Augmentation for </a:t>
                      </a: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Tumor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Detection,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Changhee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Han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Progressive 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Growing of GANs (PGGANs)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90.06</a:t>
                      </a:r>
                      <a:endParaRPr lang="en-IN" sz="1600" b="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91.08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1.02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3324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Brain </a:t>
                      </a: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Tumor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Classiﬁcation Using ResNet-101 Based Squeeze and Excitation Deep Neural Network,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Palash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Ghosal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00025" algn="l"/>
                        </a:tabLs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The 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transformations were Flip, Rotate, Elastic 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transform 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and Shear with variable degrees of 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transformations</a:t>
                      </a:r>
                      <a:endParaRPr lang="en-IN" sz="16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89.93</a:t>
                      </a:r>
                      <a:endParaRPr lang="en-IN" sz="1600" b="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98.67</a:t>
                      </a:r>
                      <a:endParaRPr lang="en-IN" sz="16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8.74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791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Multi-Grade Brain </a:t>
                      </a: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Tumor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Classiﬁcation using Deep CNN with Extensive Data Augmentation,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Muhammad </a:t>
                      </a: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Sajjad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00025" algn="l"/>
                        </a:tabLs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Various 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augmentation techniques used: rotation, flipping, </a:t>
                      </a:r>
                      <a:r>
                        <a:rPr lang="en-IN" sz="1600" b="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skewness</a:t>
                      </a: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, and shears for geometric 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transformations.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93.34 </a:t>
                      </a:r>
                      <a:endParaRPr lang="en-IN" sz="1600" b="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96.12</a:t>
                      </a:r>
                      <a:endParaRPr lang="en-IN" sz="16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2.78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76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Proposed</a:t>
                      </a:r>
                      <a:r>
                        <a:rPr lang="en-IN" sz="1600" b="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Model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00025" algn="l"/>
                        </a:tabLs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Deep Convolutional GANs (DCGANs)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81.57</a:t>
                      </a:r>
                      <a:endParaRPr lang="en-IN" sz="1600" b="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94.73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13.16</a:t>
                      </a:r>
                      <a:endParaRPr lang="en-IN" sz="16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1164" marR="61164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1402860" cy="5163855"/>
          </a:xfrm>
        </p:spPr>
        <p:txBody>
          <a:bodyPr>
            <a:normAutofit fontScale="92500"/>
          </a:bodyPr>
          <a:lstStyle/>
          <a:p>
            <a:r>
              <a:rPr lang="en-IN" sz="2600" dirty="0">
                <a:latin typeface="Calibri" pitchFamily="34" charset="0"/>
                <a:cs typeface="Calibri" pitchFamily="34" charset="0"/>
              </a:rPr>
              <a:t>U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navailability 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of medical images due to the confidentiality of patient data in the hospitals and limited public data access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Generative Adversarial Network based Data Augmentation to reduce the above problem.</a:t>
            </a: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Convolutional Neural Network is used for detection of tumored images.</a:t>
            </a: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Experiments were conducted to assess and validate the model</a:t>
            </a:r>
          </a:p>
          <a:p>
            <a:pPr lvl="1" algn="just"/>
            <a:r>
              <a:rPr lang="en-US" sz="2600" dirty="0">
                <a:latin typeface="Calibri" pitchFamily="34" charset="0"/>
                <a:cs typeface="Calibri" pitchFamily="34" charset="0"/>
              </a:rPr>
              <a:t>Performance evaluation of CNN with and without GAN generated images.</a:t>
            </a:r>
          </a:p>
          <a:p>
            <a:pPr lvl="1" algn="just"/>
            <a:r>
              <a:rPr lang="en-US" sz="2600" dirty="0">
                <a:latin typeface="Calibri" pitchFamily="34" charset="0"/>
                <a:cs typeface="Calibri" pitchFamily="34" charset="0"/>
              </a:rPr>
              <a:t>Similarity study using Histogram and Image profile</a:t>
            </a:r>
            <a:r>
              <a:rPr lang="id-ID" sz="2600" dirty="0">
                <a:latin typeface="Calibri" pitchFamily="34" charset="0"/>
                <a:cs typeface="Calibri" pitchFamily="34" charset="0"/>
              </a:rPr>
              <a:t>.</a:t>
            </a:r>
            <a:endParaRPr lang="en-IN" sz="2600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sz="2600" dirty="0">
                <a:latin typeface="Calibri" pitchFamily="34" charset="0"/>
                <a:cs typeface="Calibri" pitchFamily="34" charset="0"/>
              </a:rPr>
              <a:t>Visual Turing Test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Results</a:t>
            </a:r>
            <a:endParaRPr lang="en-IN" sz="2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We achieved an accuracy of 94.37% after implementing DCGAN which had an increment factor of 13.16 over conventional CNN (81.57%).</a:t>
            </a: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An average mean of 8.43 and an average standard deviation of 5.27 was achieved, when the similarity check between original and synthetic images was done.</a:t>
            </a: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 (Contd…)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1402860" cy="5163855"/>
          </a:xfrm>
        </p:spPr>
        <p:txBody>
          <a:bodyPr>
            <a:normAutofit/>
          </a:bodyPr>
          <a:lstStyle/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Visual Turing Test was conducted with the help of 2 expert physicians to differentiate between original and synthetic images.</a:t>
            </a: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Model evaluation was done to compare the accuracy of the proposed model with other models that used Data Augmentation.</a:t>
            </a:r>
          </a:p>
          <a:p>
            <a:r>
              <a:rPr lang="en-IN" sz="2600" dirty="0" smtClean="0">
                <a:latin typeface="Calibri" pitchFamily="34" charset="0"/>
                <a:cs typeface="Calibri" pitchFamily="34" charset="0"/>
              </a:rPr>
              <a:t>Maximum increment factor of the proposed model (13.16) was greater than the other projects (8.74).</a:t>
            </a:r>
          </a:p>
          <a:p>
            <a:r>
              <a:rPr lang="en-IN" sz="2600" dirty="0">
                <a:latin typeface="Calibri" pitchFamily="34" charset="0"/>
                <a:cs typeface="Calibri" pitchFamily="34" charset="0"/>
              </a:rPr>
              <a:t>As a future scope one shall experiment with other medical cases such as breast cancer classification or other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References: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dirty="0">
                <a:latin typeface="Calibri" pitchFamily="34" charset="0"/>
                <a:cs typeface="Calibri" pitchFamily="34" charset="0"/>
              </a:rPr>
              <a:t>[1]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Frid</a:t>
            </a:r>
            <a:r>
              <a:rPr lang="en-US" dirty="0">
                <a:latin typeface="Calibri" pitchFamily="34" charset="0"/>
                <a:cs typeface="Calibri" pitchFamily="34" charset="0"/>
              </a:rPr>
              <a:t>-Adar,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Maayan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et al. "Synthetic data augmentation using GAN for improved liver lesion classification."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2018 IEEE 15th international symposium on biomedical imaging (ISBI 2018)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IEEE, 2018.</a:t>
            </a:r>
          </a:p>
          <a:p>
            <a:pPr lvl="0" algn="just"/>
            <a:r>
              <a:rPr lang="en-US" dirty="0">
                <a:latin typeface="Calibri" pitchFamily="34" charset="0"/>
                <a:cs typeface="Calibri" pitchFamily="34" charset="0"/>
              </a:rPr>
              <a:t>[2] Jiang,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Jue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et al. "Tumor-aware, adversarial domain adaptation from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for lung cancer segmentation."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International Conference on Medical Image Computing and Computer-Assisted Intervention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Springer, Cham, 2018.</a:t>
            </a:r>
          </a:p>
          <a:p>
            <a:pPr lvl="0" algn="just"/>
            <a:r>
              <a:rPr lang="en-US" dirty="0">
                <a:latin typeface="Calibri" pitchFamily="34" charset="0"/>
                <a:cs typeface="Calibri" pitchFamily="34" charset="0"/>
              </a:rPr>
              <a:t>[3]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Onishi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Yuya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et al. "Automated pulmonary nodule classification in computed tomography images using a deep convolutional neural network trained by generative adversarial networks." 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BioMed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research international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2019 (2019).</a:t>
            </a:r>
          </a:p>
          <a:p>
            <a:pPr lvl="0" algn="just"/>
            <a:r>
              <a:rPr lang="en-US" dirty="0">
                <a:latin typeface="Calibri" pitchFamily="34" charset="0"/>
                <a:cs typeface="Calibri" pitchFamily="34" charset="0"/>
              </a:rPr>
              <a:t>[4]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Dey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Raunak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Zhongjie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Lu, and Yi Hong. "Diagnostic classification of lung nodules using 3D neural networks."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2018 IEEE 15th International Symposium on Biomedical Imaging (ISBI 2018)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IEEE,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References: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97" y="1449887"/>
            <a:ext cx="10981151" cy="5257800"/>
          </a:xfrm>
        </p:spPr>
        <p:txBody>
          <a:bodyPr anchor="ctr">
            <a:noAutofit/>
          </a:bodyPr>
          <a:lstStyle/>
          <a:p>
            <a:pPr lvl="0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dirty="0">
                <a:latin typeface="Calibri" pitchFamily="34" charset="0"/>
                <a:cs typeface="Calibri" pitchFamily="34" charset="0"/>
              </a:rPr>
              <a:t>5]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Milletari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Fausto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Nassir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Navab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Seyed</a:t>
            </a:r>
            <a:r>
              <a:rPr lang="en-US" dirty="0">
                <a:latin typeface="Calibri" pitchFamily="34" charset="0"/>
                <a:cs typeface="Calibri" pitchFamily="34" charset="0"/>
              </a:rPr>
              <a:t>-Ahmad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Ahmadi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"V-net: Fully convolutional neural networks for volumetric medical image segmentation."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2016 Fourth International Conference on 3D Vision (3DV)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IEEE, 2016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[6] Article by “The Hindu” regarding the statistics of Brain Tumor Cases in India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https://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www.thehindu.com/sci-tech/health/Over-2500-Indian-kids-suffer-from-brain-tumour-every-year/article14418512.ece</a:t>
            </a:r>
          </a:p>
          <a:p>
            <a:pPr lvl="0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[7]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ImageJ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The tool used to visualize the closeness between the original and synthesized images: </a:t>
            </a:r>
            <a:r>
              <a:rPr lang="en-IN" dirty="0"/>
              <a:t>https://</a:t>
            </a:r>
            <a:r>
              <a:rPr lang="en-IN" dirty="0" smtClean="0"/>
              <a:t>imagej.net/Welcome</a:t>
            </a:r>
          </a:p>
          <a:p>
            <a:pPr lvl="0"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[8] The dataset from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Kaggle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on which the project was worked on: </a:t>
            </a:r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www.kaggle.com/navoneel/brain-mri-images-for-brain-tumor-detection</a:t>
            </a:r>
          </a:p>
          <a:p>
            <a:pPr lvl="0" algn="just"/>
            <a:r>
              <a:rPr lang="en-IN" dirty="0" smtClean="0"/>
              <a:t>[9] Information about GAN and </a:t>
            </a:r>
            <a:r>
              <a:rPr lang="en-IN" dirty="0" err="1" smtClean="0"/>
              <a:t>DCGAN:</a:t>
            </a:r>
            <a:r>
              <a:rPr lang="en-IN" sz="2000" dirty="0" err="1" smtClean="0"/>
              <a:t>https</a:t>
            </a:r>
            <a:r>
              <a:rPr lang="en-IN" sz="2000" dirty="0" smtClean="0"/>
              <a:t>://medium.com/@jonathan_hui/gan-dcgan-deep-convolutional-generative-adversarial-  networks-df855c438f</a:t>
            </a:r>
          </a:p>
          <a:p>
            <a:pPr marL="0" lv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2425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Motivation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" y="1753645"/>
            <a:ext cx="11979057" cy="4985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Accurate Computer-Assisted Diagnosis, associated with proper data wrangling, can alleviate the risk of overlooking the diagnosis in a clinical environment. 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However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many situations either data is limited or labeling is limited. 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AN as a Data Augmentation technique can synthesize the images using the real images.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The images are closer to the real images and are also evenly distributed.</a:t>
            </a:r>
          </a:p>
          <a:p>
            <a:pPr algn="just">
              <a:lnSpc>
                <a:spcPct val="150000"/>
              </a:lnSpc>
            </a:pPr>
            <a:r>
              <a:rPr lang="id-ID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need of the hour is to develop DCGAN based model to generate synthetic images to address the issue of limited labeled data problem in tumor classification problem.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Facts &amp; Figures of Brain Tumor Cases in India: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Brain tumor is the second most common cancer among children after leukemia.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India, every year 40,000-50,000 persons are diagnosed with brain tumours, out of which 20 percent are children.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Until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2015, the figure was only somewhere around 5 percent.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Only six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per cent of the children suffering from brain tumours are able to get the proper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treatment.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doctors said that if the cases are detected early, then 90 per cent of the cases are curable, provided the treatment protocol is followed correctly.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health experts have also said that if the treatment is done in time, the children can live up to 70-80 years without any problem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41" y="624110"/>
            <a:ext cx="9921472" cy="67242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Literature Survey	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58726"/>
              </p:ext>
            </p:extLst>
          </p:nvPr>
        </p:nvGraphicFramePr>
        <p:xfrm>
          <a:off x="100208" y="1440493"/>
          <a:ext cx="11987408" cy="5307701"/>
        </p:xfrm>
        <a:graphic>
          <a:graphicData uri="http://schemas.openxmlformats.org/drawingml/2006/table">
            <a:tbl>
              <a:tblPr firstRow="1" firstCol="1" bandRow="1"/>
              <a:tblGrid>
                <a:gridCol w="622248">
                  <a:extLst>
                    <a:ext uri="{9D8B030D-6E8A-4147-A177-3AD203B41FA5}">
                      <a16:colId xmlns="" xmlns:a16="http://schemas.microsoft.com/office/drawing/2014/main" val="1733502586"/>
                    </a:ext>
                  </a:extLst>
                </a:gridCol>
                <a:gridCol w="1841785">
                  <a:extLst>
                    <a:ext uri="{9D8B030D-6E8A-4147-A177-3AD203B41FA5}">
                      <a16:colId xmlns="" xmlns:a16="http://schemas.microsoft.com/office/drawing/2014/main" val="227845043"/>
                    </a:ext>
                  </a:extLst>
                </a:gridCol>
                <a:gridCol w="2826981">
                  <a:extLst>
                    <a:ext uri="{9D8B030D-6E8A-4147-A177-3AD203B41FA5}">
                      <a16:colId xmlns="" xmlns:a16="http://schemas.microsoft.com/office/drawing/2014/main" val="1590337376"/>
                    </a:ext>
                  </a:extLst>
                </a:gridCol>
                <a:gridCol w="2005582">
                  <a:extLst>
                    <a:ext uri="{9D8B030D-6E8A-4147-A177-3AD203B41FA5}">
                      <a16:colId xmlns="" xmlns:a16="http://schemas.microsoft.com/office/drawing/2014/main" val="448719413"/>
                    </a:ext>
                  </a:extLst>
                </a:gridCol>
                <a:gridCol w="1156981">
                  <a:extLst>
                    <a:ext uri="{9D8B030D-6E8A-4147-A177-3AD203B41FA5}">
                      <a16:colId xmlns="" xmlns:a16="http://schemas.microsoft.com/office/drawing/2014/main" val="2915871682"/>
                    </a:ext>
                  </a:extLst>
                </a:gridCol>
                <a:gridCol w="1152987">
                  <a:extLst>
                    <a:ext uri="{9D8B030D-6E8A-4147-A177-3AD203B41FA5}">
                      <a16:colId xmlns="" xmlns:a16="http://schemas.microsoft.com/office/drawing/2014/main" val="3022045901"/>
                    </a:ext>
                  </a:extLst>
                </a:gridCol>
                <a:gridCol w="23808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49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Sl.No</a:t>
                      </a:r>
                      <a:endParaRPr lang="en-IN" sz="1800" b="1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Author Name and Year 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Title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 of the Paper</a:t>
                      </a:r>
                      <a:endParaRPr lang="en-IN" sz="1800" b="1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Dataset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Classifier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Result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Limitations</a:t>
                      </a:r>
                      <a:endParaRPr lang="en-IN" sz="1800" b="1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4624796"/>
                  </a:ext>
                </a:extLst>
              </a:tr>
              <a:tr h="23789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Praveen G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V</a:t>
                      </a:r>
                      <a:r>
                        <a:rPr lang="id-ID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,</a:t>
                      </a:r>
                      <a:endParaRPr lang="en-IN" sz="1800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2018</a:t>
                      </a:r>
                      <a:endParaRPr lang="en-IN" sz="1800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Hybrid approach for brain tumour detection and classification in MRI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BRATS and Real time MRI scans obtained at Goa medical college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LSSVM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96.63%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Use of 100 images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(25-normal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75- abnormal)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For both training and testing.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1235104"/>
                  </a:ext>
                </a:extLst>
              </a:tr>
              <a:tr h="22792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Hossam</a:t>
                      </a: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 H. Sultan, 2019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Multi-Classification of Brain Tumour Images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Using Deep Neural Network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Nanfang Hospital and General Hospital,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Tianjing</a:t>
                      </a: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 Medical University, China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CNN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97%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Dataset is not relatively big.(Solution used Data Augmentation)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62562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3" y="624110"/>
            <a:ext cx="9989710" cy="68607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Literature Survey(cont..)	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55465"/>
              </p:ext>
            </p:extLst>
          </p:nvPr>
        </p:nvGraphicFramePr>
        <p:xfrm>
          <a:off x="125260" y="1528550"/>
          <a:ext cx="11937305" cy="3945324"/>
        </p:xfrm>
        <a:graphic>
          <a:graphicData uri="http://schemas.openxmlformats.org/drawingml/2006/table">
            <a:tbl>
              <a:tblPr firstRow="1" firstCol="1" bandRow="1"/>
              <a:tblGrid>
                <a:gridCol w="892407">
                  <a:extLst>
                    <a:ext uri="{9D8B030D-6E8A-4147-A177-3AD203B41FA5}">
                      <a16:colId xmlns="" xmlns:a16="http://schemas.microsoft.com/office/drawing/2014/main" val="1733502586"/>
                    </a:ext>
                  </a:extLst>
                </a:gridCol>
                <a:gridCol w="1825741">
                  <a:extLst>
                    <a:ext uri="{9D8B030D-6E8A-4147-A177-3AD203B41FA5}">
                      <a16:colId xmlns="" xmlns:a16="http://schemas.microsoft.com/office/drawing/2014/main" val="227845043"/>
                    </a:ext>
                  </a:extLst>
                </a:gridCol>
                <a:gridCol w="3356976">
                  <a:extLst>
                    <a:ext uri="{9D8B030D-6E8A-4147-A177-3AD203B41FA5}">
                      <a16:colId xmlns="" xmlns:a16="http://schemas.microsoft.com/office/drawing/2014/main" val="1590337376"/>
                    </a:ext>
                  </a:extLst>
                </a:gridCol>
                <a:gridCol w="1202498">
                  <a:extLst>
                    <a:ext uri="{9D8B030D-6E8A-4147-A177-3AD203B41FA5}">
                      <a16:colId xmlns="" xmlns:a16="http://schemas.microsoft.com/office/drawing/2014/main" val="448719413"/>
                    </a:ext>
                  </a:extLst>
                </a:gridCol>
                <a:gridCol w="1381455">
                  <a:extLst>
                    <a:ext uri="{9D8B030D-6E8A-4147-A177-3AD203B41FA5}">
                      <a16:colId xmlns="" xmlns:a16="http://schemas.microsoft.com/office/drawing/2014/main" val="2915871682"/>
                    </a:ext>
                  </a:extLst>
                </a:gridCol>
                <a:gridCol w="1639114">
                  <a:extLst>
                    <a:ext uri="{9D8B030D-6E8A-4147-A177-3AD203B41FA5}">
                      <a16:colId xmlns="" xmlns:a16="http://schemas.microsoft.com/office/drawing/2014/main" val="3022045901"/>
                    </a:ext>
                  </a:extLst>
                </a:gridCol>
                <a:gridCol w="16391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1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Sl.No</a:t>
                      </a:r>
                      <a:endParaRPr lang="en-IN" sz="1800" b="1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Author Name and Year 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Title</a:t>
                      </a:r>
                      <a:r>
                        <a:rPr lang="en-IN" sz="1800" b="1" baseline="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 of the Paper</a:t>
                      </a:r>
                      <a:endParaRPr lang="en-IN" sz="1800" b="1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Dataset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Classifier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Result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Limitations</a:t>
                      </a:r>
                      <a:endParaRPr lang="en-IN" sz="1800" b="1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4624796"/>
                  </a:ext>
                </a:extLst>
              </a:tr>
              <a:tr h="1026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Mohammad </a:t>
                      </a:r>
                      <a:r>
                        <a:rPr lang="en-IN" sz="1800" dirty="0" err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Teshnehlab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,</a:t>
                      </a:r>
                      <a:r>
                        <a:rPr lang="id-ID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2019</a:t>
                      </a:r>
                      <a:endParaRPr lang="en-IN" sz="1800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Brain Tumour detection using DNN and ML algorithms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19 MRI FLAIR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and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BRATS 2012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CNN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99.12%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Data on 153 patients.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5112254"/>
                  </a:ext>
                </a:extLst>
              </a:tr>
              <a:tr h="2184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Pradeep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 Kumar </a:t>
                      </a:r>
                      <a:r>
                        <a:rPr lang="en-IN" sz="1800" dirty="0" err="1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Mallick</a:t>
                      </a:r>
                      <a:r>
                        <a:rPr lang="id-ID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,</a:t>
                      </a:r>
                      <a:endParaRPr lang="en-IN" sz="1800" dirty="0" smtClean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2019</a:t>
                      </a:r>
                      <a:endParaRPr lang="en-IN" sz="1800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Brain MRI Image Classification for Cancer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Detection Using Deep Wavelet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Autoencoder</a:t>
                      </a: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-Based Deep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Neural Network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RIDER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Deep wavelet </a:t>
                      </a:r>
                      <a:r>
                        <a:rPr lang="en-IN" sz="1800" dirty="0" smtClean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auto encoder </a:t>
                      </a:r>
                      <a:endParaRPr lang="en-IN" sz="1800" dirty="0">
                        <a:effectLst/>
                        <a:latin typeface="Calibri" pitchFamily="34" charset="0"/>
                        <a:ea typeface="Calibri" panose="020F0502020204030204" pitchFamily="34" charset="0"/>
                        <a:cs typeface="Calibri" pitchFamily="34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96%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anose="020F0502020204030204" pitchFamily="34" charset="0"/>
                          <a:cs typeface="Calibri" pitchFamily="34" charset="0"/>
                        </a:rPr>
                        <a:t>Data on 19 patients.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260499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3" y="624110"/>
            <a:ext cx="9989710" cy="68607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Literature Survey(cont..)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872596"/>
              </p:ext>
            </p:extLst>
          </p:nvPr>
        </p:nvGraphicFramePr>
        <p:xfrm>
          <a:off x="87683" y="1297363"/>
          <a:ext cx="11987408" cy="5417102"/>
        </p:xfrm>
        <a:graphic>
          <a:graphicData uri="http://schemas.openxmlformats.org/drawingml/2006/table">
            <a:tbl>
              <a:tblPr firstRow="1" firstCol="1" bandRow="1"/>
              <a:tblGrid>
                <a:gridCol w="613775">
                  <a:extLst>
                    <a:ext uri="{9D8B030D-6E8A-4147-A177-3AD203B41FA5}">
                      <a16:colId xmlns="" xmlns:a16="http://schemas.microsoft.com/office/drawing/2014/main" val="1733502586"/>
                    </a:ext>
                  </a:extLst>
                </a:gridCol>
                <a:gridCol w="1640909">
                  <a:extLst>
                    <a:ext uri="{9D8B030D-6E8A-4147-A177-3AD203B41FA5}">
                      <a16:colId xmlns="" xmlns:a16="http://schemas.microsoft.com/office/drawing/2014/main" val="227845043"/>
                    </a:ext>
                  </a:extLst>
                </a:gridCol>
                <a:gridCol w="4283901">
                  <a:extLst>
                    <a:ext uri="{9D8B030D-6E8A-4147-A177-3AD203B41FA5}">
                      <a16:colId xmlns="" xmlns:a16="http://schemas.microsoft.com/office/drawing/2014/main" val="1590337376"/>
                    </a:ext>
                  </a:extLst>
                </a:gridCol>
                <a:gridCol w="1929009">
                  <a:extLst>
                    <a:ext uri="{9D8B030D-6E8A-4147-A177-3AD203B41FA5}">
                      <a16:colId xmlns="" xmlns:a16="http://schemas.microsoft.com/office/drawing/2014/main" val="448719413"/>
                    </a:ext>
                  </a:extLst>
                </a:gridCol>
                <a:gridCol w="1002082">
                  <a:extLst>
                    <a:ext uri="{9D8B030D-6E8A-4147-A177-3AD203B41FA5}">
                      <a16:colId xmlns="" xmlns:a16="http://schemas.microsoft.com/office/drawing/2014/main" val="2915871682"/>
                    </a:ext>
                  </a:extLst>
                </a:gridCol>
                <a:gridCol w="871739">
                  <a:extLst>
                    <a:ext uri="{9D8B030D-6E8A-4147-A177-3AD203B41FA5}">
                      <a16:colId xmlns="" xmlns:a16="http://schemas.microsoft.com/office/drawing/2014/main" val="3022045901"/>
                    </a:ext>
                  </a:extLst>
                </a:gridCol>
                <a:gridCol w="16459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3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Name and Year 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IN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Paper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33" marR="418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4624796"/>
                  </a:ext>
                </a:extLst>
              </a:tr>
              <a:tr h="1226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Odelin</a:t>
                      </a: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Charron</a:t>
                      </a: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2018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Automatic detection and segmentation of brain metastases on multimodal MR images with a deep convolutional neural network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 information about the dataset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CNN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98%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Database composed of 182 patients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5112254"/>
                  </a:ext>
                </a:extLst>
              </a:tr>
              <a:tr h="1842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Konstantinos</a:t>
                      </a: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Kamnitsas</a:t>
                      </a: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2017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Efficient multi-scale 3D CNN with fully connected CRF for accurate brain lesion segmentation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TBI( Traumatic Brain Injury ) dataset,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BRATS 2015 and ISLES 2015.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CNN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89.48%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Performance </a:t>
                      </a:r>
                      <a:r>
                        <a:rPr lang="en-IN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drop when using BRATS and ISLES dataset 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2604991"/>
                  </a:ext>
                </a:extLst>
              </a:tr>
              <a:tr h="1689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Mohammadreza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Soltaninejad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Automated brain tumour detection and segmentation using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superpixel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-based extremely randomized trees in FLAIR MRI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Own collected (19 MRI)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BRATS 2012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dataset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upport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ector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achine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(SVM)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88.09%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Super pixels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can not  improve the accuracy of feature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Extraction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74" y="520874"/>
            <a:ext cx="10972800" cy="9906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Calibri" pitchFamily="34" charset="0"/>
                <a:cs typeface="Calibri" pitchFamily="34" charset="0"/>
              </a:rPr>
              <a:t>	Research Gaps: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Limited Dataset (min 60, max 400 annotated images) used in the papers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Error due to manual annotation may contribute significantly on outcome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Most of the experiments are carried on  limited annotated data for brain MRI and chest nodules.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Performance drastically drops when dataset from BRATS or ISLES is used.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Differences in Modality and technical specifications types have significant effect on images.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Conventional DNN, AI, ML have reported less accuracy, false positive when tested. Some literatures have claimed better accuracy, but have not validated the results with medical experts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1696</TotalTime>
  <Words>1983</Words>
  <Application>Microsoft Office PowerPoint</Application>
  <PresentationFormat>Custom</PresentationFormat>
  <Paragraphs>501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DCGAN Based Brain Metastases Detection Using Limited Labeled Dataset</vt:lpstr>
      <vt:lpstr>Agenda</vt:lpstr>
      <vt:lpstr>Introduction:</vt:lpstr>
      <vt:lpstr>Motivation</vt:lpstr>
      <vt:lpstr>Facts &amp; Figures of Brain Tumor Cases in India:</vt:lpstr>
      <vt:lpstr>Literature Survey </vt:lpstr>
      <vt:lpstr>Literature Survey(cont..) </vt:lpstr>
      <vt:lpstr>Literature Survey(cont..) </vt:lpstr>
      <vt:lpstr> Research Gaps:</vt:lpstr>
      <vt:lpstr>Problem Statement &amp; Objectives</vt:lpstr>
      <vt:lpstr> Dataset:</vt:lpstr>
      <vt:lpstr>Proposed Model:</vt:lpstr>
      <vt:lpstr>System Overview Diagram:</vt:lpstr>
      <vt:lpstr>System Architecture 3D:</vt:lpstr>
      <vt:lpstr>System Architecture (Generator Model):</vt:lpstr>
      <vt:lpstr>System Architecture (Discriminator Model):</vt:lpstr>
      <vt:lpstr>Level 0: Data Flow Diagram:</vt:lpstr>
      <vt:lpstr>Level 1: Data Flow Diagram:</vt:lpstr>
      <vt:lpstr>Model Inputs:</vt:lpstr>
      <vt:lpstr>Hyper Parameters Proposed for GAN:</vt:lpstr>
      <vt:lpstr>Hyper Parameters Proposed for CNN:</vt:lpstr>
      <vt:lpstr>Results &amp; Discussions</vt:lpstr>
      <vt:lpstr>Comparison of Original images and Synthesized images:</vt:lpstr>
      <vt:lpstr>Evolution of the Generator Model:</vt:lpstr>
      <vt:lpstr>Experiments Conducted:</vt:lpstr>
      <vt:lpstr>Exp 1: Performance evaluation of CNN with &amp; without GAN generated images</vt:lpstr>
      <vt:lpstr>Exp 1: Performance evaluation of CNN with and without GAN generated images. (Contd..)</vt:lpstr>
      <vt:lpstr>Exp 2: Similarity study using Histogram and Image profile</vt:lpstr>
      <vt:lpstr>Exp 2: Similarity study using Histogram and Image profile</vt:lpstr>
      <vt:lpstr>Exp 2: Similarity study using Histogram and Image profile</vt:lpstr>
      <vt:lpstr>Exp 3: Visual Turing Test Results</vt:lpstr>
      <vt:lpstr>Exp 4: Model Evaluation</vt:lpstr>
      <vt:lpstr>Conclusion:</vt:lpstr>
      <vt:lpstr>Conclusion: (Contd…)</vt:lpstr>
      <vt:lpstr>References:</vt:lpstr>
      <vt:lpstr>References: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image analysis using deep neural network</dc:title>
  <dc:creator>Admin</dc:creator>
  <cp:lastModifiedBy>Sushant</cp:lastModifiedBy>
  <cp:revision>205</cp:revision>
  <dcterms:created xsi:type="dcterms:W3CDTF">2020-02-11T10:09:42Z</dcterms:created>
  <dcterms:modified xsi:type="dcterms:W3CDTF">2020-06-04T16:54:13Z</dcterms:modified>
</cp:coreProperties>
</file>