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897B2C-BECA-4A00-80BD-DF06F2A71EC9}">
  <a:tblStyle styleId="{43897B2C-BECA-4A00-80BD-DF06F2A71EC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fill>
          <a:solidFill>
            <a:srgbClr val="DBDFDD"/>
          </a:solidFill>
        </a:fill>
      </a:tcStyle>
    </a:band1H>
    <a:band2H>
      <a:tcTxStyle/>
    </a:band2H>
    <a:band1V>
      <a:tcTxStyle/>
      <a:tcStyle>
        <a:fill>
          <a:solidFill>
            <a:srgbClr val="DBDF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EBF5D8E-E860-47C9-9041-21D063A8525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D046EFD-4019-4AFB-9DD7-938E8DFC3CF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827584d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11827584d7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1827584d7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11827584d7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1827584d7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11827584d7_2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1827584d7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1827584d7_2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1827584d7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11827584d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11827584d7_2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1827584d7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11827584d7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1827584d7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11827584d7_2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1827584d7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1827584d7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1827584d7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1827584d7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1827584d7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11827584d7_2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1827584d7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11827584d7_2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1827584d7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11827584d7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1827584d7_2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11827584d7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11827584d7_2_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1827584d7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11827584d7_2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1827584d7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11827584d7_2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1827584d7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11827584d7_2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1827584d7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11827584d7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1827584d7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11827584d7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1827584d7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11827584d7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1827584d7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1827584d7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1827584d7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11827584d7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1827584d7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11827584d7_2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1827584d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1827584d7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1827584d7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11827584d7_2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1827584d7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11827584d7_2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1827584d7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11827584d7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1827584d7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11827584d7_2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1827584d7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11827584d7_2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1827584d7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11827584d7_2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1827584d7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11827584d7_2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1827584d7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11827584d7_2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1827584d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11827584d7_2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1827584d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1827584d7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1827584d7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1827584d7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1827584d7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11827584d7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1827584d7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11827584d7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1827584d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11827584d7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028701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50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SzPts val="10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2pPr>
            <a:lvl3pPr indent="-304800" lvl="2" marL="1371600" algn="l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2313" y="1771651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1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1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3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3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SzPts val="1300"/>
              <a:buChar char="•"/>
              <a:defRPr sz="1500"/>
            </a:lvl2pPr>
            <a:lvl3pPr indent="-304800" lvl="2" marL="1371600" algn="l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300"/>
              <a:buNone/>
              <a:defRPr b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3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8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SzPts val="1300"/>
              <a:buChar char="•"/>
              <a:defRPr sz="1500"/>
            </a:lvl2pPr>
            <a:lvl3pPr indent="-304800" lvl="2" marL="1371600" algn="l"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8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1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5400000">
            <a:off x="684114" y="2684957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2pPr>
            <a:lvl3pPr indent="-304800" lvl="2" marL="1371600" algn="l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2pPr>
            <a:lvl3pPr indent="-304800" lvl="2" marL="1371600" algn="l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18.jpg"/><Relationship Id="rId13" Type="http://schemas.openxmlformats.org/officeDocument/2006/relationships/image" Target="../media/image35.jpg"/><Relationship Id="rId1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9.jpg"/><Relationship Id="rId15" Type="http://schemas.openxmlformats.org/officeDocument/2006/relationships/image" Target="../media/image34.jpg"/><Relationship Id="rId14" Type="http://schemas.openxmlformats.org/officeDocument/2006/relationships/image" Target="../media/image22.jpg"/><Relationship Id="rId17" Type="http://schemas.openxmlformats.org/officeDocument/2006/relationships/image" Target="../media/image23.jpg"/><Relationship Id="rId16" Type="http://schemas.openxmlformats.org/officeDocument/2006/relationships/image" Target="../media/image21.jp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1146413" y="982640"/>
            <a:ext cx="6560856" cy="103381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DCGAN BASED BRAIN METASTASES DETECTION USING LIMITED LABELED DATASET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4939858" y="2748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{43897B2C-BECA-4A00-80BD-DF06F2A71EC9}</a:tableStyleId>
              </a:tblPr>
              <a:tblGrid>
                <a:gridCol w="1957300"/>
                <a:gridCol w="19573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Sushant Huilgol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01FE17BCS424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Tanushree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Kale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01FE16BCS216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Rakesh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Kuratti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01FE17BCS419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Pracheth M H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01FE16BCS096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8" name="Google Shape;138;p25"/>
          <p:cNvSpPr txBox="1"/>
          <p:nvPr/>
        </p:nvSpPr>
        <p:spPr>
          <a:xfrm>
            <a:off x="4939858" y="4138928"/>
            <a:ext cx="3733138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Guide:  Dr. Shrinivas D Desai.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1197592" y="468083"/>
            <a:ext cx="7430868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Problem Statement &amp; Objectives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330657" y="1600200"/>
            <a:ext cx="7297802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Deep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Generative Adversarial Networks (DCGAN) based data augmentation for brain metastases detection using limited labeled MR Images.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develop a model using Deep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Generative Adversarial Network (DCGAN) for the synthesis of brain image dataset.</a:t>
            </a:r>
            <a:endParaRPr/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Evaluate and validate the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	Dataset: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873691" y="1338943"/>
            <a:ext cx="7722111" cy="2146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33350" lvl="0" marL="1397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 used, contains 253 brain images in which:</a:t>
            </a:r>
            <a:endParaRPr/>
          </a:p>
          <a:p>
            <a:pPr indent="-133350" lvl="1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98 tumour images</a:t>
            </a:r>
            <a:endParaRPr/>
          </a:p>
          <a:p>
            <a:pPr indent="-133350" lvl="1" marL="3429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155 non-tumour images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GAN training the entire dataset is used which has 253 images each of size 200*200.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Tumour detection the whole dataset is divided into training, testing and validation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397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5"/>
          <p:cNvGraphicFramePr/>
          <p:nvPr/>
        </p:nvGraphicFramePr>
        <p:xfrm>
          <a:off x="1741714" y="35051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{43897B2C-BECA-4A00-80BD-DF06F2A71EC9}</a:tableStyleId>
              </a:tblPr>
              <a:tblGrid>
                <a:gridCol w="2353600"/>
                <a:gridCol w="1053600"/>
                <a:gridCol w="1703600"/>
                <a:gridCol w="1703600"/>
              </a:tblGrid>
              <a:tr h="44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 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Training 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Validation 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Testing 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21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Conventional CNN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176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44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Synthetic Images(57 Images)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233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44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Synthetic Images(85 Images)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261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ctrTitle"/>
          </p:nvPr>
        </p:nvSpPr>
        <p:spPr>
          <a:xfrm>
            <a:off x="685800" y="1028701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PROPOSED MODEL: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System Overview Diagram: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829" y="1587097"/>
            <a:ext cx="4583943" cy="25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4" name="Google Shape;224;p37"/>
          <p:cNvCxnSpPr/>
          <p:nvPr/>
        </p:nvCxnSpPr>
        <p:spPr>
          <a:xfrm rot="-5400000">
            <a:off x="2784168" y="2774112"/>
            <a:ext cx="1301175" cy="436500"/>
          </a:xfrm>
          <a:prstGeom prst="bentConnector3">
            <a:avLst>
              <a:gd fmla="val 9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25" name="Google Shape;22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545" y="2148751"/>
            <a:ext cx="671828" cy="46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0682" y="3440563"/>
            <a:ext cx="906692" cy="4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6872" y="1904664"/>
            <a:ext cx="586614" cy="3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1834" y="2992357"/>
            <a:ext cx="589726" cy="40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0888" y="1296717"/>
            <a:ext cx="710548" cy="71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0887" y="2690150"/>
            <a:ext cx="710548" cy="710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7"/>
          <p:cNvCxnSpPr>
            <a:endCxn id="229" idx="1"/>
          </p:cNvCxnSpPr>
          <p:nvPr/>
        </p:nvCxnSpPr>
        <p:spPr>
          <a:xfrm flipH="1" rot="10800000">
            <a:off x="6236988" y="1651991"/>
            <a:ext cx="933900" cy="6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2" name="Google Shape;232;p37"/>
          <p:cNvCxnSpPr>
            <a:endCxn id="230" idx="1"/>
          </p:cNvCxnSpPr>
          <p:nvPr/>
        </p:nvCxnSpPr>
        <p:spPr>
          <a:xfrm>
            <a:off x="6236987" y="2348824"/>
            <a:ext cx="933900" cy="69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37"/>
          <p:cNvSpPr txBox="1"/>
          <p:nvPr/>
        </p:nvSpPr>
        <p:spPr>
          <a:xfrm>
            <a:off x="7128095" y="2085824"/>
            <a:ext cx="79613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Tumored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6985484" y="3504614"/>
            <a:ext cx="108135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Non-Tumored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System Architecture 3D: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5" y="1164920"/>
            <a:ext cx="8544353" cy="32035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System Architecture (Generator Model):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09" y="1393031"/>
            <a:ext cx="8276573" cy="305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System Architecture (Discriminator Model):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81" y="1200149"/>
            <a:ext cx="8558408" cy="314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Level 0: Data Flow Diagram: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112" y="1990609"/>
            <a:ext cx="7406103" cy="205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Level 1: Data Flow Diagram: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5" y="1525697"/>
            <a:ext cx="7731792" cy="288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Model Inputs: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397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Generator input: resize the image to the previous generator’s output resolution/channel size and concatenate them (noise samples generate the first 4×4 images) 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Discriminator input: concatenate the conditioning image with a real or  synthetic image.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model uses a U-net architecture.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09899" y="413654"/>
            <a:ext cx="6683765" cy="533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06680" y="925285"/>
            <a:ext cx="8421779" cy="4218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397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Literature Survey &amp; Research Gaps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Problem Statement &amp; Objectives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Proposed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397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Hyper Parameters Proposed for GAN: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p44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{8D046EFD-4019-4AFB-9DD7-938E8DFC3CF0}</a:tableStyleId>
              </a:tblPr>
              <a:tblGrid>
                <a:gridCol w="4114800"/>
                <a:gridCol w="41148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Parameter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Parameter Value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Noise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 Discriminator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 Generator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&amp; 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Beta1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 Initialized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Epsilon</a:t>
                      </a: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Samples size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</a:tbl>
          </a:graphicData>
        </a:graphic>
      </p:graphicFrame>
      <p:sp>
        <p:nvSpPr>
          <p:cNvPr id="284" name="Google Shape;284;p4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Hyper Parameters Proposed for CNN: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p45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{8D046EFD-4019-4AFB-9DD7-938E8DFC3CF0}</a:tableStyleId>
              </a:tblPr>
              <a:tblGrid>
                <a:gridCol w="4114800"/>
                <a:gridCol w="41148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Parameter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Parameter Value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Optimizer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rmsprop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Loss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binary_crossentropy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Activation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ReLU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Augmentations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-215900" lvl="0" marL="215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Horizontal flip</a:t>
                      </a:r>
                      <a:endParaRPr sz="1100"/>
                    </a:p>
                    <a:p>
                      <a:pPr indent="-215900" lvl="0" marL="215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Horizontal shift</a:t>
                      </a:r>
                      <a:endParaRPr sz="1100"/>
                    </a:p>
                    <a:p>
                      <a:pPr indent="-215900" lvl="0" marL="215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Vertical shift</a:t>
                      </a:r>
                      <a:endParaRPr sz="1100"/>
                    </a:p>
                    <a:p>
                      <a:pPr indent="-215900" lvl="0" marL="215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 sz="1400"/>
                        <a:t>Rotation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Epochs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15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84425" marL="84425"/>
                </a:tc>
              </a:tr>
            </a:tbl>
          </a:graphicData>
        </a:graphic>
      </p:graphicFrame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ctrTitle"/>
          </p:nvPr>
        </p:nvSpPr>
        <p:spPr>
          <a:xfrm>
            <a:off x="685800" y="1028701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&amp; DISCUSSIONS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Comparison of Original images and Synthesized images: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840" y="388948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5549" y="3882621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2131" y="3882621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455" y="38862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34356" y="3886221"/>
            <a:ext cx="918000" cy="91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3714" y="2535982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1962" y="2535982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52457" y="2531874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77506" y="2531874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79149" y="2535982"/>
            <a:ext cx="978772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52455" y="1256556"/>
            <a:ext cx="918000" cy="85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76391" y="1269174"/>
            <a:ext cx="918000" cy="83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77503" y="1269174"/>
            <a:ext cx="918000" cy="83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79149" y="1269174"/>
            <a:ext cx="918000" cy="84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29557" y="1256556"/>
            <a:ext cx="860403" cy="85166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3193287" y="2116029"/>
            <a:ext cx="24363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from the original dataset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2364766" y="3457810"/>
            <a:ext cx="40843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from synthesized data generated for batch size 4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2317793" y="4803835"/>
            <a:ext cx="41721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from synthesized data generated for batch size 64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Evolution of the Generator Model: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532" y="1660482"/>
            <a:ext cx="2116116" cy="2116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Experiments Conducted: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Order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 proposed model and to visualize the data with respect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closeness to the original dataset, the following 4 experiments were conducted:</a:t>
            </a:r>
            <a:endParaRPr/>
          </a:p>
          <a:p>
            <a:pPr indent="-336550" lvl="1" marL="546100" rtl="0" algn="just"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Performance evaluation of CNN with and without GAN generated images.</a:t>
            </a:r>
            <a:endParaRPr/>
          </a:p>
          <a:p>
            <a:pPr indent="-336550" lvl="1" marL="546100" rtl="0" algn="just"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Similarity study using Histogram and Image profile.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546100" rtl="0" algn="just"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Visual Turing Test Results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546100" rtl="0" algn="just"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397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50"/>
          <p:cNvGraphicFramePr/>
          <p:nvPr/>
        </p:nvGraphicFramePr>
        <p:xfrm>
          <a:off x="65763" y="115552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{43897B2C-BECA-4A00-80BD-DF06F2A71EC9}</a:tableStyleId>
              </a:tblPr>
              <a:tblGrid>
                <a:gridCol w="1535825"/>
                <a:gridCol w="1472900"/>
                <a:gridCol w="1464900"/>
                <a:gridCol w="1464900"/>
                <a:gridCol w="1464900"/>
                <a:gridCol w="1464900"/>
              </a:tblGrid>
              <a:tr h="3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size=64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size=4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 hMerge="1"/>
              </a:tr>
              <a:tr h="71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Without GAN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With-GAN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(60 Images)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With-GAN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(85 Images)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With-GAN (60 Images)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With-GAN (85 Images)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5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81.57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94.73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84.21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81.57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84.21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5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5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53.33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86.67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53.33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5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Efficiency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78.30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93.80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81.40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78.30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81.40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71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F1-score-Testing data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86.79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95.83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88.46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86.79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88.46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5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</a:tbl>
          </a:graphicData>
        </a:graphic>
      </p:graphicFrame>
      <p:sp>
        <p:nvSpPr>
          <p:cNvPr id="341" name="Google Shape;341;p5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 1: Performance evaluation of CNN with &amp; without GAN generated images</a:t>
            </a:r>
            <a:endParaRPr sz="2700"/>
          </a:p>
        </p:txBody>
      </p:sp>
      <p:sp>
        <p:nvSpPr>
          <p:cNvPr id="343" name="Google Shape;343;p50"/>
          <p:cNvSpPr txBox="1"/>
          <p:nvPr/>
        </p:nvSpPr>
        <p:spPr>
          <a:xfrm>
            <a:off x="812645" y="4699958"/>
            <a:ext cx="75028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various parameters calculated for 60 and 85 synthesized images for both the batch sizes 64 &amp; 4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58" y="1153177"/>
            <a:ext cx="8777614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 1: Performance evaluation of CNN with and without GAN generated images. (Contd..)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1395297" y="4757394"/>
            <a:ext cx="675463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to represent the </a:t>
            </a:r>
            <a:r>
              <a:rPr b="0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of each epoch for various batch sizes and synthesized images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52"/>
          <p:cNvGraphicFramePr/>
          <p:nvPr/>
        </p:nvGraphicFramePr>
        <p:xfrm>
          <a:off x="848915" y="1037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{43897B2C-BECA-4A00-80BD-DF06F2A71EC9}</a:tableStyleId>
              </a:tblPr>
              <a:tblGrid>
                <a:gridCol w="3889775"/>
                <a:gridCol w="38897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Original Brain MRI Image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GAN generated synthetic (Batch size=64)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1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Histogram (Original Image)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Histogram (Synthetic Image)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803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57" name="Google Shape;357;p5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Sony\Desktop\img94.png" id="358" name="Google Shape;3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125" y="1428750"/>
            <a:ext cx="891064" cy="891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ony\Desktop\samples_1155_45.png" id="359" name="Google Shape;35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4790" y="1407795"/>
            <a:ext cx="912019" cy="91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2"/>
          <p:cNvPicPr preferRelativeResize="0"/>
          <p:nvPr/>
        </p:nvPicPr>
        <p:blipFill rotWithShape="1">
          <a:blip r:embed="rId5">
            <a:alphaModFix/>
          </a:blip>
          <a:srcRect b="12883" l="17988" r="25250" t="7496"/>
          <a:stretch/>
        </p:blipFill>
        <p:spPr>
          <a:xfrm>
            <a:off x="1675004" y="3058095"/>
            <a:ext cx="2049304" cy="161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 rotWithShape="1">
          <a:blip r:embed="rId6">
            <a:alphaModFix/>
          </a:blip>
          <a:srcRect b="29880" l="37919" r="38982" t="37000"/>
          <a:stretch/>
        </p:blipFill>
        <p:spPr>
          <a:xfrm>
            <a:off x="5366384" y="3058095"/>
            <a:ext cx="2068830" cy="167068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>
            <p:ph type="title"/>
          </p:nvPr>
        </p:nvSpPr>
        <p:spPr>
          <a:xfrm>
            <a:off x="457200" y="315499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 2: Similarity study using Histogram and Image profile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2263520" y="4810134"/>
            <a:ext cx="4941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to represent the histogram results for the images shown above.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53"/>
          <p:cNvGraphicFramePr/>
          <p:nvPr/>
        </p:nvGraphicFramePr>
        <p:xfrm>
          <a:off x="432148" y="1211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{43897B2C-BECA-4A00-80BD-DF06F2A71EC9}</a:tableStyleId>
              </a:tblPr>
              <a:tblGrid>
                <a:gridCol w="4098150"/>
                <a:gridCol w="4098150"/>
              </a:tblGrid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Profile (Original Image)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Profile (Synthetic Image)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/>
                </a:tc>
              </a:tr>
              <a:tr h="131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15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69" name="Google Shape;369;p5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53"/>
          <p:cNvPicPr preferRelativeResize="0"/>
          <p:nvPr/>
        </p:nvPicPr>
        <p:blipFill rotWithShape="1">
          <a:blip r:embed="rId3">
            <a:alphaModFix/>
          </a:blip>
          <a:srcRect b="31746" l="37482" r="44605" t="32834"/>
          <a:stretch/>
        </p:blipFill>
        <p:spPr>
          <a:xfrm>
            <a:off x="1700408" y="1688450"/>
            <a:ext cx="1249472" cy="102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3"/>
          <p:cNvPicPr preferRelativeResize="0"/>
          <p:nvPr/>
        </p:nvPicPr>
        <p:blipFill rotWithShape="1">
          <a:blip r:embed="rId4">
            <a:alphaModFix/>
          </a:blip>
          <a:srcRect b="44407" l="35593" r="52042" t="29736"/>
          <a:stretch/>
        </p:blipFill>
        <p:spPr>
          <a:xfrm>
            <a:off x="5937337" y="1688450"/>
            <a:ext cx="1352810" cy="106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3"/>
          <p:cNvPicPr preferRelativeResize="0"/>
          <p:nvPr/>
        </p:nvPicPr>
        <p:blipFill rotWithShape="1">
          <a:blip r:embed="rId5">
            <a:alphaModFix/>
          </a:blip>
          <a:srcRect b="11301" l="37483" r="12377" t="35686"/>
          <a:stretch/>
        </p:blipFill>
        <p:spPr>
          <a:xfrm>
            <a:off x="1187711" y="3061820"/>
            <a:ext cx="2230279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3"/>
          <p:cNvPicPr preferRelativeResize="0"/>
          <p:nvPr/>
        </p:nvPicPr>
        <p:blipFill rotWithShape="1">
          <a:blip r:embed="rId6">
            <a:alphaModFix/>
          </a:blip>
          <a:srcRect b="11331" l="36756" r="12998" t="35674"/>
          <a:stretch/>
        </p:blipFill>
        <p:spPr>
          <a:xfrm>
            <a:off x="5471567" y="3015245"/>
            <a:ext cx="2236946" cy="132588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 2: Similarity study using Histogram and Image profile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1969179" y="4536764"/>
            <a:ext cx="5113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to represents the gray value distribution for the respective images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10228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84550" y="1230683"/>
            <a:ext cx="8943584" cy="3193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Importance of brain in the human body.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Complication during the detection of brain tumour due to various factors of the tumor.</a:t>
            </a:r>
            <a:endParaRPr/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Importance of early detection of tumor. </a:t>
            </a:r>
            <a:endParaRPr/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MR Images are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due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superior image quality by most of the experts.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Need of Computer Aided Diagnosis(CAD) system to detect brain tumour.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54"/>
          <p:cNvGraphicFramePr/>
          <p:nvPr/>
        </p:nvGraphicFramePr>
        <p:xfrm>
          <a:off x="1543724" y="96262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{8D046EFD-4019-4AFB-9DD7-938E8DFC3CF0}</a:tableStyleId>
              </a:tblPr>
              <a:tblGrid>
                <a:gridCol w="880350"/>
                <a:gridCol w="1207675"/>
                <a:gridCol w="1047400"/>
                <a:gridCol w="1048800"/>
                <a:gridCol w="1048800"/>
                <a:gridCol w="1048800"/>
              </a:tblGrid>
              <a:tr h="332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Brain MRI Image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 generated synthetic (Batch Size 64)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Abs. Difference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between original and synthetic images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80.727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51.178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85.442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49.068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44.633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42.996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44.209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54.605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42.461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38.954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12.144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39.614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45.698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36.868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52.632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105.882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77.673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123.437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69.893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17.555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2" name="Google Shape;382;p54"/>
          <p:cNvGraphicFramePr/>
          <p:nvPr/>
        </p:nvGraphicFramePr>
        <p:xfrm>
          <a:off x="1535150" y="30344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{8D046EFD-4019-4AFB-9DD7-938E8DFC3CF0}</a:tableStyleId>
              </a:tblPr>
              <a:tblGrid>
                <a:gridCol w="886625"/>
                <a:gridCol w="1214150"/>
                <a:gridCol w="1056875"/>
                <a:gridCol w="1038000"/>
                <a:gridCol w="1038000"/>
                <a:gridCol w="1038000"/>
              </a:tblGrid>
              <a:tr h="360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Brain MRI Image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 generated synthetic (Batch size=4)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Abs. Difference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between original and synthetic images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Standard Deviation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Standard Deviation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68.054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49.841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66.888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53.243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1.166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3.402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100.837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56.007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72.481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65.935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44.83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9.928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54.378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30.299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89.326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66.916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34.948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36.617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106.046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77.610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36.092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39.807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69.954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37.803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54.485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47.142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60.154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48.207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5.669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13.012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54"/>
          <p:cNvSpPr txBox="1"/>
          <p:nvPr>
            <p:ph type="title"/>
          </p:nvPr>
        </p:nvSpPr>
        <p:spPr>
          <a:xfrm>
            <a:off x="447806" y="306105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 2: Similarity study using Histogram and Image profile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2222833" y="4870130"/>
            <a:ext cx="48901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Closeness of original images with synthesized images of batch size 4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4"/>
          <p:cNvSpPr txBox="1"/>
          <p:nvPr/>
        </p:nvSpPr>
        <p:spPr>
          <a:xfrm>
            <a:off x="2178950" y="2742056"/>
            <a:ext cx="49779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Closeness of original images with synthesized images of batch size 64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397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Original images = 100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GAN generated = 87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 size: 64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2" name="Google Shape;392;p55"/>
          <p:cNvGraphicFramePr/>
          <p:nvPr/>
        </p:nvGraphicFramePr>
        <p:xfrm>
          <a:off x="704589" y="23298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{43897B2C-BECA-4A00-80BD-DF06F2A71EC9}</a:tableStyleId>
              </a:tblPr>
              <a:tblGrid>
                <a:gridCol w="1071975"/>
                <a:gridCol w="1044750"/>
                <a:gridCol w="1234725"/>
                <a:gridCol w="1329700"/>
                <a:gridCol w="1448425"/>
                <a:gridCol w="1555075"/>
              </a:tblGrid>
              <a:tr h="85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(Real as real)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(Real as Synthetic)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(Synthetic as Real)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(Synthetic as Synthetic)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Physician 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96.25%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Physician 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96.25%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</a:tbl>
          </a:graphicData>
        </a:graphic>
      </p:graphicFrame>
      <p:sp>
        <p:nvSpPr>
          <p:cNvPr id="393" name="Google Shape;393;p55"/>
          <p:cNvSpPr txBox="1"/>
          <p:nvPr>
            <p:ph type="title"/>
          </p:nvPr>
        </p:nvSpPr>
        <p:spPr>
          <a:xfrm>
            <a:off x="447806" y="306105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 3: Visual Turing Test Results</a:t>
            </a:r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2443388" y="4530042"/>
            <a:ext cx="45549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Visual Turing Test conducted with 2 expert physicians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Exp 4: Model Evaluation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0" name="Google Shape;400;p56"/>
          <p:cNvGraphicFramePr/>
          <p:nvPr/>
        </p:nvGraphicFramePr>
        <p:xfrm>
          <a:off x="140917" y="100521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{8D046EFD-4019-4AFB-9DD7-938E8DFC3CF0}</a:tableStyleId>
              </a:tblPr>
              <a:tblGrid>
                <a:gridCol w="2678450"/>
                <a:gridCol w="2497925"/>
                <a:gridCol w="1296075"/>
                <a:gridCol w="1089725"/>
                <a:gridCol w="1278050"/>
              </a:tblGrid>
              <a:tr h="49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 without DA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 with DA (%)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Increment Factor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4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Inﬁnite Brain MR Images: PGGAN-based Data Augmentation for Tumor Detection,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Changhee Han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Progressive Growing of GANs (PGGANs)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90.06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91.08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99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Brain Tumor Classiﬁcation Using ResNet-101 Based Squeeze and Excitation Deep Neural Network,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Palash Ghosal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transformations were Flip, Rotate, Elastic transform and Shear with variable degrees of transformations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89.93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98.67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8.74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10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Multi-Grade Brain Tumor Classiﬁcation using Deep CNN with Extensive Data Augmentation,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Muhammad Sajjad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Various augmentation techniques used: rotation, flipping, skewness, and shears for geometric transformations.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93.34 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96.12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2.78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5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</a:t>
                      </a: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Model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Convolutional GANs (DCGANs)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81.57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94.73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13.16</a:t>
                      </a:r>
                      <a:endParaRPr b="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5875" marL="45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01" name="Google Shape;401;p5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457200" y="1200149"/>
            <a:ext cx="8552145" cy="3872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1603" lvl="0" marL="139700" rtl="0" algn="l">
              <a:spcBef>
                <a:spcPts val="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Unavailability of medical images due to the confidentiality of patient data in the hospitals and limited public data access.</a:t>
            </a:r>
            <a:endParaRPr sz="1565"/>
          </a:p>
          <a:p>
            <a:pPr indent="-131603" lvl="0" marL="139700" rtl="0" algn="l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Generative Adversarial Network based Data Augmentation to reduce the above problem.</a:t>
            </a:r>
            <a:endParaRPr sz="1565"/>
          </a:p>
          <a:p>
            <a:pPr indent="-131603" lvl="0" marL="139700" rtl="0" algn="l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Convolutional Neural Network is used for detection of tumored images.</a:t>
            </a:r>
            <a:endParaRPr sz="1565"/>
          </a:p>
          <a:p>
            <a:pPr indent="-131603" lvl="0" marL="139700" rtl="0" algn="l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Experiments were conducted to assess and validate the model</a:t>
            </a:r>
            <a:endParaRPr sz="1565"/>
          </a:p>
          <a:p>
            <a:pPr indent="-131603" lvl="1" marL="342900" rtl="0" algn="just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Performance evaluation of CNN with and without GAN generated images.</a:t>
            </a:r>
            <a:endParaRPr sz="1287"/>
          </a:p>
          <a:p>
            <a:pPr indent="-131603" lvl="1" marL="342900" rtl="0" algn="just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Similarity study using Histogram and Image profile.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131603" lvl="1" marL="342900" rtl="0" algn="just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Visual Turing Test Results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131603" lvl="0" marL="139700" rtl="0" algn="l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We achieved an accuracy of 94.37% after implementing DCGAN which had an increment factor of 13.16 over conventional CNN (81.57%).</a:t>
            </a:r>
            <a:endParaRPr sz="1565"/>
          </a:p>
          <a:p>
            <a:pPr indent="-131603" lvl="0" marL="139700" rtl="0" algn="l">
              <a:spcBef>
                <a:spcPts val="400"/>
              </a:spcBef>
              <a:spcAft>
                <a:spcPts val="0"/>
              </a:spcAft>
              <a:buSzPts val="1473"/>
              <a:buChar char="•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An average mean of 8.43 and an average standard deviation of 5.27 was achieved, when the similarity check between original and synthetic images was done.</a:t>
            </a:r>
            <a:endParaRPr sz="1565"/>
          </a:p>
          <a:p>
            <a:pPr indent="-76200" lvl="0" marL="139700" rtl="0" algn="l">
              <a:spcBef>
                <a:spcPts val="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9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Conclusion: (Contd…)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457200" y="1200149"/>
            <a:ext cx="8552145" cy="3872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397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Visual Turing Test was conducted with the help of 2 expert physicians to differentiate between original and synthetic images.</a:t>
            </a:r>
            <a:endParaRPr sz="1700"/>
          </a:p>
          <a:p>
            <a:pPr indent="-139700" lvl="0" marL="1397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Model evaluation was done to compare the accuracy of the proposed model with other models that used Data Augmentation.</a:t>
            </a:r>
            <a:endParaRPr sz="1700"/>
          </a:p>
          <a:p>
            <a:pPr indent="-139700" lvl="0" marL="1397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Maximum increment factor of the proposed model (13.16) was greater than the other projects (8.74).</a:t>
            </a:r>
            <a:endParaRPr sz="1700"/>
          </a:p>
          <a:p>
            <a:pPr indent="-139700" lvl="0" marL="1397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As a future scope one shall experiment with other medical cases such as breast cancer classification or other cases.</a:t>
            </a:r>
            <a:endParaRPr sz="1700"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[1] Frid-Adar, Maayan, et al. "Synthetic data augmentation using GAN for improved liver lesion classification." 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2018 IEEE 15th international symposium on biomedical imaging (ISBI 2018)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IEEE, 2018.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[2] Jiang, Jue, et al. "Tumor-aware, adversarial domain adaptation from ct to mri for lung cancer segmentation." 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International Conference on Medical Image Computing and Computer-Assisted Intervention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Springer, Cham, 2018.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[3] Onishi, Yuya, et al. "Automated pulmonary nodule classification in computed tomography images using a deep convolutional neural network trained by generative adversarial networks." 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BioMed research international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 2019 (2019).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[4] Dey, Raunak, Zhongjie Lu, and Yi Hong. "Diagnostic classification of lung nodules using 3D neural networks." 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2018 IEEE 15th International Symposium on Biomedical Imaging (ISBI 2018)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IEEE, 2018.</a:t>
            </a:r>
            <a:endParaRPr/>
          </a:p>
          <a:p>
            <a:pPr indent="-38100" lvl="0" marL="1397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432148" y="1087415"/>
            <a:ext cx="8235863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39700" rtl="0" algn="just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[5] Milletari, Fausto, Nassir Navab, and Seyed-Ahmad Ahmadi. "V-net: Fully convolutional neural networks for volumetric medical image segmentation." 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2016 Fourth International Conference on 3D Vision (3DV)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IEEE, 2016.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[6] Article by “The Hindu” regarding the statistics of Brain Tumor Cases in India: https://www.thehindu.com/sci-tech/health/Over-2500-Indian-kids-suffer-from-brain-tumour-every-year/article14418512.ece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[7] ImageJ- The tool used to visualize the closeness between the original and synthesized images: </a:t>
            </a:r>
            <a:r>
              <a:rPr lang="en"/>
              <a:t>https://imagej.net/Welcome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[8] The dataset from Kaggle on which the project was worked on: </a:t>
            </a:r>
            <a:r>
              <a:rPr lang="en"/>
              <a:t>https://www.kaggle.com/navoneel/brain-mri-images-for-brain-tumor-detection</a:t>
            </a:r>
            <a:endParaRPr/>
          </a:p>
          <a:p>
            <a:pPr indent="-133350" lvl="0" marL="139700" rtl="0" algn="just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[9] Information about GAN and DCGAN:</a:t>
            </a:r>
            <a:r>
              <a:rPr lang="en" sz="1500"/>
              <a:t>https://medium.com/@jonathan_hui/gan-dcgan-deep-convolutional-generative-adversarial-  networks-df855c438f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397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/>
          <p:nvPr/>
        </p:nvSpPr>
        <p:spPr>
          <a:xfrm>
            <a:off x="2616100" y="2129750"/>
            <a:ext cx="37311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48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84550" y="1315234"/>
            <a:ext cx="8984293" cy="37390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39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Accurate Computer-Assisted Diagnosis, associated with proper data wrangling, can alleviate the risk of overlooking the diagnosis in a clinical environment.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However in many situations either data is limited or labeling is limited.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GAN as a Data Augmentation technique can synthesize the images using the real images.</a:t>
            </a:r>
            <a:endParaRPr/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The images are closer to the real images and are also evenly distributed.</a:t>
            </a:r>
            <a:endParaRPr/>
          </a:p>
          <a:p>
            <a:pPr indent="-133350" lvl="0" marL="1397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need of the hour is to develop DCGAN based model to generate synthetic images to address the issue of limited labeled data problem in tumor classification problem.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Facts &amp; Figures of Brain Tumor Cases in India: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397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Brain tumor is the second most common cancer among children after leukemia.</a:t>
            </a:r>
            <a:endParaRPr/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India, every year 40,000-50,000 persons are diagnosed with brain tumours, out of which 20 percent are children.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Until 2015, the figure was only somewhere around 5 percent.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Only six per cent of the children suffering from brain tumours are able to get the proper treatment.</a:t>
            </a:r>
            <a:endParaRPr/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doctors said that if the cases are detected early, then 90 per cent of the cases are curable, provided the treatment protocol is followed correctly. </a:t>
            </a:r>
            <a:endParaRPr/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health experts have also said that if the treatment is done in time, the children can live up to 70-80 years without any problem.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187356" y="468083"/>
            <a:ext cx="7441104" cy="50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Literature Survey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75156" y="1080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{4EBF5D8E-E860-47C9-9041-21D063A8525A}</a:tableStyleId>
              </a:tblPr>
              <a:tblGrid>
                <a:gridCol w="466675"/>
                <a:gridCol w="1381325"/>
                <a:gridCol w="2120225"/>
                <a:gridCol w="1504175"/>
                <a:gridCol w="867725"/>
                <a:gridCol w="864725"/>
                <a:gridCol w="1785625"/>
              </a:tblGrid>
              <a:tr h="48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Sl.No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 and Year 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the Paper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Praveen G V,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Hybrid approach for brain tumour detection and classification in MRI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BRATS and Real time MRI scans obtained at Goa medical college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LSSVM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96.63%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100 images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(25-normal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 abnormal)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both training and testing. 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Hossam H. Sultan, 2019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Multi-Classification of Brain Tumour Images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Deep Neural Network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Nanfang Hospital and General Hospital,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Tianjing Medical University, China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97%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is not relatively big.(Solution used Data Augmentation)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1136177" y="468083"/>
            <a:ext cx="7492283" cy="514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Literature Survey(cont..)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9" name="Google Shape;179;p31"/>
          <p:cNvGraphicFramePr/>
          <p:nvPr/>
        </p:nvGraphicFramePr>
        <p:xfrm>
          <a:off x="93945" y="114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{4EBF5D8E-E860-47C9-9041-21D063A8525A}</a:tableStyleId>
              </a:tblPr>
              <a:tblGrid>
                <a:gridCol w="669300"/>
                <a:gridCol w="1369300"/>
                <a:gridCol w="2517725"/>
                <a:gridCol w="901875"/>
                <a:gridCol w="1036075"/>
                <a:gridCol w="1229325"/>
                <a:gridCol w="1229325"/>
              </a:tblGrid>
              <a:tr h="24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Sl.No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 and Year 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the Paper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Mohammad Teshnehlab, 2019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Brain Tumour detection using DNN and ML algorithms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MRI FLAIR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BRATS 2012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99.12%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on 153 patients.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Pradeep Kumar Mallick,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Brain MRI Image Classification for Cancer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Detection Using Deep Wavelet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Autoencoder-Based Deep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RIDER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wavelet auto encoder 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96%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on 19 patients.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136177" y="468083"/>
            <a:ext cx="7492283" cy="514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Literature Survey(cont..)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65762" y="973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{4EBF5D8E-E860-47C9-9041-21D063A8525A}</a:tableStyleId>
              </a:tblPr>
              <a:tblGrid>
                <a:gridCol w="460325"/>
                <a:gridCol w="1230675"/>
                <a:gridCol w="3212925"/>
                <a:gridCol w="1446750"/>
                <a:gridCol w="751550"/>
                <a:gridCol w="653800"/>
                <a:gridCol w="1234500"/>
              </a:tblGrid>
              <a:tr h="4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Name and Year 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the Paper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</a:t>
                      </a:r>
                      <a:endParaRPr sz="1100"/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1375" marL="31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Odelin Charron,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detection and segmentation of brain metastases on multimodal MR images with a deep convolutional neural network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information about the dataset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98%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composed of 182 patients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Konstantinos Kamnitsas,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 multi-scale 3D CNN with fully connected CRF for accurate brain lesion segmentation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TBI( Traumatic Brain Injury ) dataset,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BRATS 2015 and ISLES 2015.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89.48%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drop when using BRATS and ISLES dataset 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Mohammadreza Soltaninejad,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brain tumour detection and segmentation using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superpixel-based extremely randomized trees in FLAIR MRI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Own collected (19 MRI)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BRATS 2012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 (SVM)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88.09%</a:t>
                      </a:r>
                      <a:endParaRPr sz="1100"/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 pixels can not  improve the accuracy of feature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Extraction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47806" y="390656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	Research Gaps: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397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Limited Dataset (min 60, max 400 annotated images) used in the papers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Error due to manual annotation may contribute significantly on outcome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experiments are carried on  limited annotated data for brain MRI and chest nodules.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Performance drastically drops when dataset from BRATS or ISLES is used.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Differences in Modality and technical specifications types have significant effect on images.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1397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Conventional DNN, AI, ML have reported less accuracy, false positive when tested. Some literatures have claimed better accuracy, but have not validated the results with medical experts.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