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933FB"/>
    <a:srgbClr val="BF0AF0"/>
    <a:srgbClr val="5A0402"/>
    <a:srgbClr val="B40000"/>
    <a:srgbClr val="FDAE0F"/>
    <a:srgbClr val="0DED42"/>
    <a:srgbClr val="3703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135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19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90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375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692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6561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6651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143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87796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6863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0052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9541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2BF30-08BA-41D2-AC71-49078625B648}" type="datetimeFigureOut">
              <a:rPr lang="zh-CN" altLang="en-US" smtClean="0"/>
              <a:t>2019/3/4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40D3F-83B0-468E-8B91-781665AC7BD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21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oleObject" Target="../embeddings/oleObject1.bin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jpg"/><Relationship Id="rId15" Type="http://schemas.openxmlformats.org/officeDocument/2006/relationships/image" Target="../media/image12.jpe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png"/><Relationship Id="rId14" Type="http://schemas.openxmlformats.org/officeDocument/2006/relationships/image" Target="../media/image1.w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2.jpeg"/><Relationship Id="rId4" Type="http://schemas.openxmlformats.org/officeDocument/2006/relationships/image" Target="../media/image8.png"/><Relationship Id="rId9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组合 34"/>
          <p:cNvGrpSpPr/>
          <p:nvPr/>
        </p:nvGrpSpPr>
        <p:grpSpPr>
          <a:xfrm>
            <a:off x="3241" y="158914"/>
            <a:ext cx="9140759" cy="1502645"/>
            <a:chOff x="-1" y="-10597"/>
            <a:chExt cx="12187679" cy="2003526"/>
          </a:xfrm>
        </p:grpSpPr>
        <p:pic>
          <p:nvPicPr>
            <p:cNvPr id="30" name="图片 2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-8698"/>
              <a:ext cx="2454877" cy="20016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28517" y="-8698"/>
              <a:ext cx="2630502" cy="20016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28" name="图片 2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47782" y="-8698"/>
              <a:ext cx="2380735" cy="2001627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1" name="图片 30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358868" y="0"/>
              <a:ext cx="2641711" cy="1992929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pic>
          <p:nvPicPr>
            <p:cNvPr id="34" name="图片 33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616889" y="-10597"/>
              <a:ext cx="2570789" cy="2003526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23" name="组合 22"/>
          <p:cNvGrpSpPr/>
          <p:nvPr/>
        </p:nvGrpSpPr>
        <p:grpSpPr>
          <a:xfrm>
            <a:off x="3549629" y="4944818"/>
            <a:ext cx="5594371" cy="1574805"/>
            <a:chOff x="59641" y="2064582"/>
            <a:chExt cx="12063864" cy="3566277"/>
          </a:xfrm>
        </p:grpSpPr>
        <p:sp>
          <p:nvSpPr>
            <p:cNvPr id="4" name="矩形 3"/>
            <p:cNvSpPr/>
            <p:nvPr/>
          </p:nvSpPr>
          <p:spPr>
            <a:xfrm>
              <a:off x="1839074" y="3870619"/>
              <a:ext cx="10233060" cy="791290"/>
            </a:xfrm>
            <a:prstGeom prst="rect">
              <a:avLst/>
            </a:prstGeom>
            <a:gradFill>
              <a:gsLst>
                <a:gs pos="96000">
                  <a:schemeClr val="bg1"/>
                </a:gs>
                <a:gs pos="65000">
                  <a:srgbClr val="8933FB"/>
                </a:gs>
                <a:gs pos="69000">
                  <a:srgbClr val="BF0AF0"/>
                </a:gs>
                <a:gs pos="61000">
                  <a:srgbClr val="00B0F0"/>
                </a:gs>
                <a:gs pos="53000">
                  <a:srgbClr val="FFFF00"/>
                </a:gs>
                <a:gs pos="49000">
                  <a:srgbClr val="FDAE0F"/>
                </a:gs>
                <a:gs pos="44000">
                  <a:srgbClr val="FF0000"/>
                </a:gs>
                <a:gs pos="39000">
                  <a:srgbClr val="E00000"/>
                </a:gs>
                <a:gs pos="3000">
                  <a:srgbClr val="B40000"/>
                </a:gs>
                <a:gs pos="57000">
                  <a:srgbClr val="0DED4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5479" y="3001640"/>
              <a:ext cx="10001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605" y="3015986"/>
              <a:ext cx="922337" cy="8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465" y="2064582"/>
              <a:ext cx="11753081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 descr="C:\Users\ustc\AppData\Roaming\Tencent\Users\447436193\QQ\WinTemp\RichOle\D8V)IX}PFA@GAL[L0@Q_X$B.png"/>
            <p:cNvPicPr>
              <a:picLocks noChangeAspect="1" noChangeArrowheads="1"/>
            </p:cNvPicPr>
            <p:nvPr/>
          </p:nvPicPr>
          <p:blipFill rotWithShape="1"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521" b="24685"/>
            <a:stretch/>
          </p:blipFill>
          <p:spPr bwMode="auto">
            <a:xfrm>
              <a:off x="4729581" y="3138357"/>
              <a:ext cx="1089025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C:\Users\ustc\AppData\Roaming\Tencent\Users\447436193\QQ\WinTemp\RichOle\LFNZ_I%VV)Y3O5PKAGTUI_4.png"/>
            <p:cNvPicPr>
              <a:picLocks noChangeAspect="1" noChangeArrowheads="1"/>
            </p:cNvPicPr>
            <p:nvPr/>
          </p:nvPicPr>
          <p:blipFill rotWithShape="1"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80" b="12510"/>
            <a:stretch/>
          </p:blipFill>
          <p:spPr bwMode="auto">
            <a:xfrm>
              <a:off x="2300248" y="2929637"/>
              <a:ext cx="849055" cy="934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" name="对象 2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32961280"/>
                </p:ext>
              </p:extLst>
            </p:nvPr>
          </p:nvGraphicFramePr>
          <p:xfrm>
            <a:off x="1592495" y="3572554"/>
            <a:ext cx="10531010" cy="1765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6" name="Graph" r:id="rId13" imgW="7315200" imgH="1828800" progId="Origin50.Graph">
                    <p:embed/>
                  </p:oleObj>
                </mc:Choice>
                <mc:Fallback>
                  <p:oleObj name="Graph" r:id="rId13" imgW="7315200" imgH="18288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592495" y="3572554"/>
                          <a:ext cx="10531010" cy="1765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" y="2861875"/>
              <a:ext cx="2287560" cy="2326573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3149302" y="3563070"/>
              <a:ext cx="8722761" cy="1324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</a:t>
              </a:r>
              <a:r>
                <a:rPr lang="en-US" altLang="zh-CN" sz="3200" b="1" baseline="3000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rd</a:t>
              </a:r>
              <a:r>
                <a:rPr lang="en-US" altLang="zh-CN" sz="32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AWMS 2019</a:t>
              </a:r>
              <a:endParaRPr lang="zh-CN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22646" y="5038421"/>
              <a:ext cx="9246741" cy="59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/>
                <a:t>http://atta.ustc.edu.cn</a:t>
              </a:r>
              <a:endParaRPr lang="zh-CN" altLang="en-US" sz="11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0" y="2584569"/>
            <a:ext cx="9144000" cy="1817982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23086" y="1640238"/>
            <a:ext cx="52036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C0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University of Science and Technology of China, Hefei, Anhui, China</a:t>
            </a:r>
          </a:p>
          <a:p>
            <a:r>
              <a:rPr lang="zh-CN" altLang="en-US" sz="15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中国科学技术大学</a:t>
            </a:r>
            <a:r>
              <a:rPr lang="en-US" altLang="zh-CN" sz="15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15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合肥，安徽，中国</a:t>
            </a:r>
            <a:endParaRPr lang="en-US" altLang="zh-CN" sz="15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63612" y="2736242"/>
            <a:ext cx="9050106" cy="1546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300" dirty="0">
                <a:latin typeface="Times New Roman" panose="02020603050405020304" pitchFamily="18" charset="0"/>
              </a:rPr>
              <a:t>The 3</a:t>
            </a:r>
            <a:r>
              <a:rPr lang="en-US" altLang="zh-CN" sz="3300" baseline="30000" dirty="0">
                <a:latin typeface="Times New Roman" panose="02020603050405020304" pitchFamily="18" charset="0"/>
              </a:rPr>
              <a:t>rd</a:t>
            </a:r>
            <a:r>
              <a:rPr lang="en-US" altLang="zh-CN" sz="3300" dirty="0">
                <a:latin typeface="Times New Roman" panose="02020603050405020304" pitchFamily="18" charset="0"/>
              </a:rPr>
              <a:t> Asian Workshop on Molecular Spectroscopy</a:t>
            </a:r>
          </a:p>
          <a:p>
            <a:pPr algn="ctr">
              <a:lnSpc>
                <a:spcPct val="150000"/>
              </a:lnSpc>
            </a:pPr>
            <a:r>
              <a:rPr lang="zh-CN" altLang="en-US" sz="3000" b="1" dirty="0">
                <a:latin typeface="+mj-ea"/>
                <a:ea typeface="+mj-ea"/>
              </a:rPr>
              <a:t>第三届亚洲分子光谱研讨会</a:t>
            </a:r>
            <a:endParaRPr lang="zh-CN" altLang="en-US" sz="3300" b="1" dirty="0">
              <a:latin typeface="+mj-ea"/>
              <a:ea typeface="+mj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379" y="4353661"/>
            <a:ext cx="47068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zh-CN" sz="2400" i="1" u="sng" dirty="0">
                <a:solidFill>
                  <a:srgbClr val="0070C0"/>
                </a:solidFill>
              </a:rPr>
              <a:t>http://atta.ustc.edu.cn/AWMS2019/</a:t>
            </a:r>
            <a:endParaRPr lang="zh-CN" altLang="en-US" sz="2400" i="1" u="sng" dirty="0">
              <a:solidFill>
                <a:srgbClr val="0070C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7074523" y="4017012"/>
            <a:ext cx="2045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March 6</a:t>
            </a:r>
            <a:r>
              <a:rPr lang="en-US" altLang="zh-CN" baseline="30000" dirty="0"/>
              <a:t>th</a:t>
            </a:r>
            <a:r>
              <a:rPr lang="en-US" altLang="zh-CN" dirty="0"/>
              <a:t>-9</a:t>
            </a:r>
            <a:r>
              <a:rPr lang="en-US" altLang="zh-CN" baseline="30000" dirty="0"/>
              <a:t>th</a:t>
            </a:r>
            <a:r>
              <a:rPr lang="en-US" altLang="zh-CN" dirty="0"/>
              <a:t>,2019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2999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8349561"/>
              </p:ext>
            </p:extLst>
          </p:nvPr>
        </p:nvGraphicFramePr>
        <p:xfrm>
          <a:off x="0" y="1120346"/>
          <a:ext cx="9144000" cy="453904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6975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Section H        Chair: Qian Gou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112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8:30 – 8:48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(H1)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</a:rPr>
                        <a:t>ZD Sun</a:t>
                      </a:r>
                      <a:endParaRPr lang="zh-CN" alt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Conversion dynamics of nuclear spin isomers of the CH3OH molecule in the gas phase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8:48 – 9:06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(H2)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M. </a:t>
                      </a:r>
                      <a:r>
                        <a:rPr lang="en-US" sz="1400" b="1" kern="100" dirty="0" err="1">
                          <a:effectLst/>
                        </a:rPr>
                        <a:t>Xie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Spectral Characterization of Three-Electron Two-Center (3e-2c) Bonds of Gaseous CH</a:t>
                      </a:r>
                      <a:r>
                        <a:rPr lang="en-US" sz="1400" kern="100" baseline="-25000" dirty="0">
                          <a:effectLst/>
                        </a:rPr>
                        <a:t>3</a:t>
                      </a:r>
                      <a:r>
                        <a:rPr lang="en-US" sz="1400" kern="100" dirty="0">
                          <a:effectLst/>
                        </a:rPr>
                        <a:t>SH Clusters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9:06 – 9:24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*(H3)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XL Li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Sulfur hydrogen bonding: diethyl disulfide-H</a:t>
                      </a:r>
                      <a:r>
                        <a:rPr lang="en-US" sz="1400" kern="100" baseline="-25000" dirty="0">
                          <a:effectLst/>
                        </a:rPr>
                        <a:t>2</a:t>
                      </a:r>
                      <a:r>
                        <a:rPr lang="en-US" sz="1400" kern="100" dirty="0">
                          <a:effectLst/>
                        </a:rPr>
                        <a:t>O dimer in gas phase studied by microwave spectroscopy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 24 – 9:42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*(H4)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JT Yang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QVP Theory: Application to the Sum Frequency Generation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427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9:42 – 10:00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*(H5)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W Fan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Amyloid Fibrillation of Hen Egg White Lysozyme </a:t>
                      </a:r>
                      <a:r>
                        <a:rPr lang="en-US" sz="1400" kern="100" dirty="0" err="1">
                          <a:effectLst/>
                        </a:rPr>
                        <a:t>Acceerated</a:t>
                      </a:r>
                      <a:r>
                        <a:rPr lang="en-US" sz="1400" kern="100" dirty="0">
                          <a:effectLst/>
                        </a:rPr>
                        <a:t> by </a:t>
                      </a:r>
                      <a:r>
                        <a:rPr lang="en-US" sz="1400" kern="100" dirty="0" err="1">
                          <a:effectLst/>
                        </a:rPr>
                        <a:t>Succinimide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385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10:00 – 10:30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solidFill>
                            <a:schemeClr val="bg1"/>
                          </a:solidFill>
                          <a:effectLst/>
                        </a:rPr>
                        <a:t>Coffee break</a:t>
                      </a:r>
                      <a:endParaRPr lang="zh-CN" sz="105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5676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6170709"/>
              </p:ext>
            </p:extLst>
          </p:nvPr>
        </p:nvGraphicFramePr>
        <p:xfrm>
          <a:off x="0" y="832022"/>
          <a:ext cx="9144000" cy="520631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10856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Section I         Chair: D.-F. Zhao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61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10:30 – 10:48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(I1)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K Takahashi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Is the OH Stretching Vibrational Transition Moment of Simple Molecules Aligned Along the OH Bond?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1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10:48 – 11:06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(I2)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C. </a:t>
                      </a:r>
                      <a:r>
                        <a:rPr lang="en-US" sz="1400" b="1" kern="100" dirty="0" err="1">
                          <a:effectLst/>
                        </a:rPr>
                        <a:t>Fittschen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Near-IR spectroscopy of Radicals using </a:t>
                      </a:r>
                      <a:r>
                        <a:rPr lang="en-US" sz="1400" kern="100" dirty="0" err="1">
                          <a:effectLst/>
                        </a:rPr>
                        <a:t>cw</a:t>
                      </a:r>
                      <a:r>
                        <a:rPr lang="en-US" sz="1400" kern="100" dirty="0">
                          <a:effectLst/>
                        </a:rPr>
                        <a:t>-CRDS coupled to Laser photolysis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61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10:06 – 11:24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(I3)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CL Li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 proposal for laser directly cooling </a:t>
                      </a:r>
                      <a:r>
                        <a:rPr lang="en-US" sz="1400" kern="100" dirty="0" err="1">
                          <a:effectLst/>
                        </a:rPr>
                        <a:t>AgH</a:t>
                      </a:r>
                      <a:r>
                        <a:rPr lang="en-US" sz="1400" kern="100" dirty="0">
                          <a:effectLst/>
                        </a:rPr>
                        <a:t> &amp; </a:t>
                      </a:r>
                      <a:r>
                        <a:rPr lang="en-US" sz="1400" kern="100" dirty="0" err="1">
                          <a:effectLst/>
                        </a:rPr>
                        <a:t>AgD</a:t>
                      </a:r>
                      <a:r>
                        <a:rPr lang="en-US" sz="1400" kern="100" dirty="0">
                          <a:effectLst/>
                        </a:rPr>
                        <a:t> radicals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19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11:24 – 11:42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(I4)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YC Hsu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The electronic excited state of C3Ar studied by hole burning spectroscopy and the ab initio calculation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7402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11:42 – 12:10                                                 Award and Closing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2508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12:20 – 13:50                   Lunch buffet ( 3</a:t>
                      </a:r>
                      <a:r>
                        <a:rPr lang="en-US" sz="1400" kern="100" baseline="30000" dirty="0">
                          <a:effectLst/>
                        </a:rPr>
                        <a:t>rd</a:t>
                      </a:r>
                      <a:r>
                        <a:rPr lang="en-US" sz="1400" kern="100" dirty="0">
                          <a:effectLst/>
                        </a:rPr>
                        <a:t> floor of East Campus Activity Center)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7795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 14:00-                                                         Lab Tour/City Tour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1691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3549629" y="5156886"/>
            <a:ext cx="5594371" cy="1574805"/>
            <a:chOff x="59641" y="2064582"/>
            <a:chExt cx="12063864" cy="3566277"/>
          </a:xfrm>
        </p:grpSpPr>
        <p:sp>
          <p:nvSpPr>
            <p:cNvPr id="4" name="矩形 3"/>
            <p:cNvSpPr/>
            <p:nvPr/>
          </p:nvSpPr>
          <p:spPr>
            <a:xfrm>
              <a:off x="1839074" y="3870619"/>
              <a:ext cx="10233060" cy="791290"/>
            </a:xfrm>
            <a:prstGeom prst="rect">
              <a:avLst/>
            </a:prstGeom>
            <a:gradFill>
              <a:gsLst>
                <a:gs pos="96000">
                  <a:schemeClr val="bg1"/>
                </a:gs>
                <a:gs pos="65000">
                  <a:srgbClr val="8933FB"/>
                </a:gs>
                <a:gs pos="69000">
                  <a:srgbClr val="BF0AF0"/>
                </a:gs>
                <a:gs pos="61000">
                  <a:srgbClr val="00B0F0"/>
                </a:gs>
                <a:gs pos="53000">
                  <a:srgbClr val="FFFF00"/>
                </a:gs>
                <a:gs pos="49000">
                  <a:srgbClr val="FDAE0F"/>
                </a:gs>
                <a:gs pos="44000">
                  <a:srgbClr val="FF0000"/>
                </a:gs>
                <a:gs pos="39000">
                  <a:srgbClr val="E00000"/>
                </a:gs>
                <a:gs pos="3000">
                  <a:srgbClr val="B40000"/>
                </a:gs>
                <a:gs pos="57000">
                  <a:srgbClr val="0DED42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350"/>
            </a:p>
          </p:txBody>
        </p:sp>
        <p:pic>
          <p:nvPicPr>
            <p:cNvPr id="7" name="Picture 8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35479" y="3001640"/>
              <a:ext cx="1000125" cy="857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" name="Picture 7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430605" y="3015986"/>
              <a:ext cx="922337" cy="846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465" y="2064582"/>
              <a:ext cx="11753081" cy="9556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2" name="Picture 12" descr="C:\Users\ustc\AppData\Roaming\Tencent\Users\447436193\QQ\WinTemp\RichOle\D8V)IX}PFA@GAL[L0@Q_X$B.png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521" b="24685"/>
            <a:stretch/>
          </p:blipFill>
          <p:spPr bwMode="auto">
            <a:xfrm>
              <a:off x="4729581" y="3138357"/>
              <a:ext cx="1089025" cy="5397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13" descr="C:\Users\ustc\AppData\Roaming\Tencent\Users\447436193\QQ\WinTemp\RichOle\LFNZ_I%VV)Y3O5PKAGTUI_4.png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80" b="12510"/>
            <a:stretch/>
          </p:blipFill>
          <p:spPr bwMode="auto">
            <a:xfrm>
              <a:off x="2300248" y="2929637"/>
              <a:ext cx="849055" cy="934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aphicFrame>
          <p:nvGraphicFramePr>
            <p:cNvPr id="25" name="对象 24"/>
            <p:cNvGraphicFramePr>
              <a:graphicFrameLocks noChangeAspect="1"/>
            </p:cNvGraphicFramePr>
            <p:nvPr>
              <p:extLst/>
            </p:nvPr>
          </p:nvGraphicFramePr>
          <p:xfrm>
            <a:off x="1592495" y="3572554"/>
            <a:ext cx="10531010" cy="17650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01" name="Graph" r:id="rId8" imgW="7315200" imgH="1828800" progId="Origin50.Graph">
                    <p:embed/>
                  </p:oleObj>
                </mc:Choice>
                <mc:Fallback>
                  <p:oleObj name="Graph" r:id="rId8" imgW="7315200" imgH="1828800" progId="Origin50.Grap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1592495" y="3572554"/>
                          <a:ext cx="10531010" cy="176505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5" name="图片 14"/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641" y="2861875"/>
              <a:ext cx="2287560" cy="2326573"/>
            </a:xfrm>
            <a:prstGeom prst="ellipse">
              <a:avLst/>
            </a:prstGeom>
            <a:ln>
              <a:noFill/>
            </a:ln>
            <a:effectLst>
              <a:softEdge rad="0"/>
            </a:effectLst>
          </p:spPr>
        </p:pic>
        <p:sp>
          <p:nvSpPr>
            <p:cNvPr id="11" name="文本框 10"/>
            <p:cNvSpPr txBox="1"/>
            <p:nvPr/>
          </p:nvSpPr>
          <p:spPr>
            <a:xfrm>
              <a:off x="3149302" y="3563070"/>
              <a:ext cx="8722761" cy="13242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32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3</a:t>
              </a:r>
              <a:r>
                <a:rPr lang="en-US" altLang="zh-CN" sz="3200" b="1" baseline="30000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rd</a:t>
              </a:r>
              <a:r>
                <a:rPr lang="en-US" altLang="zh-CN" sz="3200" b="1" dirty="0">
                  <a:ln w="12700">
                    <a:solidFill>
                      <a:schemeClr val="accent1"/>
                    </a:solidFill>
                    <a:prstDash val="solid"/>
                  </a:ln>
                  <a:pattFill prst="pct50">
                    <a:fgClr>
                      <a:schemeClr val="accent1"/>
                    </a:fgClr>
                    <a:bgClr>
                      <a:schemeClr val="accent1">
                        <a:lumMod val="20000"/>
                        <a:lumOff val="80000"/>
                      </a:schemeClr>
                    </a:bgClr>
                  </a:pattFill>
                  <a:effectLst>
                    <a:outerShdw dist="38100" dir="2640000" algn="bl" rotWithShape="0">
                      <a:schemeClr val="accent1"/>
                    </a:outerShdw>
                  </a:effectLst>
                </a:rPr>
                <a:t> AWMS 2019</a:t>
              </a:r>
              <a:endParaRPr lang="zh-CN" altLang="en-US" sz="3200" b="1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2722646" y="5038421"/>
              <a:ext cx="9246741" cy="5924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CN" sz="1100" dirty="0"/>
                <a:t>http://atta.ustc.edu.cn</a:t>
              </a:r>
              <a:endParaRPr lang="zh-CN" altLang="en-US" sz="1100" dirty="0"/>
            </a:p>
          </p:txBody>
        </p:sp>
      </p:grpSp>
      <p:sp>
        <p:nvSpPr>
          <p:cNvPr id="21" name="矩形 20"/>
          <p:cNvSpPr/>
          <p:nvPr/>
        </p:nvSpPr>
        <p:spPr>
          <a:xfrm>
            <a:off x="0" y="2584569"/>
            <a:ext cx="9144000" cy="1817982"/>
          </a:xfrm>
          <a:prstGeom prst="rect">
            <a:avLst/>
          </a:prstGeom>
          <a:solidFill>
            <a:schemeClr val="accent1">
              <a:lumMod val="40000"/>
              <a:lumOff val="60000"/>
              <a:alpha val="5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bg1"/>
              </a:solidFill>
              <a:latin typeface="Monotype Corsiva" panose="03010101010201010101" pitchFamily="66" charset="0"/>
              <a:cs typeface="Times New Roman" panose="02020603050405020304" pitchFamily="18" charset="0"/>
            </a:endParaRPr>
          </a:p>
        </p:txBody>
      </p:sp>
      <p:sp>
        <p:nvSpPr>
          <p:cNvPr id="22" name="矩形 21"/>
          <p:cNvSpPr/>
          <p:nvPr/>
        </p:nvSpPr>
        <p:spPr>
          <a:xfrm>
            <a:off x="-63842" y="91131"/>
            <a:ext cx="5203676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500" dirty="0">
                <a:solidFill>
                  <a:srgbClr val="C00000"/>
                </a:solidFill>
                <a:latin typeface="Monotype Corsiva" panose="03010101010201010101" pitchFamily="66" charset="0"/>
                <a:cs typeface="Times New Roman" panose="02020603050405020304" pitchFamily="18" charset="0"/>
              </a:rPr>
              <a:t>University of Science and Technology of China, Hefei, Anhui, China</a:t>
            </a:r>
          </a:p>
          <a:p>
            <a:r>
              <a:rPr lang="zh-CN" altLang="en-US" sz="15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中国科学技术大学</a:t>
            </a:r>
            <a:r>
              <a:rPr lang="en-US" altLang="zh-CN" sz="15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,</a:t>
            </a:r>
            <a:r>
              <a:rPr lang="zh-CN" altLang="en-US" sz="1500" dirty="0">
                <a:solidFill>
                  <a:srgbClr val="C00000"/>
                </a:solidFill>
                <a:latin typeface="华文行楷" panose="02010800040101010101" pitchFamily="2" charset="-122"/>
                <a:ea typeface="华文行楷" panose="02010800040101010101" pitchFamily="2" charset="-122"/>
                <a:cs typeface="Times New Roman" panose="02020603050405020304" pitchFamily="18" charset="0"/>
              </a:rPr>
              <a:t>合肥，安徽，中国</a:t>
            </a:r>
            <a:endParaRPr lang="en-US" altLang="zh-CN" sz="1500" dirty="0">
              <a:solidFill>
                <a:srgbClr val="C00000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187127" y="2746801"/>
            <a:ext cx="9050106" cy="15465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3300" dirty="0">
                <a:latin typeface="Times New Roman" panose="02020603050405020304" pitchFamily="18" charset="0"/>
              </a:rPr>
              <a:t>The 3</a:t>
            </a:r>
            <a:r>
              <a:rPr lang="en-US" altLang="zh-CN" sz="3300" baseline="30000" dirty="0">
                <a:latin typeface="Times New Roman" panose="02020603050405020304" pitchFamily="18" charset="0"/>
              </a:rPr>
              <a:t>rd</a:t>
            </a:r>
            <a:r>
              <a:rPr lang="en-US" altLang="zh-CN" sz="3300" dirty="0">
                <a:latin typeface="Times New Roman" panose="02020603050405020304" pitchFamily="18" charset="0"/>
              </a:rPr>
              <a:t> Asian Workshop on Molecular Spectroscopy</a:t>
            </a:r>
          </a:p>
          <a:p>
            <a:pPr algn="ctr">
              <a:lnSpc>
                <a:spcPct val="150000"/>
              </a:lnSpc>
            </a:pPr>
            <a:r>
              <a:rPr lang="zh-CN" altLang="en-US" sz="3000" b="1" dirty="0">
                <a:latin typeface="+mj-ea"/>
                <a:ea typeface="+mj-ea"/>
              </a:rPr>
              <a:t>第三届亚洲分子光谱研讨会</a:t>
            </a:r>
            <a:endParaRPr lang="zh-CN" altLang="en-US" sz="3300" b="1" dirty="0">
              <a:latin typeface="+mj-ea"/>
              <a:ea typeface="+mj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0" y="4525817"/>
            <a:ext cx="156664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350" dirty="0"/>
              <a:t>Sponsor</a:t>
            </a:r>
            <a:r>
              <a:rPr lang="zh-CN" altLang="en-US" sz="1350" dirty="0"/>
              <a:t>：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66644" y="1824532"/>
            <a:ext cx="56428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roadway" panose="04040905080B02020502" pitchFamily="82" charset="0"/>
                <a:ea typeface="Segoe UI Black" panose="020B0A02040204020203" pitchFamily="34" charset="0"/>
                <a:cs typeface="Segoe UI Black" panose="020B0A02040204020203" pitchFamily="34" charset="0"/>
              </a:rPr>
              <a:t>Thanks all!</a:t>
            </a:r>
            <a:endParaRPr lang="zh-CN" altLang="en-US" sz="4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roadway" panose="04040905080B02020502" pitchFamily="82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564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内容占位符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4510781"/>
              </p:ext>
            </p:extLst>
          </p:nvPr>
        </p:nvGraphicFramePr>
        <p:xfrm>
          <a:off x="1" y="1466337"/>
          <a:ext cx="9144000" cy="468226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177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A       Chair: </a:t>
                      </a:r>
                      <a:r>
                        <a:rPr lang="en-US" sz="1600" kern="100" dirty="0" err="1">
                          <a:effectLst/>
                        </a:rPr>
                        <a:t>Bor</a:t>
                      </a:r>
                      <a:r>
                        <a:rPr lang="en-US" sz="1600" kern="100" dirty="0">
                          <a:effectLst/>
                        </a:rPr>
                        <a:t>-Chen Chang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8:45 – 9:15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(A1)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PL Luo</a:t>
                      </a:r>
                      <a:endParaRPr lang="zh-CN" sz="105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High-resolution mid-infrared laser spectroscopy of small </a:t>
                      </a:r>
                      <a:r>
                        <a:rPr lang="en-US" sz="1400" kern="100" dirty="0" err="1">
                          <a:effectLst/>
                        </a:rPr>
                        <a:t>Criegee</a:t>
                      </a:r>
                      <a:r>
                        <a:rPr lang="en-US" sz="1400" kern="100" dirty="0">
                          <a:effectLst/>
                        </a:rPr>
                        <a:t> intermediates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36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9:15 – 9:33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(A2)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DF Zhao</a:t>
                      </a:r>
                      <a:endParaRPr lang="zh-CN" sz="105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 resolution laser spectroscopy of </a:t>
                      </a:r>
                      <a:r>
                        <a:rPr lang="en-US" sz="1400" kern="100" dirty="0" err="1">
                          <a:effectLst/>
                        </a:rPr>
                        <a:t>astrophysically</a:t>
                      </a:r>
                      <a:r>
                        <a:rPr lang="en-US" sz="1400" kern="100" dirty="0">
                          <a:effectLst/>
                        </a:rPr>
                        <a:t> relevant small molecules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9:33 – 9:51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(A3)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LH Deng</a:t>
                      </a:r>
                      <a:endParaRPr lang="zh-CN" sz="105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Measurement of OH Radicals Based on Concentration Modulation Absorption Spectroscopy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404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9:51 – 10:09</a:t>
                      </a:r>
                      <a:endParaRPr lang="zh-CN" sz="105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*(A4)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YH </a:t>
                      </a:r>
                      <a:r>
                        <a:rPr lang="en-US" sz="1400" b="1" kern="100" dirty="0" err="1">
                          <a:effectLst/>
                        </a:rPr>
                        <a:t>Tsao</a:t>
                      </a:r>
                      <a:endParaRPr lang="zh-CN" sz="105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</a:rPr>
                        <a:t>HCl</a:t>
                      </a:r>
                      <a:r>
                        <a:rPr lang="en-US" sz="1400" kern="100" dirty="0">
                          <a:effectLst/>
                        </a:rPr>
                        <a:t> Formation in the Reaction of Cl Atom with trans-2-Butene Probed with Step-scan Time-resolved Fourier-transform IR Emission Spectroscopy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499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10:09-11:08</a:t>
                      </a:r>
                      <a:endParaRPr lang="zh-C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Photographing</a:t>
                      </a:r>
                    </a:p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Coffee break and posters</a:t>
                      </a: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2804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4082696"/>
              </p:ext>
            </p:extLst>
          </p:nvPr>
        </p:nvGraphicFramePr>
        <p:xfrm>
          <a:off x="0" y="1103872"/>
          <a:ext cx="9144000" cy="45637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2695">
                <a:tc gridSpan="2"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B        Chair: Thomas Schultz</a:t>
                      </a:r>
                    </a:p>
                    <a:p>
                      <a:pPr algn="just">
                        <a:lnSpc>
                          <a:spcPct val="2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484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11:08 – 11:26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(B1)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 Baba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High-resolution spectroscopy of 9-methylanthracene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89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11:26 – 11:44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(B2)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G Feng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Rotational and theoretical characterization of sulfur centered non-covalent interactions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28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11:44 – 12:02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*(B3)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b="1" kern="100" dirty="0">
                          <a:effectLst/>
                        </a:rPr>
                        <a:t>Y Jin</a:t>
                      </a:r>
                      <a:endParaRPr lang="zh-CN" alt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400" kern="100" dirty="0">
                          <a:effectLst/>
                        </a:rPr>
                        <a:t>The preferred conformers of the tetrafluoro-1,3-dithietane- </a:t>
                      </a:r>
                      <a:r>
                        <a:rPr lang="en-US" altLang="zh-CN" sz="1400" kern="100" dirty="0" err="1">
                          <a:effectLst/>
                        </a:rPr>
                        <a:t>isopropylamine</a:t>
                      </a:r>
                      <a:r>
                        <a:rPr lang="en-US" altLang="zh-CN" sz="1400" kern="100" dirty="0">
                          <a:effectLst/>
                        </a:rPr>
                        <a:t> complex by rotational spectroscopy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62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12:02 – 12:20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(B4)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LS Ma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Study on the Stark effect to conversion of nuclear spin isomers of CH</a:t>
                      </a:r>
                      <a:r>
                        <a:rPr lang="en-US" sz="1400" kern="100" baseline="-25000" dirty="0">
                          <a:effectLst/>
                        </a:rPr>
                        <a:t>3</a:t>
                      </a:r>
                      <a:r>
                        <a:rPr lang="en-US" sz="1400" kern="100" dirty="0">
                          <a:effectLst/>
                        </a:rPr>
                        <a:t>OH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7799">
                <a:tc gridSpan="2">
                  <a:txBody>
                    <a:bodyPr/>
                    <a:lstStyle/>
                    <a:p>
                      <a:pPr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12:30 – 14:00                                </a:t>
                      </a:r>
                      <a:r>
                        <a:rPr lang="en-US" sz="1600" kern="100" dirty="0">
                          <a:effectLst/>
                        </a:rPr>
                        <a:t>Lunch buffet ( 3</a:t>
                      </a:r>
                      <a:r>
                        <a:rPr lang="en-US" sz="1600" kern="100" baseline="30000" dirty="0">
                          <a:effectLst/>
                        </a:rPr>
                        <a:t>rd</a:t>
                      </a:r>
                      <a:r>
                        <a:rPr lang="en-US" sz="1600" kern="100" dirty="0">
                          <a:effectLst/>
                        </a:rPr>
                        <a:t> floor of East Campus Activity Center)</a:t>
                      </a:r>
                      <a:endParaRPr lang="en-US" sz="1400" kern="100" dirty="0">
                        <a:effectLst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0835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427760"/>
              </p:ext>
            </p:extLst>
          </p:nvPr>
        </p:nvGraphicFramePr>
        <p:xfrm>
          <a:off x="0" y="1037968"/>
          <a:ext cx="9144000" cy="4868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785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65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0147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C        Chair: </a:t>
                      </a:r>
                      <a:r>
                        <a:rPr lang="en-US" sz="1600" kern="100" dirty="0" err="1">
                          <a:effectLst/>
                        </a:rPr>
                        <a:t>Kaito</a:t>
                      </a:r>
                      <a:r>
                        <a:rPr lang="en-US" sz="1600" kern="100" dirty="0">
                          <a:effectLst/>
                        </a:rPr>
                        <a:t> Takahashi</a:t>
                      </a: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b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99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14:00 – 14:30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(C1)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A </a:t>
                      </a:r>
                      <a:r>
                        <a:rPr lang="en-US" sz="1400" b="1" kern="100" dirty="0" err="1">
                          <a:effectLst/>
                        </a:rPr>
                        <a:t>Nishiyama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Highly Sensitive and Broadband Frequency Comb Spectroscopy Using a High Finesse Cavity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0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14:30 – 14:48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(C2)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RM </a:t>
                      </a:r>
                      <a:r>
                        <a:rPr lang="en-US" sz="1400" b="1" kern="100" dirty="0" err="1">
                          <a:effectLst/>
                        </a:rPr>
                        <a:t>Guo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Comb-assisted Pound-</a:t>
                      </a:r>
                      <a:r>
                        <a:rPr lang="en-US" sz="1400" kern="100" dirty="0" err="1">
                          <a:effectLst/>
                        </a:rPr>
                        <a:t>Dreve</a:t>
                      </a:r>
                      <a:r>
                        <a:rPr lang="en-US" sz="1400" kern="100" dirty="0">
                          <a:effectLst/>
                        </a:rPr>
                        <a:t>-Hall-locked cavity ring-down spectrometer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849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14:48 – 15:06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(C3)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 </a:t>
                      </a:r>
                      <a:r>
                        <a:rPr lang="en-US" sz="1400" b="1" kern="100" dirty="0" err="1">
                          <a:effectLst/>
                        </a:rPr>
                        <a:t>Misono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Frequency control of a single mode </a:t>
                      </a:r>
                      <a:r>
                        <a:rPr lang="en-US" sz="1400" kern="100" dirty="0" err="1">
                          <a:effectLst/>
                        </a:rPr>
                        <a:t>Ti:Sapphire</a:t>
                      </a:r>
                      <a:r>
                        <a:rPr lang="en-US" sz="1400" kern="100" dirty="0">
                          <a:effectLst/>
                        </a:rPr>
                        <a:t> laser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with reference to an optical frequency comb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07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15:06 – 15:24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*(C4)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TP Hua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Cavity-enhanced saturation spectroscopy of molecules by three methods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313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15:24 – 15:42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(C5)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ZQ Chen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High-resolution Gigahertz and Terahertz Spectroscopy of the </a:t>
                      </a:r>
                      <a:r>
                        <a:rPr lang="en-US" sz="1400" kern="100" dirty="0" err="1">
                          <a:effectLst/>
                        </a:rPr>
                        <a:t>isotopically</a:t>
                      </a:r>
                      <a:r>
                        <a:rPr lang="en-US" sz="1400" kern="100" dirty="0">
                          <a:effectLst/>
                        </a:rPr>
                        <a:t> chiral molecule trans-2,3-dideutero-oxirane (c-CHD-CHDO)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0206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15:42 – 16:30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Coffee break and posters</a:t>
                      </a: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4680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5264415"/>
              </p:ext>
            </p:extLst>
          </p:nvPr>
        </p:nvGraphicFramePr>
        <p:xfrm>
          <a:off x="0" y="1293341"/>
          <a:ext cx="9144000" cy="42177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024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415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2491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D        Chair: Ling Jiang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4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16:48 – 17:06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(D1)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Q Gou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Rotational Pursuits on Internal Dynamics of Water in Molecular Complexes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17:06 – 17:24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*(D2)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N </a:t>
                      </a:r>
                      <a:r>
                        <a:rPr lang="en-US" sz="1400" b="1" kern="100" dirty="0" err="1">
                          <a:effectLst/>
                        </a:rPr>
                        <a:t>Stolarczyk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Ab initio quantum scattering calculations of beyond-Voigt line-shape parameters for the H2-He system for the HITRAN database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433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17:24 – 17:42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*(D3)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Z Liu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Mid-infrared quantum cascade laser spectroscopy of the </a:t>
                      </a:r>
                      <a:r>
                        <a:rPr lang="en-US" sz="1400" kern="100" dirty="0" err="1">
                          <a:effectLst/>
                        </a:rPr>
                        <a:t>Ar</a:t>
                      </a:r>
                      <a:r>
                        <a:rPr lang="en-US" sz="1400" kern="100" dirty="0">
                          <a:effectLst/>
                        </a:rPr>
                        <a:t>-NO complex: fine and hyperfine structure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2150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17:42 </a:t>
                      </a:r>
                      <a:r>
                        <a:rPr lang="en-US" sz="1400" kern="100">
                          <a:effectLst/>
                        </a:rPr>
                        <a:t>– 18:00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(D4)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J.U </a:t>
                      </a:r>
                      <a:r>
                        <a:rPr lang="en-US" sz="1400" b="1" kern="100" dirty="0" err="1">
                          <a:effectLst/>
                        </a:rPr>
                        <a:t>Grabow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Dual Excitation-Emission Propagation (DEEP) vs. Coaxial Orientation Beam-Resonator </a:t>
                      </a:r>
                      <a:r>
                        <a:rPr lang="en-US" sz="1400" kern="100" dirty="0" err="1">
                          <a:effectLst/>
                        </a:rPr>
                        <a:t>Arragenment</a:t>
                      </a:r>
                      <a:r>
                        <a:rPr lang="en-US" sz="1400" kern="100" dirty="0">
                          <a:effectLst/>
                        </a:rPr>
                        <a:t> (COBRA) FTMW Spectrometers: Rotational Studies of (chiral) Molecules/Complexes in Jets (&amp; Flames)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594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           18:00                                     </a:t>
                      </a:r>
                      <a:r>
                        <a:rPr lang="en-US" sz="1400" kern="100" dirty="0">
                          <a:effectLst/>
                        </a:rPr>
                        <a:t> Dinner buffet at USTC Reception Center Experts Building 2</a:t>
                      </a:r>
                      <a:r>
                        <a:rPr lang="en-US" sz="1400" kern="100" baseline="30000" dirty="0">
                          <a:effectLst/>
                        </a:rPr>
                        <a:t>nd</a:t>
                      </a:r>
                      <a:r>
                        <a:rPr lang="en-US" sz="1400" kern="100" dirty="0">
                          <a:effectLst/>
                        </a:rPr>
                        <a:t> floor</a:t>
                      </a:r>
                      <a:endParaRPr lang="zh-C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41997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7497195"/>
              </p:ext>
            </p:extLst>
          </p:nvPr>
        </p:nvGraphicFramePr>
        <p:xfrm>
          <a:off x="0" y="1103872"/>
          <a:ext cx="9144000" cy="49635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73209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E        Chair: </a:t>
                      </a:r>
                      <a:r>
                        <a:rPr lang="en-US" sz="1600" kern="100" dirty="0" err="1">
                          <a:effectLst/>
                        </a:rPr>
                        <a:t>Malgorzata</a:t>
                      </a:r>
                      <a:r>
                        <a:rPr lang="en-US" sz="1600" kern="100" dirty="0">
                          <a:effectLst/>
                        </a:rPr>
                        <a:t> </a:t>
                      </a:r>
                      <a:r>
                        <a:rPr lang="en-US" sz="1600" kern="100" dirty="0" err="1">
                          <a:effectLst/>
                        </a:rPr>
                        <a:t>Biczysko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726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8:30 – 9:00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(E1)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CJ Moon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IR induced isomerization of invisible isomers (I</a:t>
                      </a:r>
                      <a:r>
                        <a:rPr lang="en-US" sz="1400" kern="100" baseline="30000" dirty="0">
                          <a:effectLst/>
                        </a:rPr>
                        <a:t>5</a:t>
                      </a:r>
                      <a:r>
                        <a:rPr lang="en-US" sz="1400" kern="100" dirty="0">
                          <a:effectLst/>
                        </a:rPr>
                        <a:t>) spectroscopy: watching the invisible conformers of </a:t>
                      </a:r>
                      <a:r>
                        <a:rPr lang="en-US" sz="1400" kern="100" dirty="0" err="1">
                          <a:effectLst/>
                        </a:rPr>
                        <a:t>ortho</a:t>
                      </a:r>
                      <a:r>
                        <a:rPr lang="en-US" sz="1400" kern="100" dirty="0">
                          <a:effectLst/>
                        </a:rPr>
                        <a:t>-substituted phenols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3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9:00 – 9:18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*(E2)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HR Tsai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Infrared Spectra of BrC</a:t>
                      </a:r>
                      <a:r>
                        <a:rPr lang="en-US" sz="1400" kern="100" baseline="-25000" dirty="0">
                          <a:effectLst/>
                        </a:rPr>
                        <a:t>6</a:t>
                      </a:r>
                      <a:r>
                        <a:rPr lang="en-US" sz="1400" kern="100" dirty="0">
                          <a:effectLst/>
                        </a:rPr>
                        <a:t>H</a:t>
                      </a:r>
                      <a:r>
                        <a:rPr lang="en-US" sz="1400" kern="100" baseline="-25000" dirty="0">
                          <a:effectLst/>
                        </a:rPr>
                        <a:t>6</a:t>
                      </a:r>
                      <a:r>
                        <a:rPr lang="en-US" sz="1400" kern="100" dirty="0">
                          <a:effectLst/>
                        </a:rPr>
                        <a:t> in Solid p-H</a:t>
                      </a:r>
                      <a:r>
                        <a:rPr lang="en-US" sz="1400" kern="100" baseline="-25000" dirty="0">
                          <a:effectLst/>
                        </a:rPr>
                        <a:t>2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3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9:18 – 9:36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*(E3)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Z. Wu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Spectroscopic Detection of Interstellar Sulfur Oxides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368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9:36 – 9:54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(E4)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BC Chang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Spectroscopic Studies of Luminescent Crystals Containing Trivalent Lanthanides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052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9:54 – 10:12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*(E5)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Y </a:t>
                      </a:r>
                      <a:r>
                        <a:rPr lang="en-US" sz="1400" b="1" kern="100" dirty="0" err="1">
                          <a:effectLst/>
                        </a:rPr>
                        <a:t>Zhai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Quantum Vibration Perturbation Theory: A Way of Systematically Improving the Accuracy in Simulating Infrared Probe Spectra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146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00" dirty="0">
                          <a:effectLst/>
                        </a:rPr>
                        <a:t>10:12 – 11:08</a:t>
                      </a:r>
                      <a:endParaRPr lang="zh-C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chemeClr val="bg1"/>
                          </a:solidFill>
                          <a:effectLst/>
                        </a:rPr>
                        <a:t>Coffee break and posters</a:t>
                      </a:r>
                      <a:endParaRPr lang="zh-CN" sz="11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3761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9190740"/>
              </p:ext>
            </p:extLst>
          </p:nvPr>
        </p:nvGraphicFramePr>
        <p:xfrm>
          <a:off x="1" y="1367482"/>
          <a:ext cx="9144000" cy="35724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7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86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51179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F        Chair: </a:t>
                      </a:r>
                      <a:r>
                        <a:rPr lang="en-US" sz="1600" kern="100" dirty="0" err="1">
                          <a:effectLst/>
                        </a:rPr>
                        <a:t>Chuan</a:t>
                      </a:r>
                      <a:r>
                        <a:rPr lang="en-US" sz="1600" kern="100" dirty="0">
                          <a:effectLst/>
                        </a:rPr>
                        <a:t>-Xi </a:t>
                      </a:r>
                      <a:r>
                        <a:rPr lang="en-US" sz="1600" kern="100" dirty="0" err="1">
                          <a:effectLst/>
                        </a:rPr>
                        <a:t>Duan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11:08 – 11:26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(F1)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L Jiang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Vacuum Ultraviolet Free Electron Laser-Based Infrared Spectroscopy of Neutral Water Clusters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36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11:26 – 11:44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*(F2)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Y Zheng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Rotational spectroscopy of the n-</a:t>
                      </a:r>
                      <a:r>
                        <a:rPr lang="en-US" sz="1400" kern="100" dirty="0" err="1">
                          <a:effectLst/>
                        </a:rPr>
                        <a:t>propylamine</a:t>
                      </a:r>
                      <a:r>
                        <a:rPr lang="en-US" sz="1400" kern="100" dirty="0">
                          <a:effectLst/>
                        </a:rPr>
                        <a:t>-water complex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11:44 – 12:02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*(F3)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Q Yang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Theoretical Investigations of the Optical Properties of </a:t>
                      </a:r>
                      <a:r>
                        <a:rPr lang="en-US" sz="1400" kern="100" dirty="0" err="1">
                          <a:effectLst/>
                        </a:rPr>
                        <a:t>Helicene</a:t>
                      </a:r>
                      <a:r>
                        <a:rPr lang="en-US" sz="1400" kern="100" dirty="0">
                          <a:effectLst/>
                        </a:rPr>
                        <a:t>-Iridium Complexes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48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12: 02 – 12:20</a:t>
                      </a:r>
                      <a:endParaRPr lang="zh-CN" sz="1400" kern="10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>
                          <a:effectLst/>
                        </a:rPr>
                        <a:t>(F4)</a:t>
                      </a:r>
                      <a:endParaRPr lang="zh-CN" sz="14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M </a:t>
                      </a:r>
                      <a:r>
                        <a:rPr lang="en-US" sz="1400" b="1" kern="100" dirty="0" err="1">
                          <a:effectLst/>
                        </a:rPr>
                        <a:t>Biczysko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Molecular systems under external stimuli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2054">
                <a:tc gridSpan="2"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     12:30 – 14:00                                Lunch buffet ( 3</a:t>
                      </a:r>
                      <a:r>
                        <a:rPr lang="en-US" sz="1400" kern="100" baseline="30000" dirty="0">
                          <a:effectLst/>
                        </a:rPr>
                        <a:t>rd</a:t>
                      </a:r>
                      <a:r>
                        <a:rPr lang="en-US" sz="1400" kern="100" dirty="0">
                          <a:effectLst/>
                        </a:rPr>
                        <a:t> floor of East Campus Activity Center)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349" marR="67349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5486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9626932"/>
              </p:ext>
            </p:extLst>
          </p:nvPr>
        </p:nvGraphicFramePr>
        <p:xfrm>
          <a:off x="0" y="1145060"/>
          <a:ext cx="9144000" cy="474499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21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2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71044">
                <a:tc gridSpan="2"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Session G       Chair: Masatoshi </a:t>
                      </a:r>
                      <a:r>
                        <a:rPr lang="en-US" sz="1600" kern="100" dirty="0" err="1">
                          <a:effectLst/>
                        </a:rPr>
                        <a:t>Misono</a:t>
                      </a:r>
                      <a:endParaRPr lang="zh-CN" sz="16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14:00 – 14:30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(G1)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CF Cheng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Dissociation energy of molecular hydrogen at 10</a:t>
                      </a:r>
                      <a:r>
                        <a:rPr lang="en-US" sz="1400" kern="100" baseline="30000" dirty="0">
                          <a:effectLst/>
                        </a:rPr>
                        <a:t>-9</a:t>
                      </a:r>
                      <a:r>
                        <a:rPr lang="en-US" sz="1400" kern="100" dirty="0">
                          <a:effectLst/>
                        </a:rPr>
                        <a:t> accuracy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6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14:30 – 14:48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(G2)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A.S.-C Cheung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Electronic transitions of </a:t>
                      </a:r>
                      <a:r>
                        <a:rPr lang="en-US" sz="1400" kern="100" dirty="0" err="1">
                          <a:effectLst/>
                        </a:rPr>
                        <a:t>ScO</a:t>
                      </a:r>
                      <a:r>
                        <a:rPr lang="en-US" sz="1400" kern="100" dirty="0">
                          <a:effectLst/>
                        </a:rPr>
                        <a:t> in the UV region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6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14:48 – 15:06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*(G3)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CW Chen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A new 4</a:t>
                      </a:r>
                      <a:r>
                        <a:rPr lang="en-US" sz="1400" kern="100" dirty="0">
                          <a:effectLst/>
                          <a:sym typeface="Symbol" panose="05050102010706020507" pitchFamily="18" charset="2"/>
                        </a:rPr>
                        <a:t></a:t>
                      </a:r>
                      <a:r>
                        <a:rPr lang="en-US" sz="1400" kern="100" dirty="0">
                          <a:effectLst/>
                        </a:rPr>
                        <a:t> - a</a:t>
                      </a:r>
                      <a:r>
                        <a:rPr lang="en-US" sz="1400" kern="100" baseline="30000" dirty="0">
                          <a:effectLst/>
                        </a:rPr>
                        <a:t>4</a:t>
                      </a:r>
                      <a:r>
                        <a:rPr lang="en-US" sz="1400" kern="100" dirty="0">
                          <a:effectLst/>
                          <a:sym typeface="Symbol" panose="05050102010706020507" pitchFamily="18" charset="2"/>
                        </a:rPr>
                        <a:t></a:t>
                      </a:r>
                      <a:r>
                        <a:rPr lang="en-US" sz="1400" kern="100" baseline="-25000" dirty="0">
                          <a:effectLst/>
                        </a:rPr>
                        <a:t>i</a:t>
                      </a:r>
                      <a:r>
                        <a:rPr lang="en-US" sz="1400" kern="100" dirty="0">
                          <a:effectLst/>
                        </a:rPr>
                        <a:t> Electronic Transition of </a:t>
                      </a:r>
                      <a:r>
                        <a:rPr lang="en-US" sz="1400" kern="100" dirty="0" err="1">
                          <a:effectLst/>
                        </a:rPr>
                        <a:t>ScC</a:t>
                      </a:r>
                      <a:r>
                        <a:rPr lang="en-US" sz="1400" kern="100" dirty="0">
                          <a:effectLst/>
                        </a:rPr>
                        <a:t> in the near infra-red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6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15:06 – 15:24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(G4)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D </a:t>
                      </a:r>
                      <a:r>
                        <a:rPr lang="en-US" sz="1400" b="1" kern="100" dirty="0" err="1">
                          <a:effectLst/>
                        </a:rPr>
                        <a:t>Witsch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Infrared Spectroscopy of </a:t>
                      </a:r>
                      <a:r>
                        <a:rPr lang="en-US" sz="1400" kern="100" dirty="0" err="1">
                          <a:effectLst/>
                        </a:rPr>
                        <a:t>TiO</a:t>
                      </a:r>
                      <a:r>
                        <a:rPr lang="en-US" sz="1400" kern="100" dirty="0">
                          <a:effectLst/>
                        </a:rPr>
                        <a:t> in a supersonic jet expansion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610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15:24 – 15:42</a:t>
                      </a:r>
                      <a:endParaRPr lang="zh-CN" sz="1400" kern="100" dirty="0">
                        <a:effectLst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(G5)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b="1" kern="100" dirty="0">
                          <a:effectLst/>
                        </a:rPr>
                        <a:t>V </a:t>
                      </a:r>
                      <a:r>
                        <a:rPr lang="en-US" sz="1400" b="1" kern="100" dirty="0" err="1">
                          <a:effectLst/>
                        </a:rPr>
                        <a:t>Perevalov</a:t>
                      </a:r>
                      <a:endParaRPr lang="zh-CN" sz="1400" b="1" kern="100" dirty="0">
                        <a:effectLst/>
                      </a:endParaRPr>
                    </a:p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Line intensities of the radioactive </a:t>
                      </a:r>
                      <a:r>
                        <a:rPr lang="en-US" sz="1400" kern="100" dirty="0" err="1">
                          <a:effectLst/>
                        </a:rPr>
                        <a:t>isotopologues</a:t>
                      </a:r>
                      <a:r>
                        <a:rPr lang="en-US" sz="1400" kern="100" dirty="0">
                          <a:effectLst/>
                        </a:rPr>
                        <a:t> of the carbon monoxide molecule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3425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</a:rPr>
                        <a:t>15:42 – 16:30</a:t>
                      </a:r>
                      <a:endParaRPr lang="zh-CN" sz="14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indent="306070" algn="l">
                        <a:spcAft>
                          <a:spcPts val="0"/>
                        </a:spcAft>
                      </a:pPr>
                      <a:r>
                        <a:rPr lang="en-US" sz="1200" b="1" kern="100" dirty="0">
                          <a:solidFill>
                            <a:schemeClr val="bg1"/>
                          </a:solidFill>
                          <a:effectLst/>
                        </a:rPr>
                        <a:t>Coffee break</a:t>
                      </a:r>
                      <a:endParaRPr lang="zh-CN" sz="1000" b="1" kern="1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 anchor="ctr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77273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内容占位符 1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9168288"/>
              </p:ext>
            </p:extLst>
          </p:nvPr>
        </p:nvGraphicFramePr>
        <p:xfrm>
          <a:off x="0" y="103149"/>
          <a:ext cx="9144000" cy="56411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6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4116">
                <a:tc>
                  <a:txBody>
                    <a:bodyPr/>
                    <a:lstStyle/>
                    <a:p>
                      <a:pPr indent="228600" algn="l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>
                          <a:effectLst/>
                        </a:rPr>
                        <a:t> </a:t>
                      </a:r>
                      <a:r>
                        <a:rPr lang="en-US" sz="1600" kern="100">
                          <a:effectLst/>
                        </a:rPr>
                        <a:t>16:30</a:t>
                      </a:r>
                      <a:endParaRPr lang="zh-CN" sz="11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200000"/>
                        </a:lnSpc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</a:rPr>
                        <a:t>Memorial Session                Chair: Jens-Ulm </a:t>
                      </a:r>
                      <a:r>
                        <a:rPr lang="en-US" sz="1600" kern="100" dirty="0" err="1">
                          <a:effectLst/>
                        </a:rPr>
                        <a:t>Grabow</a:t>
                      </a:r>
                      <a:endParaRPr lang="zh-CN" sz="11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7515" marR="67515" marT="0" marB="0"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019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527</TotalTime>
  <Words>1067</Words>
  <Application>Microsoft Office PowerPoint</Application>
  <PresentationFormat>全屏显示(4:3)</PresentationFormat>
  <Paragraphs>205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3" baseType="lpstr">
      <vt:lpstr>华文行楷</vt:lpstr>
      <vt:lpstr>宋体</vt:lpstr>
      <vt:lpstr>Arial</vt:lpstr>
      <vt:lpstr>Broadway</vt:lpstr>
      <vt:lpstr>Calibri</vt:lpstr>
      <vt:lpstr>Calibri Light</vt:lpstr>
      <vt:lpstr>Monotype Corsiva</vt:lpstr>
      <vt:lpstr>Symbol</vt:lpstr>
      <vt:lpstr>Times New Roman</vt:lpstr>
      <vt:lpstr>Office 主题</vt:lpstr>
      <vt:lpstr>Graph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</dc:creator>
  <cp:lastModifiedBy>1836 kid</cp:lastModifiedBy>
  <cp:revision>32</cp:revision>
  <dcterms:created xsi:type="dcterms:W3CDTF">2018-12-29T06:25:58Z</dcterms:created>
  <dcterms:modified xsi:type="dcterms:W3CDTF">2019-03-04T12:45:36Z</dcterms:modified>
</cp:coreProperties>
</file>