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zh-CN"/>
    </a:defPPr>
    <a:lvl1pPr marL="0" algn="l" defTabSz="2479578" rtl="0" eaLnBrk="1" latinLnBrk="0" hangingPunct="1">
      <a:defRPr sz="4881" kern="1200">
        <a:solidFill>
          <a:schemeClr val="tx1"/>
        </a:solidFill>
        <a:latin typeface="+mn-lt"/>
        <a:ea typeface="+mn-ea"/>
        <a:cs typeface="+mn-cs"/>
      </a:defRPr>
    </a:lvl1pPr>
    <a:lvl2pPr marL="1239789" algn="l" defTabSz="2479578" rtl="0" eaLnBrk="1" latinLnBrk="0" hangingPunct="1">
      <a:defRPr sz="4881" kern="1200">
        <a:solidFill>
          <a:schemeClr val="tx1"/>
        </a:solidFill>
        <a:latin typeface="+mn-lt"/>
        <a:ea typeface="+mn-ea"/>
        <a:cs typeface="+mn-cs"/>
      </a:defRPr>
    </a:lvl2pPr>
    <a:lvl3pPr marL="2479578" algn="l" defTabSz="2479578" rtl="0" eaLnBrk="1" latinLnBrk="0" hangingPunct="1">
      <a:defRPr sz="4881" kern="1200">
        <a:solidFill>
          <a:schemeClr val="tx1"/>
        </a:solidFill>
        <a:latin typeface="+mn-lt"/>
        <a:ea typeface="+mn-ea"/>
        <a:cs typeface="+mn-cs"/>
      </a:defRPr>
    </a:lvl3pPr>
    <a:lvl4pPr marL="3719368" algn="l" defTabSz="2479578" rtl="0" eaLnBrk="1" latinLnBrk="0" hangingPunct="1">
      <a:defRPr sz="4881" kern="1200">
        <a:solidFill>
          <a:schemeClr val="tx1"/>
        </a:solidFill>
        <a:latin typeface="+mn-lt"/>
        <a:ea typeface="+mn-ea"/>
        <a:cs typeface="+mn-cs"/>
      </a:defRPr>
    </a:lvl4pPr>
    <a:lvl5pPr marL="4959157" algn="l" defTabSz="2479578" rtl="0" eaLnBrk="1" latinLnBrk="0" hangingPunct="1">
      <a:defRPr sz="4881" kern="1200">
        <a:solidFill>
          <a:schemeClr val="tx1"/>
        </a:solidFill>
        <a:latin typeface="+mn-lt"/>
        <a:ea typeface="+mn-ea"/>
        <a:cs typeface="+mn-cs"/>
      </a:defRPr>
    </a:lvl5pPr>
    <a:lvl6pPr marL="6198946" algn="l" defTabSz="2479578" rtl="0" eaLnBrk="1" latinLnBrk="0" hangingPunct="1">
      <a:defRPr sz="4881" kern="1200">
        <a:solidFill>
          <a:schemeClr val="tx1"/>
        </a:solidFill>
        <a:latin typeface="+mn-lt"/>
        <a:ea typeface="+mn-ea"/>
        <a:cs typeface="+mn-cs"/>
      </a:defRPr>
    </a:lvl6pPr>
    <a:lvl7pPr marL="7438735" algn="l" defTabSz="2479578" rtl="0" eaLnBrk="1" latinLnBrk="0" hangingPunct="1">
      <a:defRPr sz="4881" kern="1200">
        <a:solidFill>
          <a:schemeClr val="tx1"/>
        </a:solidFill>
        <a:latin typeface="+mn-lt"/>
        <a:ea typeface="+mn-ea"/>
        <a:cs typeface="+mn-cs"/>
      </a:defRPr>
    </a:lvl7pPr>
    <a:lvl8pPr marL="8678525" algn="l" defTabSz="2479578" rtl="0" eaLnBrk="1" latinLnBrk="0" hangingPunct="1">
      <a:defRPr sz="4881" kern="1200">
        <a:solidFill>
          <a:schemeClr val="tx1"/>
        </a:solidFill>
        <a:latin typeface="+mn-lt"/>
        <a:ea typeface="+mn-ea"/>
        <a:cs typeface="+mn-cs"/>
      </a:defRPr>
    </a:lvl8pPr>
    <a:lvl9pPr marL="9918314" algn="l" defTabSz="2479578" rtl="0" eaLnBrk="1" latinLnBrk="0" hangingPunct="1">
      <a:defRPr sz="4881"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4EA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40" d="100"/>
          <a:sy n="40" d="100"/>
        </p:scale>
        <p:origin x="1133" y="-205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8BCB9-49CA-44D7-B8CE-C5BF5A461D02}" type="datetimeFigureOut">
              <a:rPr lang="zh-CN" altLang="en-US" smtClean="0"/>
              <a:t>2019/2/27</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C98FB0-2663-4F49-8EE9-2F73D30ECAF4}" type="slidenum">
              <a:rPr lang="zh-CN" altLang="en-US" smtClean="0"/>
              <a:t>‹#›</a:t>
            </a:fld>
            <a:endParaRPr lang="zh-CN" altLang="en-US"/>
          </a:p>
        </p:txBody>
      </p:sp>
    </p:spTree>
    <p:extLst>
      <p:ext uri="{BB962C8B-B14F-4D97-AF65-F5344CB8AC3E}">
        <p14:creationId xmlns:p14="http://schemas.microsoft.com/office/powerpoint/2010/main" val="2109732341"/>
      </p:ext>
    </p:extLst>
  </p:cSld>
  <p:clrMap bg1="lt1" tx1="dk1" bg2="lt2" tx2="dk2" accent1="accent1" accent2="accent2" accent3="accent3" accent4="accent4" accent5="accent5" accent6="accent6" hlink="hlink" folHlink="folHlink"/>
  <p:notesStyle>
    <a:lvl1pPr marL="0" algn="l" defTabSz="2479578" rtl="0" eaLnBrk="1" latinLnBrk="0" hangingPunct="1">
      <a:defRPr sz="3254" kern="1200">
        <a:solidFill>
          <a:schemeClr val="tx1"/>
        </a:solidFill>
        <a:latin typeface="+mn-lt"/>
        <a:ea typeface="+mn-ea"/>
        <a:cs typeface="+mn-cs"/>
      </a:defRPr>
    </a:lvl1pPr>
    <a:lvl2pPr marL="1239789" algn="l" defTabSz="2479578" rtl="0" eaLnBrk="1" latinLnBrk="0" hangingPunct="1">
      <a:defRPr sz="3254" kern="1200">
        <a:solidFill>
          <a:schemeClr val="tx1"/>
        </a:solidFill>
        <a:latin typeface="+mn-lt"/>
        <a:ea typeface="+mn-ea"/>
        <a:cs typeface="+mn-cs"/>
      </a:defRPr>
    </a:lvl2pPr>
    <a:lvl3pPr marL="2479578" algn="l" defTabSz="2479578" rtl="0" eaLnBrk="1" latinLnBrk="0" hangingPunct="1">
      <a:defRPr sz="3254" kern="1200">
        <a:solidFill>
          <a:schemeClr val="tx1"/>
        </a:solidFill>
        <a:latin typeface="+mn-lt"/>
        <a:ea typeface="+mn-ea"/>
        <a:cs typeface="+mn-cs"/>
      </a:defRPr>
    </a:lvl3pPr>
    <a:lvl4pPr marL="3719368" algn="l" defTabSz="2479578" rtl="0" eaLnBrk="1" latinLnBrk="0" hangingPunct="1">
      <a:defRPr sz="3254" kern="1200">
        <a:solidFill>
          <a:schemeClr val="tx1"/>
        </a:solidFill>
        <a:latin typeface="+mn-lt"/>
        <a:ea typeface="+mn-ea"/>
        <a:cs typeface="+mn-cs"/>
      </a:defRPr>
    </a:lvl4pPr>
    <a:lvl5pPr marL="4959157" algn="l" defTabSz="2479578" rtl="0" eaLnBrk="1" latinLnBrk="0" hangingPunct="1">
      <a:defRPr sz="3254" kern="1200">
        <a:solidFill>
          <a:schemeClr val="tx1"/>
        </a:solidFill>
        <a:latin typeface="+mn-lt"/>
        <a:ea typeface="+mn-ea"/>
        <a:cs typeface="+mn-cs"/>
      </a:defRPr>
    </a:lvl5pPr>
    <a:lvl6pPr marL="6198946" algn="l" defTabSz="2479578" rtl="0" eaLnBrk="1" latinLnBrk="0" hangingPunct="1">
      <a:defRPr sz="3254" kern="1200">
        <a:solidFill>
          <a:schemeClr val="tx1"/>
        </a:solidFill>
        <a:latin typeface="+mn-lt"/>
        <a:ea typeface="+mn-ea"/>
        <a:cs typeface="+mn-cs"/>
      </a:defRPr>
    </a:lvl6pPr>
    <a:lvl7pPr marL="7438735" algn="l" defTabSz="2479578" rtl="0" eaLnBrk="1" latinLnBrk="0" hangingPunct="1">
      <a:defRPr sz="3254" kern="1200">
        <a:solidFill>
          <a:schemeClr val="tx1"/>
        </a:solidFill>
        <a:latin typeface="+mn-lt"/>
        <a:ea typeface="+mn-ea"/>
        <a:cs typeface="+mn-cs"/>
      </a:defRPr>
    </a:lvl7pPr>
    <a:lvl8pPr marL="8678525" algn="l" defTabSz="2479578" rtl="0" eaLnBrk="1" latinLnBrk="0" hangingPunct="1">
      <a:defRPr sz="3254" kern="1200">
        <a:solidFill>
          <a:schemeClr val="tx1"/>
        </a:solidFill>
        <a:latin typeface="+mn-lt"/>
        <a:ea typeface="+mn-ea"/>
        <a:cs typeface="+mn-cs"/>
      </a:defRPr>
    </a:lvl8pPr>
    <a:lvl9pPr marL="9918314" algn="l" defTabSz="2479578" rtl="0" eaLnBrk="1" latinLnBrk="0" hangingPunct="1">
      <a:defRPr sz="325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5C98FB0-2663-4F49-8EE9-2F73D30ECAF4}" type="slidenum">
              <a:rPr lang="zh-CN" altLang="en-US" smtClean="0"/>
              <a:t>1</a:t>
            </a:fld>
            <a:endParaRPr lang="zh-CN" altLang="en-US"/>
          </a:p>
        </p:txBody>
      </p:sp>
    </p:spTree>
    <p:extLst>
      <p:ext uri="{BB962C8B-B14F-4D97-AF65-F5344CB8AC3E}">
        <p14:creationId xmlns:p14="http://schemas.microsoft.com/office/powerpoint/2010/main" val="819525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4128867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3102096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2641286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886432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48693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178447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smtClean="0"/>
              <a:t>单击此处编辑母版文本样式</a:t>
            </a:r>
          </a:p>
        </p:txBody>
      </p:sp>
      <p:sp>
        <p:nvSpPr>
          <p:cNvPr id="4" name="Content Placeholder 3"/>
          <p:cNvSpPr>
            <a:spLocks noGrp="1"/>
          </p:cNvSpPr>
          <p:nvPr>
            <p:ph sz="half" idx="2"/>
          </p:nvPr>
        </p:nvSpPr>
        <p:spPr>
          <a:xfrm>
            <a:off x="1472912" y="11058863"/>
            <a:ext cx="9046274" cy="162659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CN" altLang="en-US" smtClean="0"/>
              <a:t>单击此处编辑母版文本样式</a:t>
            </a:r>
          </a:p>
        </p:txBody>
      </p:sp>
      <p:sp>
        <p:nvSpPr>
          <p:cNvPr id="6" name="Content Placeholder 5"/>
          <p:cNvSpPr>
            <a:spLocks noGrp="1"/>
          </p:cNvSpPr>
          <p:nvPr>
            <p:ph sz="quarter" idx="4"/>
          </p:nvPr>
        </p:nvSpPr>
        <p:spPr>
          <a:xfrm>
            <a:off x="10825461" y="11058863"/>
            <a:ext cx="9090826" cy="16265921"/>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64324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2278223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267140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smtClean="0"/>
              <a:t>单击此处编辑母版标题样式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7354154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6C164D5E-F1B2-4334-9FD1-39D1FFB26FCB}" type="datetimeFigureOut">
              <a:rPr lang="zh-CN" altLang="en-US" smtClean="0"/>
              <a:t>2019/2/27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8567330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6C164D5E-F1B2-4334-9FD1-39D1FFB26FCB}" type="datetimeFigureOut">
              <a:rPr lang="zh-CN" altLang="en-US" smtClean="0"/>
              <a:t>2019/2/27</a:t>
            </a:fld>
            <a:endParaRPr lang="zh-CN"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266BC4CB-C6EF-4F7F-B58C-6E3170DCCC61}" type="slidenum">
              <a:rPr lang="zh-CN" altLang="en-US" smtClean="0"/>
              <a:t>‹#›</a:t>
            </a:fld>
            <a:endParaRPr lang="zh-CN" altLang="en-US"/>
          </a:p>
        </p:txBody>
      </p:sp>
    </p:spTree>
    <p:extLst>
      <p:ext uri="{BB962C8B-B14F-4D97-AF65-F5344CB8AC3E}">
        <p14:creationId xmlns:p14="http://schemas.microsoft.com/office/powerpoint/2010/main" val="305193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2.bin"/><Relationship Id="rId13" Type="http://schemas.openxmlformats.org/officeDocument/2006/relationships/image" Target="../media/image4.wmf"/><Relationship Id="rId18" Type="http://schemas.openxmlformats.org/officeDocument/2006/relationships/image" Target="../media/image10.png"/><Relationship Id="rId3" Type="http://schemas.openxmlformats.org/officeDocument/2006/relationships/notesSlide" Target="../notesSlides/notesSlide1.xml"/><Relationship Id="rId7" Type="http://schemas.openxmlformats.org/officeDocument/2006/relationships/image" Target="../media/image1.wmf"/><Relationship Id="rId12" Type="http://schemas.openxmlformats.org/officeDocument/2006/relationships/oleObject" Target="../embeddings/oleObject4.bin"/><Relationship Id="rId17" Type="http://schemas.openxmlformats.org/officeDocument/2006/relationships/image" Target="../media/image9.emf"/><Relationship Id="rId2" Type="http://schemas.openxmlformats.org/officeDocument/2006/relationships/slideLayout" Target="../slideLayouts/slideLayout1.xml"/><Relationship Id="rId16" Type="http://schemas.openxmlformats.org/officeDocument/2006/relationships/image" Target="../media/image8.emf"/><Relationship Id="rId20" Type="http://schemas.openxmlformats.org/officeDocument/2006/relationships/image" Target="../media/image12.png"/><Relationship Id="rId1" Type="http://schemas.openxmlformats.org/officeDocument/2006/relationships/vmlDrawing" Target="../drawings/vmlDrawing1.vml"/><Relationship Id="rId6" Type="http://schemas.openxmlformats.org/officeDocument/2006/relationships/oleObject" Target="../embeddings/oleObject1.bin"/><Relationship Id="rId11" Type="http://schemas.openxmlformats.org/officeDocument/2006/relationships/image" Target="../media/image3.wmf"/><Relationship Id="rId5" Type="http://schemas.openxmlformats.org/officeDocument/2006/relationships/image" Target="../media/image7.emf"/><Relationship Id="rId15" Type="http://schemas.openxmlformats.org/officeDocument/2006/relationships/image" Target="../media/image5.wmf"/><Relationship Id="rId10" Type="http://schemas.openxmlformats.org/officeDocument/2006/relationships/oleObject" Target="../embeddings/oleObject3.bin"/><Relationship Id="rId19" Type="http://schemas.openxmlformats.org/officeDocument/2006/relationships/image" Target="../media/image11.png"/><Relationship Id="rId4" Type="http://schemas.openxmlformats.org/officeDocument/2006/relationships/image" Target="../media/image6.png"/><Relationship Id="rId9" Type="http://schemas.openxmlformats.org/officeDocument/2006/relationships/image" Target="../media/image2.wmf"/><Relationship Id="rId14"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4EA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4"/>
          <a:stretch>
            <a:fillRect/>
          </a:stretch>
        </p:blipFill>
        <p:spPr>
          <a:xfrm>
            <a:off x="256032" y="362632"/>
            <a:ext cx="12582144" cy="1489991"/>
          </a:xfrm>
          <a:prstGeom prst="rect">
            <a:avLst/>
          </a:prstGeom>
        </p:spPr>
      </p:pic>
      <p:sp>
        <p:nvSpPr>
          <p:cNvPr id="7" name="圆角矩形 6"/>
          <p:cNvSpPr/>
          <p:nvPr/>
        </p:nvSpPr>
        <p:spPr>
          <a:xfrm>
            <a:off x="530352" y="4074764"/>
            <a:ext cx="20281392" cy="16980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u="sng" dirty="0" err="1" smtClean="0">
                <a:solidFill>
                  <a:schemeClr val="tx1"/>
                </a:solidFill>
                <a:latin typeface="Calibri" panose="020F0502020204030204" pitchFamily="34" charset="0"/>
                <a:cs typeface="Calibri" panose="020F0502020204030204" pitchFamily="34" charset="0"/>
              </a:rPr>
              <a:t>Zhengfang</a:t>
            </a:r>
            <a:r>
              <a:rPr lang="en-US" altLang="zh-CN" sz="3200" u="sng" dirty="0" smtClean="0">
                <a:solidFill>
                  <a:schemeClr val="tx1"/>
                </a:solidFill>
                <a:latin typeface="Calibri" panose="020F0502020204030204" pitchFamily="34" charset="0"/>
                <a:cs typeface="Calibri" panose="020F0502020204030204" pitchFamily="34" charset="0"/>
              </a:rPr>
              <a:t> Zhou</a:t>
            </a:r>
            <a:r>
              <a:rPr lang="en-US" altLang="zh-CN" sz="3200" dirty="0" smtClean="0">
                <a:solidFill>
                  <a:schemeClr val="tx1"/>
                </a:solidFill>
                <a:latin typeface="Calibri" panose="020F0502020204030204" pitchFamily="34" charset="0"/>
                <a:cs typeface="Calibri" panose="020F0502020204030204" pitchFamily="34" charset="0"/>
              </a:rPr>
              <a:t>, </a:t>
            </a:r>
            <a:r>
              <a:rPr lang="en-US" altLang="zh-CN" sz="3200" dirty="0" err="1" smtClean="0">
                <a:solidFill>
                  <a:schemeClr val="tx1"/>
                </a:solidFill>
                <a:latin typeface="Calibri" panose="020F0502020204030204" pitchFamily="34" charset="0"/>
                <a:cs typeface="Calibri" panose="020F0502020204030204" pitchFamily="34" charset="0"/>
              </a:rPr>
              <a:t>Hao</a:t>
            </a:r>
            <a:r>
              <a:rPr lang="en-US" altLang="zh-CN" sz="3200" dirty="0" smtClean="0">
                <a:solidFill>
                  <a:schemeClr val="tx1"/>
                </a:solidFill>
                <a:latin typeface="Calibri" panose="020F0502020204030204" pitchFamily="34" charset="0"/>
                <a:cs typeface="Calibri" panose="020F0502020204030204" pitchFamily="34" charset="0"/>
              </a:rPr>
              <a:t> Liang, </a:t>
            </a:r>
            <a:r>
              <a:rPr lang="en-US" altLang="zh-CN" sz="3200" dirty="0" err="1" smtClean="0">
                <a:solidFill>
                  <a:schemeClr val="tx1"/>
                </a:solidFill>
                <a:latin typeface="Calibri" panose="020F0502020204030204" pitchFamily="34" charset="0"/>
                <a:cs typeface="Calibri" panose="020F0502020204030204" pitchFamily="34" charset="0"/>
              </a:rPr>
              <a:t>Shaowen</a:t>
            </a:r>
            <a:r>
              <a:rPr lang="en-US" altLang="zh-CN" sz="3200" dirty="0" smtClean="0">
                <a:solidFill>
                  <a:schemeClr val="tx1"/>
                </a:solidFill>
                <a:latin typeface="Calibri" panose="020F0502020204030204" pitchFamily="34" charset="0"/>
                <a:cs typeface="Calibri" panose="020F0502020204030204" pitchFamily="34" charset="0"/>
              </a:rPr>
              <a:t> Feng, Yang Chen, </a:t>
            </a:r>
            <a:r>
              <a:rPr lang="en-US" altLang="zh-CN" sz="3200" dirty="0" err="1" smtClean="0">
                <a:solidFill>
                  <a:schemeClr val="tx1"/>
                </a:solidFill>
                <a:latin typeface="Calibri" panose="020F0502020204030204" pitchFamily="34" charset="0"/>
                <a:cs typeface="Calibri" panose="020F0502020204030204" pitchFamily="34" charset="0"/>
              </a:rPr>
              <a:t>Dongfeng</a:t>
            </a:r>
            <a:r>
              <a:rPr lang="en-US" altLang="zh-CN" sz="3200" dirty="0" smtClean="0">
                <a:solidFill>
                  <a:schemeClr val="tx1"/>
                </a:solidFill>
                <a:latin typeface="Calibri" panose="020F0502020204030204" pitchFamily="34" charset="0"/>
                <a:cs typeface="Calibri" panose="020F0502020204030204" pitchFamily="34" charset="0"/>
              </a:rPr>
              <a:t> Zhao </a:t>
            </a:r>
          </a:p>
          <a:p>
            <a:pPr algn="ctr"/>
            <a:r>
              <a:rPr lang="en-US" altLang="zh-CN" sz="2400" i="1" dirty="0" smtClean="0">
                <a:solidFill>
                  <a:schemeClr val="tx1"/>
                </a:solidFill>
                <a:latin typeface="Calibri" panose="020F0502020204030204" pitchFamily="34" charset="0"/>
                <a:cs typeface="Calibri" panose="020F0502020204030204" pitchFamily="34" charset="0"/>
              </a:rPr>
              <a:t>CAS Center for Excellence in Quantum Information and Quantum Physics, Hefei National Laboratory for Physical Sciences at the Microscale, Department of Chemical Physics, University of Science and Technology of China, Hefei, Anhui 230026, PR China</a:t>
            </a:r>
            <a:r>
              <a:rPr lang="en-US" altLang="zh-CN" sz="2400" i="1" dirty="0" smtClean="0">
                <a:solidFill>
                  <a:schemeClr val="tx1"/>
                </a:solidFill>
                <a:latin typeface="Times New Roman" panose="02020603050405020304" pitchFamily="18" charset="0"/>
                <a:cs typeface="Times New Roman" panose="02020603050405020304" pitchFamily="18" charset="0"/>
              </a:rPr>
              <a:t>.</a:t>
            </a:r>
          </a:p>
          <a:p>
            <a:pPr algn="ctr"/>
            <a:r>
              <a:rPr lang="en-US" altLang="zh-CN" sz="2400" i="1" dirty="0" smtClean="0">
                <a:solidFill>
                  <a:schemeClr val="tx1"/>
                </a:solidFill>
                <a:latin typeface="Times New Roman" panose="02020603050405020304" pitchFamily="18" charset="0"/>
                <a:cs typeface="Times New Roman" panose="02020603050405020304" pitchFamily="18" charset="0"/>
              </a:rPr>
              <a:t>zzfph@mail.ustc.edu.cn</a:t>
            </a:r>
            <a:endParaRPr lang="zh-CN" altLang="en-US" sz="2400" dirty="0">
              <a:solidFill>
                <a:schemeClr val="tx1"/>
              </a:solidFill>
              <a:latin typeface="Times New Roman" panose="02020603050405020304" pitchFamily="18" charset="0"/>
              <a:cs typeface="Times New Roman" panose="02020603050405020304" pitchFamily="18" charset="0"/>
            </a:endParaRPr>
          </a:p>
        </p:txBody>
      </p:sp>
      <p:sp>
        <p:nvSpPr>
          <p:cNvPr id="8" name="矩形 7"/>
          <p:cNvSpPr/>
          <p:nvPr/>
        </p:nvSpPr>
        <p:spPr>
          <a:xfrm>
            <a:off x="313355" y="5933863"/>
            <a:ext cx="20623944" cy="239239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圆角矩形 8"/>
          <p:cNvSpPr/>
          <p:nvPr/>
        </p:nvSpPr>
        <p:spPr>
          <a:xfrm>
            <a:off x="548640" y="2069592"/>
            <a:ext cx="20263104" cy="181506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zh-CN" altLang="en-US" dirty="0"/>
          </a:p>
        </p:txBody>
      </p:sp>
      <p:sp>
        <p:nvSpPr>
          <p:cNvPr id="10" name="文本框 9"/>
          <p:cNvSpPr txBox="1"/>
          <p:nvPr/>
        </p:nvSpPr>
        <p:spPr>
          <a:xfrm>
            <a:off x="548640" y="2411145"/>
            <a:ext cx="20226528" cy="1859099"/>
          </a:xfrm>
          <a:prstGeom prst="rect">
            <a:avLst/>
          </a:prstGeom>
          <a:noFill/>
        </p:spPr>
        <p:txBody>
          <a:bodyPr wrap="square" rtlCol="0">
            <a:spAutoFit/>
          </a:bodyPr>
          <a:lstStyle/>
          <a:p>
            <a:pPr algn="ctr"/>
            <a:r>
              <a:rPr lang="en-US" altLang="zh-CN" sz="6600" b="1" dirty="0">
                <a:latin typeface="Arial Unicode MS" panose="020B0604020202020204" pitchFamily="34" charset="-122"/>
                <a:ea typeface="Arial Unicode MS" panose="020B0604020202020204" pitchFamily="34" charset="-122"/>
                <a:cs typeface="Arial Unicode MS" panose="020B0604020202020204" pitchFamily="34" charset="-122"/>
              </a:rPr>
              <a:t>Photodissociation dynamics of </a:t>
            </a:r>
            <a:r>
              <a:rPr lang="en-US" altLang="zh-CN" sz="6600" b="1" dirty="0" smtClean="0">
                <a:latin typeface="Arial Unicode MS" panose="020B0604020202020204" pitchFamily="34" charset="-122"/>
                <a:ea typeface="Arial Unicode MS" panose="020B0604020202020204" pitchFamily="34" charset="-122"/>
                <a:cs typeface="Arial Unicode MS" panose="020B0604020202020204" pitchFamily="34" charset="-122"/>
              </a:rPr>
              <a:t>N</a:t>
            </a:r>
            <a:r>
              <a:rPr lang="en-US" altLang="zh-CN" sz="6600" b="1" baseline="-25000" dirty="0" smtClean="0">
                <a:latin typeface="Arial Unicode MS" panose="020B0604020202020204" pitchFamily="34" charset="-122"/>
                <a:ea typeface="Arial Unicode MS" panose="020B0604020202020204" pitchFamily="34" charset="-122"/>
                <a:cs typeface="Arial Unicode MS" panose="020B0604020202020204" pitchFamily="34" charset="-122"/>
              </a:rPr>
              <a:t>2</a:t>
            </a:r>
            <a:r>
              <a:rPr lang="en-US" altLang="zh-CN" sz="6600" b="1" dirty="0" smtClean="0">
                <a:latin typeface="Arial Unicode MS" panose="020B0604020202020204" pitchFamily="34" charset="-122"/>
                <a:ea typeface="Arial Unicode MS" panose="020B0604020202020204" pitchFamily="34" charset="-122"/>
                <a:cs typeface="Arial Unicode MS" panose="020B0604020202020204" pitchFamily="34" charset="-122"/>
              </a:rPr>
              <a:t>O</a:t>
            </a:r>
            <a:r>
              <a:rPr lang="en-US" altLang="zh-CN" sz="6600" b="1" baseline="30000" dirty="0">
                <a:latin typeface="Arial Unicode MS" panose="020B0604020202020204" pitchFamily="34" charset="-122"/>
                <a:ea typeface="Arial Unicode MS" panose="020B0604020202020204" pitchFamily="34" charset="-122"/>
                <a:cs typeface="Arial Unicode MS" panose="020B0604020202020204" pitchFamily="34" charset="-122"/>
              </a:rPr>
              <a:t>+</a:t>
            </a:r>
            <a:r>
              <a:rPr lang="en-US" altLang="zh-CN" sz="6600" b="1" dirty="0">
                <a:latin typeface="Arial Unicode MS" panose="020B0604020202020204" pitchFamily="34" charset="-122"/>
                <a:ea typeface="Arial Unicode MS" panose="020B0604020202020204" pitchFamily="34" charset="-122"/>
                <a:cs typeface="Arial Unicode MS" panose="020B0604020202020204" pitchFamily="34" charset="-122"/>
              </a:rPr>
              <a:t> </a:t>
            </a:r>
            <a:r>
              <a:rPr lang="en-US" altLang="zh-CN" sz="6600" b="1" dirty="0" smtClean="0">
                <a:latin typeface="Arial Unicode MS" panose="020B0604020202020204" pitchFamily="34" charset="-122"/>
                <a:ea typeface="Arial Unicode MS" panose="020B0604020202020204" pitchFamily="34" charset="-122"/>
                <a:cs typeface="Arial Unicode MS" panose="020B0604020202020204" pitchFamily="34" charset="-122"/>
              </a:rPr>
              <a:t>via </a:t>
            </a:r>
            <a:r>
              <a:rPr lang="en-US" altLang="zh-CN" sz="6600" b="1" dirty="0">
                <a:latin typeface="Arial Unicode MS" panose="020B0604020202020204" pitchFamily="34" charset="-122"/>
                <a:ea typeface="Arial Unicode MS" panose="020B0604020202020204" pitchFamily="34" charset="-122"/>
                <a:cs typeface="Arial Unicode MS" panose="020B0604020202020204" pitchFamily="34" charset="-122"/>
              </a:rPr>
              <a:t>B</a:t>
            </a:r>
            <a:r>
              <a:rPr lang="en-US" altLang="zh-CN" sz="6600" b="1" baseline="30000" dirty="0">
                <a:latin typeface="Arial Unicode MS" panose="020B0604020202020204" pitchFamily="34" charset="-122"/>
                <a:ea typeface="Arial Unicode MS" panose="020B0604020202020204" pitchFamily="34" charset="-122"/>
                <a:cs typeface="Arial Unicode MS" panose="020B0604020202020204" pitchFamily="34" charset="-122"/>
              </a:rPr>
              <a:t>2</a:t>
            </a:r>
            <a:r>
              <a:rPr lang="en-US" altLang="zh-CN" sz="6600" b="1" dirty="0">
                <a:latin typeface="Arial Unicode MS" panose="020B0604020202020204" pitchFamily="34" charset="-122"/>
                <a:ea typeface="Arial Unicode MS" panose="020B0604020202020204" pitchFamily="34" charset="-122"/>
                <a:cs typeface="Arial Unicode MS" panose="020B0604020202020204" pitchFamily="34" charset="-122"/>
              </a:rPr>
              <a:t>Π </a:t>
            </a:r>
            <a:r>
              <a:rPr lang="pl-PL" altLang="zh-CN" sz="6600" b="1" dirty="0">
                <a:latin typeface="Arial Unicode MS" panose="020B0604020202020204" pitchFamily="34" charset="-122"/>
                <a:ea typeface="Arial Unicode MS" panose="020B0604020202020204" pitchFamily="34" charset="-122"/>
                <a:cs typeface="Arial Unicode MS" panose="020B0604020202020204" pitchFamily="34" charset="-122"/>
              </a:rPr>
              <a:t>state</a:t>
            </a:r>
            <a:endParaRPr lang="zh-CN" altLang="en-US" sz="6600" dirty="0">
              <a:latin typeface="Arial Unicode MS" panose="020B0604020202020204" pitchFamily="34" charset="-122"/>
              <a:ea typeface="Arial Unicode MS" panose="020B0604020202020204" pitchFamily="34" charset="-122"/>
              <a:cs typeface="Arial Unicode MS" panose="020B0604020202020204" pitchFamily="34" charset="-122"/>
            </a:endParaRPr>
          </a:p>
          <a:p>
            <a:pPr algn="just"/>
            <a:endParaRPr lang="zh-CN" altLang="en-US" dirty="0"/>
          </a:p>
        </p:txBody>
      </p:sp>
      <p:sp>
        <p:nvSpPr>
          <p:cNvPr id="11" name="同侧圆角矩形 10"/>
          <p:cNvSpPr/>
          <p:nvPr/>
        </p:nvSpPr>
        <p:spPr>
          <a:xfrm>
            <a:off x="938784" y="6205684"/>
            <a:ext cx="19476719" cy="723012"/>
          </a:xfrm>
          <a:prstGeom prst="round2SameRect">
            <a:avLst/>
          </a:prstGeom>
          <a:solidFill>
            <a:srgbClr val="034E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Abstract</a:t>
            </a:r>
            <a:endParaRPr lang="zh-CN" altLang="en-US" sz="4000" dirty="0"/>
          </a:p>
        </p:txBody>
      </p:sp>
      <p:sp>
        <p:nvSpPr>
          <p:cNvPr id="12" name="矩形 11"/>
          <p:cNvSpPr/>
          <p:nvPr/>
        </p:nvSpPr>
        <p:spPr>
          <a:xfrm>
            <a:off x="941832" y="7441031"/>
            <a:ext cx="19476720" cy="3305636"/>
          </a:xfrm>
          <a:prstGeom prst="rect">
            <a:avLst/>
          </a:prstGeom>
          <a:noFill/>
          <a:ln w="698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pl-PL" altLang="zh-CN" sz="3000" dirty="0" smtClean="0">
                <a:solidFill>
                  <a:schemeClr val="tx1"/>
                </a:solidFill>
              </a:rPr>
              <a:t>Photodissociation dynamics of the N</a:t>
            </a:r>
            <a:r>
              <a:rPr lang="pl-PL" altLang="zh-CN" sz="3000" baseline="-25000" dirty="0" smtClean="0">
                <a:solidFill>
                  <a:schemeClr val="tx1"/>
                </a:solidFill>
              </a:rPr>
              <a:t>2</a:t>
            </a:r>
            <a:r>
              <a:rPr lang="pl-PL" altLang="zh-CN" sz="3000" dirty="0" smtClean="0">
                <a:solidFill>
                  <a:schemeClr val="tx1"/>
                </a:solidFill>
              </a:rPr>
              <a:t>O</a:t>
            </a:r>
            <a:r>
              <a:rPr lang="pl-PL" altLang="zh-CN" sz="3000" baseline="30000" dirty="0" smtClean="0">
                <a:solidFill>
                  <a:schemeClr val="tx1"/>
                </a:solidFill>
              </a:rPr>
              <a:t>+</a:t>
            </a:r>
            <a:r>
              <a:rPr lang="pl-PL" altLang="zh-CN" sz="3000" dirty="0" smtClean="0">
                <a:solidFill>
                  <a:schemeClr val="tx1"/>
                </a:solidFill>
              </a:rPr>
              <a:t> cation has been experimentally investigated using the cryogenic cylindrical ion trap velocity map imaging spectrometer. We select three photolysis wavelengths (254.001</a:t>
            </a:r>
            <a:r>
              <a:rPr lang="en-US" altLang="zh-CN" sz="3000" dirty="0" smtClean="0">
                <a:solidFill>
                  <a:schemeClr val="tx1"/>
                </a:solidFill>
              </a:rPr>
              <a:t> </a:t>
            </a:r>
            <a:r>
              <a:rPr lang="pl-PL" altLang="zh-CN" sz="3000" dirty="0" smtClean="0">
                <a:solidFill>
                  <a:schemeClr val="tx1"/>
                </a:solidFill>
              </a:rPr>
              <a:t>nm, 252.593</a:t>
            </a:r>
            <a:r>
              <a:rPr lang="en-US" altLang="zh-CN" sz="3000" dirty="0" smtClean="0">
                <a:solidFill>
                  <a:schemeClr val="tx1"/>
                </a:solidFill>
              </a:rPr>
              <a:t> </a:t>
            </a:r>
            <a:r>
              <a:rPr lang="pl-PL" altLang="zh-CN" sz="3000" dirty="0" smtClean="0">
                <a:solidFill>
                  <a:schemeClr val="tx1"/>
                </a:solidFill>
              </a:rPr>
              <a:t>nm, 247.576</a:t>
            </a:r>
            <a:r>
              <a:rPr lang="en-US" altLang="zh-CN" sz="3000" dirty="0" smtClean="0">
                <a:solidFill>
                  <a:schemeClr val="tx1"/>
                </a:solidFill>
              </a:rPr>
              <a:t> </a:t>
            </a:r>
            <a:r>
              <a:rPr lang="pl-PL" altLang="zh-CN" sz="3000" dirty="0" smtClean="0">
                <a:solidFill>
                  <a:schemeClr val="tx1"/>
                </a:solidFill>
              </a:rPr>
              <a:t>nm) where the ultraviolet photon energies locates in the low energy region of </a:t>
            </a:r>
            <a:r>
              <a:rPr lang="en-US" altLang="zh-CN" sz="3000" dirty="0" smtClean="0">
                <a:solidFill>
                  <a:schemeClr val="tx1"/>
                </a:solidFill>
              </a:rPr>
              <a:t>B</a:t>
            </a:r>
            <a:r>
              <a:rPr lang="en-US" altLang="zh-CN" sz="3000" baseline="30000" dirty="0" smtClean="0">
                <a:solidFill>
                  <a:schemeClr val="tx1"/>
                </a:solidFill>
              </a:rPr>
              <a:t>2</a:t>
            </a:r>
            <a:r>
              <a:rPr lang="en-US" altLang="zh-CN" sz="3000" dirty="0" smtClean="0">
                <a:solidFill>
                  <a:schemeClr val="tx1"/>
                </a:solidFill>
              </a:rPr>
              <a:t>Π </a:t>
            </a:r>
            <a:r>
              <a:rPr lang="pl-PL" altLang="zh-CN" sz="3000" dirty="0" smtClean="0">
                <a:solidFill>
                  <a:schemeClr val="tx1"/>
                </a:solidFill>
              </a:rPr>
              <a:t>state as photolysis laser. Total kinetic energy release (TKER) spectra, as well as recoiling angle distribution of the photofragmented NO</a:t>
            </a:r>
            <a:r>
              <a:rPr lang="pl-PL" altLang="zh-CN" sz="3000" baseline="30000" dirty="0" smtClean="0">
                <a:solidFill>
                  <a:schemeClr val="tx1"/>
                </a:solidFill>
              </a:rPr>
              <a:t>+</a:t>
            </a:r>
            <a:r>
              <a:rPr lang="pl-PL" altLang="zh-CN" sz="3000" dirty="0" smtClean="0">
                <a:solidFill>
                  <a:schemeClr val="tx1"/>
                </a:solidFill>
              </a:rPr>
              <a:t>(</a:t>
            </a:r>
            <a:r>
              <a:rPr lang="pl-PL" altLang="zh-CN" sz="3000" baseline="30000" dirty="0" smtClean="0">
                <a:solidFill>
                  <a:schemeClr val="tx1"/>
                </a:solidFill>
              </a:rPr>
              <a:t>1</a:t>
            </a:r>
            <a:r>
              <a:rPr lang="pl-PL" altLang="zh-CN" sz="3000" dirty="0" smtClean="0">
                <a:solidFill>
                  <a:schemeClr val="tx1"/>
                </a:solidFill>
              </a:rPr>
              <a:t>Σ</a:t>
            </a:r>
            <a:r>
              <a:rPr lang="pl-PL" altLang="zh-CN" sz="3000" baseline="30000" dirty="0" smtClean="0">
                <a:solidFill>
                  <a:schemeClr val="tx1"/>
                </a:solidFill>
              </a:rPr>
              <a:t>+</a:t>
            </a:r>
            <a:r>
              <a:rPr lang="pl-PL" altLang="zh-CN" sz="3000" dirty="0" smtClean="0">
                <a:solidFill>
                  <a:schemeClr val="tx1"/>
                </a:solidFill>
              </a:rPr>
              <a:t>) have been measured using the DC-Slice velocity map imaging technique. </a:t>
            </a:r>
            <a:r>
              <a:rPr lang="en-US" altLang="zh-CN" sz="3000" dirty="0" smtClean="0">
                <a:solidFill>
                  <a:schemeClr val="tx1"/>
                </a:solidFill>
              </a:rPr>
              <a:t>It is found</a:t>
            </a:r>
            <a:r>
              <a:rPr lang="pl-PL" altLang="zh-CN" sz="3000" dirty="0" smtClean="0">
                <a:solidFill>
                  <a:schemeClr val="tx1"/>
                </a:solidFill>
              </a:rPr>
              <a:t> that the dissociation by absorbing one UV photon via the second excited state </a:t>
            </a:r>
            <a:r>
              <a:rPr lang="en-US" altLang="zh-CN" sz="3000" dirty="0" smtClean="0">
                <a:solidFill>
                  <a:schemeClr val="tx1"/>
                </a:solidFill>
              </a:rPr>
              <a:t>B</a:t>
            </a:r>
            <a:r>
              <a:rPr lang="en-US" altLang="zh-CN" sz="3000" baseline="30000" dirty="0" smtClean="0">
                <a:solidFill>
                  <a:schemeClr val="tx1"/>
                </a:solidFill>
              </a:rPr>
              <a:t>2</a:t>
            </a:r>
            <a:r>
              <a:rPr lang="en-US" altLang="zh-CN" sz="3000" dirty="0" smtClean="0">
                <a:solidFill>
                  <a:schemeClr val="tx1"/>
                </a:solidFill>
              </a:rPr>
              <a:t>Π </a:t>
            </a:r>
            <a:r>
              <a:rPr lang="pl-PL" altLang="zh-CN" sz="3000" dirty="0" smtClean="0">
                <a:solidFill>
                  <a:schemeClr val="tx1"/>
                </a:solidFill>
              </a:rPr>
              <a:t>of N</a:t>
            </a:r>
            <a:r>
              <a:rPr lang="pl-PL" altLang="zh-CN" sz="3000" baseline="-25000" dirty="0" smtClean="0">
                <a:solidFill>
                  <a:schemeClr val="tx1"/>
                </a:solidFill>
              </a:rPr>
              <a:t>2</a:t>
            </a:r>
            <a:r>
              <a:rPr lang="pl-PL" altLang="zh-CN" sz="3000" dirty="0" smtClean="0">
                <a:solidFill>
                  <a:schemeClr val="tx1"/>
                </a:solidFill>
              </a:rPr>
              <a:t>O</a:t>
            </a:r>
            <a:r>
              <a:rPr lang="pl-PL" altLang="zh-CN" sz="3000" baseline="30000" dirty="0" smtClean="0">
                <a:solidFill>
                  <a:schemeClr val="tx1"/>
                </a:solidFill>
              </a:rPr>
              <a:t>+</a:t>
            </a:r>
            <a:r>
              <a:rPr lang="en-US" altLang="zh-CN" sz="3000" dirty="0" smtClean="0">
                <a:solidFill>
                  <a:schemeClr val="tx1"/>
                </a:solidFill>
              </a:rPr>
              <a:t> can produce NO in both </a:t>
            </a:r>
            <a:r>
              <a:rPr lang="en-US" altLang="zh-CN" sz="3000" baseline="30000" dirty="0" smtClean="0">
                <a:solidFill>
                  <a:schemeClr val="tx1"/>
                </a:solidFill>
              </a:rPr>
              <a:t>2</a:t>
            </a:r>
            <a:r>
              <a:rPr lang="en-US" altLang="zh-CN" sz="3000" dirty="0" smtClean="0">
                <a:solidFill>
                  <a:schemeClr val="tx1"/>
                </a:solidFill>
              </a:rPr>
              <a:t>D and </a:t>
            </a:r>
            <a:r>
              <a:rPr lang="en-US" altLang="zh-CN" sz="3000" baseline="30000" dirty="0" smtClean="0">
                <a:solidFill>
                  <a:schemeClr val="tx1"/>
                </a:solidFill>
              </a:rPr>
              <a:t>2</a:t>
            </a:r>
            <a:r>
              <a:rPr lang="en-US" altLang="zh-CN" sz="3000" dirty="0" smtClean="0">
                <a:solidFill>
                  <a:schemeClr val="tx1"/>
                </a:solidFill>
              </a:rPr>
              <a:t>P states, i.e., </a:t>
            </a:r>
            <a:r>
              <a:rPr lang="pl-PL" altLang="zh-CN" sz="3000" dirty="0" smtClean="0">
                <a:solidFill>
                  <a:schemeClr val="tx1"/>
                </a:solidFill>
              </a:rPr>
              <a:t>NO</a:t>
            </a:r>
            <a:r>
              <a:rPr lang="pl-PL" altLang="zh-CN" sz="3000" baseline="30000" dirty="0" smtClean="0">
                <a:solidFill>
                  <a:schemeClr val="tx1"/>
                </a:solidFill>
              </a:rPr>
              <a:t>+</a:t>
            </a:r>
            <a:r>
              <a:rPr lang="pl-PL" altLang="zh-CN" sz="3000" dirty="0" smtClean="0">
                <a:solidFill>
                  <a:schemeClr val="tx1"/>
                </a:solidFill>
              </a:rPr>
              <a:t>(</a:t>
            </a:r>
            <a:r>
              <a:rPr lang="pl-PL" altLang="zh-CN" sz="3000" baseline="30000" dirty="0" smtClean="0">
                <a:solidFill>
                  <a:schemeClr val="tx1"/>
                </a:solidFill>
              </a:rPr>
              <a:t>1</a:t>
            </a:r>
            <a:r>
              <a:rPr lang="pl-PL" altLang="zh-CN" sz="3000" dirty="0" smtClean="0">
                <a:solidFill>
                  <a:schemeClr val="tx1"/>
                </a:solidFill>
              </a:rPr>
              <a:t>Σ</a:t>
            </a:r>
            <a:r>
              <a:rPr lang="pl-PL" altLang="zh-CN" sz="3000" baseline="30000" dirty="0" smtClean="0">
                <a:solidFill>
                  <a:schemeClr val="tx1"/>
                </a:solidFill>
              </a:rPr>
              <a:t>+</a:t>
            </a:r>
            <a:r>
              <a:rPr lang="pl-PL" altLang="zh-CN" sz="3000" dirty="0" smtClean="0">
                <a:solidFill>
                  <a:schemeClr val="tx1"/>
                </a:solidFill>
              </a:rPr>
              <a:t>) + N(</a:t>
            </a:r>
            <a:r>
              <a:rPr lang="en-US" altLang="zh-CN" sz="3000" baseline="30000" dirty="0" smtClean="0">
                <a:solidFill>
                  <a:schemeClr val="tx1"/>
                </a:solidFill>
              </a:rPr>
              <a:t>2</a:t>
            </a:r>
            <a:r>
              <a:rPr lang="pl-PL" altLang="zh-CN" sz="3000" dirty="0" smtClean="0">
                <a:solidFill>
                  <a:schemeClr val="tx1"/>
                </a:solidFill>
              </a:rPr>
              <a:t>D) (channel 1 ) and NO</a:t>
            </a:r>
            <a:r>
              <a:rPr lang="pl-PL" altLang="zh-CN" sz="3000" baseline="30000" dirty="0" smtClean="0">
                <a:solidFill>
                  <a:schemeClr val="tx1"/>
                </a:solidFill>
              </a:rPr>
              <a:t>+</a:t>
            </a:r>
            <a:r>
              <a:rPr lang="pl-PL" altLang="zh-CN" sz="3000" dirty="0" smtClean="0">
                <a:solidFill>
                  <a:schemeClr val="tx1"/>
                </a:solidFill>
              </a:rPr>
              <a:t>(</a:t>
            </a:r>
            <a:r>
              <a:rPr lang="pl-PL" altLang="zh-CN" sz="3000" baseline="30000" dirty="0" smtClean="0">
                <a:solidFill>
                  <a:schemeClr val="tx1"/>
                </a:solidFill>
              </a:rPr>
              <a:t>1</a:t>
            </a:r>
            <a:r>
              <a:rPr lang="pl-PL" altLang="zh-CN" sz="3000" dirty="0" smtClean="0">
                <a:solidFill>
                  <a:schemeClr val="tx1"/>
                </a:solidFill>
              </a:rPr>
              <a:t>Σ</a:t>
            </a:r>
            <a:r>
              <a:rPr lang="pl-PL" altLang="zh-CN" sz="3000" baseline="30000" dirty="0" smtClean="0">
                <a:solidFill>
                  <a:schemeClr val="tx1"/>
                </a:solidFill>
              </a:rPr>
              <a:t>+</a:t>
            </a:r>
            <a:r>
              <a:rPr lang="pl-PL" altLang="zh-CN" sz="3000" dirty="0" smtClean="0">
                <a:solidFill>
                  <a:schemeClr val="tx1"/>
                </a:solidFill>
              </a:rPr>
              <a:t>) + N(</a:t>
            </a:r>
            <a:r>
              <a:rPr lang="pl-PL" altLang="zh-CN" sz="3000" baseline="30000" dirty="0" smtClean="0">
                <a:solidFill>
                  <a:schemeClr val="tx1"/>
                </a:solidFill>
              </a:rPr>
              <a:t>2</a:t>
            </a:r>
            <a:r>
              <a:rPr lang="pl-PL" altLang="zh-CN" sz="3000" dirty="0" smtClean="0">
                <a:solidFill>
                  <a:schemeClr val="tx1"/>
                </a:solidFill>
              </a:rPr>
              <a:t>P) (channel 2</a:t>
            </a:r>
            <a:r>
              <a:rPr lang="en-US" altLang="zh-CN" sz="3000" dirty="0" smtClean="0">
                <a:solidFill>
                  <a:schemeClr val="tx1"/>
                </a:solidFill>
              </a:rPr>
              <a:t>)</a:t>
            </a:r>
            <a:r>
              <a:rPr lang="pl-PL" altLang="zh-CN" sz="3000" dirty="0" smtClean="0">
                <a:solidFill>
                  <a:schemeClr val="tx1"/>
                </a:solidFill>
              </a:rPr>
              <a:t>. Specifically, the NO</a:t>
            </a:r>
            <a:r>
              <a:rPr lang="pl-PL" altLang="zh-CN" sz="3000" baseline="30000" dirty="0" smtClean="0">
                <a:solidFill>
                  <a:schemeClr val="tx1"/>
                </a:solidFill>
              </a:rPr>
              <a:t>+</a:t>
            </a:r>
            <a:r>
              <a:rPr lang="pl-PL" altLang="zh-CN" sz="3000" dirty="0" smtClean="0">
                <a:solidFill>
                  <a:schemeClr val="tx1"/>
                </a:solidFill>
              </a:rPr>
              <a:t>(</a:t>
            </a:r>
            <a:r>
              <a:rPr lang="pl-PL" altLang="zh-CN" sz="3000" baseline="30000" dirty="0" smtClean="0">
                <a:solidFill>
                  <a:schemeClr val="tx1"/>
                </a:solidFill>
              </a:rPr>
              <a:t>1</a:t>
            </a:r>
            <a:r>
              <a:rPr lang="pl-PL" altLang="zh-CN" sz="3000" dirty="0" smtClean="0">
                <a:solidFill>
                  <a:schemeClr val="tx1"/>
                </a:solidFill>
              </a:rPr>
              <a:t>Σ</a:t>
            </a:r>
            <a:r>
              <a:rPr lang="pl-PL" altLang="zh-CN" sz="3000" baseline="30000" dirty="0" smtClean="0">
                <a:solidFill>
                  <a:schemeClr val="tx1"/>
                </a:solidFill>
              </a:rPr>
              <a:t>+</a:t>
            </a:r>
            <a:r>
              <a:rPr lang="pl-PL" altLang="zh-CN" sz="3000" dirty="0" smtClean="0">
                <a:solidFill>
                  <a:schemeClr val="tx1"/>
                </a:solidFill>
              </a:rPr>
              <a:t>) + N(</a:t>
            </a:r>
            <a:r>
              <a:rPr lang="pl-PL" altLang="zh-CN" sz="3000" baseline="30000" dirty="0" smtClean="0">
                <a:solidFill>
                  <a:schemeClr val="tx1"/>
                </a:solidFill>
              </a:rPr>
              <a:t>2</a:t>
            </a:r>
            <a:r>
              <a:rPr lang="pl-PL" altLang="zh-CN" sz="3000" dirty="0" smtClean="0">
                <a:solidFill>
                  <a:schemeClr val="tx1"/>
                </a:solidFill>
              </a:rPr>
              <a:t>P) channel are found to open at ~ 254.001 nm, which is in good agreement with the previously reported dissociation energy for this channel and the large positive of the anisotropy parameter indicating that it was direct dissociation of </a:t>
            </a:r>
            <a:r>
              <a:rPr lang="en-US" altLang="zh-CN" sz="3000" dirty="0" smtClean="0">
                <a:solidFill>
                  <a:schemeClr val="tx1"/>
                </a:solidFill>
              </a:rPr>
              <a:t>B</a:t>
            </a:r>
            <a:r>
              <a:rPr lang="en-US" altLang="zh-CN" sz="3000" baseline="30000" dirty="0" smtClean="0">
                <a:solidFill>
                  <a:schemeClr val="tx1"/>
                </a:solidFill>
              </a:rPr>
              <a:t>2</a:t>
            </a:r>
            <a:r>
              <a:rPr lang="en-US" altLang="zh-CN" sz="3000" dirty="0" smtClean="0">
                <a:solidFill>
                  <a:schemeClr val="tx1"/>
                </a:solidFill>
              </a:rPr>
              <a:t>Π state.</a:t>
            </a:r>
            <a:endParaRPr lang="zh-CN" altLang="zh-CN" sz="3000" dirty="0">
              <a:solidFill>
                <a:schemeClr val="tx1"/>
              </a:solidFill>
            </a:endParaRPr>
          </a:p>
        </p:txBody>
      </p:sp>
      <p:sp>
        <p:nvSpPr>
          <p:cNvPr id="19" name="矩形 18"/>
          <p:cNvSpPr/>
          <p:nvPr/>
        </p:nvSpPr>
        <p:spPr>
          <a:xfrm>
            <a:off x="530352" y="6106794"/>
            <a:ext cx="20244816" cy="23679920"/>
          </a:xfrm>
          <a:prstGeom prst="rect">
            <a:avLst/>
          </a:prstGeom>
          <a:noFill/>
          <a:ln w="698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548640" y="11243310"/>
            <a:ext cx="20226528" cy="0"/>
          </a:xfrm>
          <a:prstGeom prst="line">
            <a:avLst/>
          </a:prstGeom>
          <a:ln w="69850">
            <a:solidFill>
              <a:srgbClr val="034EA1"/>
            </a:solidFill>
            <a:prstDash val="dash"/>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0638282" y="11445240"/>
            <a:ext cx="0" cy="18245038"/>
          </a:xfrm>
          <a:prstGeom prst="line">
            <a:avLst/>
          </a:prstGeom>
          <a:ln w="69850">
            <a:solidFill>
              <a:srgbClr val="034EA1"/>
            </a:solidFill>
            <a:prstDash val="dash"/>
          </a:ln>
        </p:spPr>
        <p:style>
          <a:lnRef idx="1">
            <a:schemeClr val="accent1"/>
          </a:lnRef>
          <a:fillRef idx="0">
            <a:schemeClr val="accent1"/>
          </a:fillRef>
          <a:effectRef idx="0">
            <a:schemeClr val="accent1"/>
          </a:effectRef>
          <a:fontRef idx="minor">
            <a:schemeClr val="tx1"/>
          </a:fontRef>
        </p:style>
      </p:cxnSp>
      <p:sp>
        <p:nvSpPr>
          <p:cNvPr id="24" name="同侧圆角矩形 23"/>
          <p:cNvSpPr/>
          <p:nvPr/>
        </p:nvSpPr>
        <p:spPr>
          <a:xfrm>
            <a:off x="2291854" y="11330774"/>
            <a:ext cx="6510834" cy="647700"/>
          </a:xfrm>
          <a:prstGeom prst="round2SameRect">
            <a:avLst/>
          </a:prstGeom>
          <a:solidFill>
            <a:srgbClr val="034E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Background</a:t>
            </a:r>
            <a:endParaRPr lang="zh-CN" altLang="en-US" sz="4000" dirty="0"/>
          </a:p>
        </p:txBody>
      </p:sp>
      <p:pic>
        <p:nvPicPr>
          <p:cNvPr id="25" name="图片 24"/>
          <p:cNvPicPr>
            <a:picLocks noChangeAspect="1"/>
          </p:cNvPicPr>
          <p:nvPr/>
        </p:nvPicPr>
        <p:blipFill>
          <a:blip r:embed="rId5"/>
          <a:stretch>
            <a:fillRect/>
          </a:stretch>
        </p:blipFill>
        <p:spPr>
          <a:xfrm>
            <a:off x="6019525" y="16404845"/>
            <a:ext cx="4305877" cy="3788937"/>
          </a:xfrm>
          <a:prstGeom prst="rect">
            <a:avLst/>
          </a:prstGeom>
        </p:spPr>
      </p:pic>
      <p:sp>
        <p:nvSpPr>
          <p:cNvPr id="26" name="文本框 25"/>
          <p:cNvSpPr txBox="1"/>
          <p:nvPr/>
        </p:nvSpPr>
        <p:spPr>
          <a:xfrm>
            <a:off x="797474" y="11956020"/>
            <a:ext cx="9791277" cy="4478149"/>
          </a:xfrm>
          <a:prstGeom prst="rect">
            <a:avLst/>
          </a:prstGeom>
          <a:noFill/>
        </p:spPr>
        <p:txBody>
          <a:bodyPr wrap="square" rtlCol="0">
            <a:spAutoFit/>
          </a:bodyPr>
          <a:lstStyle/>
          <a:p>
            <a:pPr marL="457200" indent="-457200">
              <a:spcBef>
                <a:spcPts val="600"/>
              </a:spcBef>
              <a:buClr>
                <a:srgbClr val="92D050"/>
              </a:buClr>
              <a:buFont typeface="Wingdings" panose="05000000000000000000" pitchFamily="2" charset="2"/>
              <a:buChar char="Ø"/>
            </a:pPr>
            <a:r>
              <a:rPr lang="en-US" altLang="zh-CN" sz="3000" dirty="0" smtClean="0">
                <a:latin typeface="Calibri" panose="020F0502020204030204" pitchFamily="34" charset="0"/>
                <a:cs typeface="Calibri" panose="020F0502020204030204" pitchFamily="34" charset="0"/>
              </a:rPr>
              <a:t>N</a:t>
            </a:r>
            <a:r>
              <a:rPr lang="en-US" altLang="zh-CN" sz="3000" baseline="-25000" dirty="0" smtClean="0">
                <a:latin typeface="Calibri" panose="020F0502020204030204" pitchFamily="34" charset="0"/>
                <a:cs typeface="Calibri" panose="020F0502020204030204" pitchFamily="34" charset="0"/>
              </a:rPr>
              <a:t>2</a:t>
            </a:r>
            <a:r>
              <a:rPr lang="en-US" altLang="zh-CN" sz="3000" dirty="0" smtClean="0">
                <a:latin typeface="Calibri" panose="020F0502020204030204" pitchFamily="34" charset="0"/>
                <a:cs typeface="Calibri" panose="020F0502020204030204" pitchFamily="34" charset="0"/>
              </a:rPr>
              <a:t>O</a:t>
            </a:r>
            <a:r>
              <a:rPr lang="en-US" altLang="zh-CN" sz="3000" baseline="30000" dirty="0" smtClean="0">
                <a:latin typeface="Calibri" panose="020F0502020204030204" pitchFamily="34" charset="0"/>
                <a:cs typeface="Calibri" panose="020F0502020204030204" pitchFamily="34" charset="0"/>
              </a:rPr>
              <a:t>+ </a:t>
            </a:r>
            <a:r>
              <a:rPr lang="en-US" altLang="zh-CN" sz="3000" dirty="0" smtClean="0">
                <a:latin typeface="Calibri" panose="020F0502020204030204" pitchFamily="34" charset="0"/>
                <a:cs typeface="Calibri" panose="020F0502020204030204" pitchFamily="34" charset="0"/>
              </a:rPr>
              <a:t>is the intermediate product of the most important ion-molecule reaction: O</a:t>
            </a:r>
            <a:r>
              <a:rPr lang="en-US" altLang="zh-CN" sz="3000" baseline="30000" dirty="0" smtClean="0">
                <a:latin typeface="Calibri" panose="020F0502020204030204" pitchFamily="34" charset="0"/>
                <a:cs typeface="Calibri" panose="020F0502020204030204" pitchFamily="34" charset="0"/>
              </a:rPr>
              <a:t>+</a:t>
            </a:r>
            <a:r>
              <a:rPr lang="en-US" altLang="zh-CN" sz="3000" dirty="0" smtClean="0">
                <a:latin typeface="Calibri" panose="020F0502020204030204" pitchFamily="34" charset="0"/>
                <a:cs typeface="Calibri" panose="020F0502020204030204" pitchFamily="34" charset="0"/>
              </a:rPr>
              <a:t>(</a:t>
            </a:r>
            <a:r>
              <a:rPr lang="en-US" altLang="zh-CN" sz="3000" baseline="30000" dirty="0" smtClean="0">
                <a:latin typeface="Calibri" panose="020F0502020204030204" pitchFamily="34" charset="0"/>
                <a:cs typeface="Calibri" panose="020F0502020204030204" pitchFamily="34" charset="0"/>
              </a:rPr>
              <a:t>4</a:t>
            </a:r>
            <a:r>
              <a:rPr lang="en-US" altLang="zh-CN" sz="3000" dirty="0" smtClean="0">
                <a:latin typeface="Calibri" panose="020F0502020204030204" pitchFamily="34" charset="0"/>
                <a:cs typeface="Calibri" panose="020F0502020204030204" pitchFamily="34" charset="0"/>
              </a:rPr>
              <a:t>S) + N</a:t>
            </a:r>
            <a:r>
              <a:rPr lang="en-US" altLang="zh-CN" sz="3000" baseline="-25000" dirty="0" smtClean="0">
                <a:latin typeface="Calibri" panose="020F0502020204030204" pitchFamily="34" charset="0"/>
                <a:cs typeface="Calibri" panose="020F0502020204030204" pitchFamily="34" charset="0"/>
              </a:rPr>
              <a:t>2</a:t>
            </a:r>
            <a:r>
              <a:rPr lang="en-US" altLang="zh-CN" sz="3000" dirty="0" smtClean="0">
                <a:latin typeface="Calibri" panose="020F0502020204030204" pitchFamily="34" charset="0"/>
                <a:cs typeface="Calibri" panose="020F0502020204030204" pitchFamily="34" charset="0"/>
              </a:rPr>
              <a:t>(X</a:t>
            </a:r>
            <a:r>
              <a:rPr lang="en-US" altLang="zh-CN" sz="3000" baseline="30000" dirty="0" smtClean="0">
                <a:latin typeface="Calibri" panose="020F0502020204030204" pitchFamily="34" charset="0"/>
                <a:cs typeface="Calibri" panose="020F0502020204030204" pitchFamily="34" charset="0"/>
              </a:rPr>
              <a:t>1</a:t>
            </a:r>
            <a:r>
              <a:rPr lang="el-GR" altLang="zh-CN" sz="3000" dirty="0" smtClean="0">
                <a:latin typeface="Times New Roman" panose="02020603050405020304" pitchFamily="18" charset="0"/>
                <a:cs typeface="Times New Roman" panose="02020603050405020304" pitchFamily="18" charset="0"/>
              </a:rPr>
              <a:t>Σ</a:t>
            </a:r>
            <a:r>
              <a:rPr lang="en-US" altLang="zh-CN" sz="3000" baseline="30000" dirty="0" smtClean="0">
                <a:latin typeface="Times New Roman" panose="02020603050405020304" pitchFamily="18" charset="0"/>
                <a:cs typeface="Times New Roman" panose="02020603050405020304" pitchFamily="18" charset="0"/>
              </a:rPr>
              <a:t>+</a:t>
            </a:r>
            <a:r>
              <a:rPr lang="en-US" altLang="zh-CN" sz="3000" dirty="0" smtClean="0">
                <a:latin typeface="Calibri" panose="020F0502020204030204" pitchFamily="34" charset="0"/>
                <a:cs typeface="Calibri" panose="020F0502020204030204" pitchFamily="34" charset="0"/>
              </a:rPr>
              <a:t>) </a:t>
            </a:r>
            <a:r>
              <a:rPr lang="en-US" altLang="zh-CN" sz="3000" dirty="0" smtClean="0">
                <a:latin typeface="Calibri" panose="020F0502020204030204" pitchFamily="34" charset="0"/>
                <a:cs typeface="Calibri" panose="020F0502020204030204" pitchFamily="34" charset="0"/>
                <a:sym typeface="Wingdings" panose="05000000000000000000" pitchFamily="2" charset="2"/>
              </a:rPr>
              <a:t> NO</a:t>
            </a:r>
            <a:r>
              <a:rPr lang="en-US" altLang="zh-CN" sz="3000" baseline="30000" dirty="0" smtClean="0">
                <a:latin typeface="Calibri" panose="020F0502020204030204" pitchFamily="34" charset="0"/>
                <a:cs typeface="Calibri" panose="020F0502020204030204" pitchFamily="34" charset="0"/>
                <a:sym typeface="Wingdings" panose="05000000000000000000" pitchFamily="2" charset="2"/>
              </a:rPr>
              <a:t>+</a:t>
            </a:r>
            <a:r>
              <a:rPr lang="en-US" altLang="zh-CN" sz="3000" dirty="0" smtClean="0">
                <a:latin typeface="Calibri" panose="020F0502020204030204" pitchFamily="34" charset="0"/>
                <a:cs typeface="Calibri" panose="020F0502020204030204" pitchFamily="34" charset="0"/>
                <a:sym typeface="Wingdings" panose="05000000000000000000" pitchFamily="2" charset="2"/>
              </a:rPr>
              <a:t>(</a:t>
            </a:r>
            <a:r>
              <a:rPr lang="en-US" altLang="zh-CN" sz="3000" dirty="0">
                <a:latin typeface="Calibri" panose="020F0502020204030204" pitchFamily="34" charset="0"/>
                <a:cs typeface="Calibri" panose="020F0502020204030204" pitchFamily="34" charset="0"/>
              </a:rPr>
              <a:t>X</a:t>
            </a:r>
            <a:r>
              <a:rPr lang="en-US" altLang="zh-CN" sz="3000" baseline="30000" dirty="0">
                <a:latin typeface="Calibri" panose="020F0502020204030204" pitchFamily="34" charset="0"/>
                <a:cs typeface="Calibri" panose="020F0502020204030204" pitchFamily="34" charset="0"/>
              </a:rPr>
              <a:t>1</a:t>
            </a:r>
            <a:r>
              <a:rPr lang="el-GR" altLang="zh-CN" sz="3000" dirty="0">
                <a:latin typeface="Times New Roman" panose="02020603050405020304" pitchFamily="18" charset="0"/>
                <a:cs typeface="Times New Roman" panose="02020603050405020304" pitchFamily="18" charset="0"/>
              </a:rPr>
              <a:t>Σ</a:t>
            </a:r>
            <a:r>
              <a:rPr lang="en-US" altLang="zh-CN" sz="3000" baseline="30000" dirty="0" smtClean="0">
                <a:latin typeface="Times New Roman" panose="02020603050405020304" pitchFamily="18" charset="0"/>
                <a:cs typeface="Times New Roman" panose="02020603050405020304" pitchFamily="18" charset="0"/>
              </a:rPr>
              <a:t>+</a:t>
            </a:r>
            <a:r>
              <a:rPr lang="en-US" altLang="zh-CN" sz="3000" dirty="0" smtClean="0">
                <a:latin typeface="Calibri" panose="020F0502020204030204" pitchFamily="34" charset="0"/>
                <a:cs typeface="Calibri" panose="020F0502020204030204" pitchFamily="34" charset="0"/>
              </a:rPr>
              <a:t>) + N(</a:t>
            </a:r>
            <a:r>
              <a:rPr lang="en-US" altLang="zh-CN" sz="3000" baseline="30000" dirty="0" smtClean="0">
                <a:latin typeface="Calibri" panose="020F0502020204030204" pitchFamily="34" charset="0"/>
                <a:cs typeface="Calibri" panose="020F0502020204030204" pitchFamily="34" charset="0"/>
              </a:rPr>
              <a:t>4</a:t>
            </a:r>
            <a:r>
              <a:rPr lang="en-US" altLang="zh-CN" sz="3000" dirty="0" smtClean="0">
                <a:latin typeface="Calibri" panose="020F0502020204030204" pitchFamily="34" charset="0"/>
                <a:cs typeface="Calibri" panose="020F0502020204030204" pitchFamily="34" charset="0"/>
              </a:rPr>
              <a:t>S)</a:t>
            </a:r>
          </a:p>
          <a:p>
            <a:pPr marL="457200" indent="-457200">
              <a:spcBef>
                <a:spcPts val="600"/>
              </a:spcBef>
              <a:buClr>
                <a:srgbClr val="92D050"/>
              </a:buClr>
              <a:buFont typeface="Wingdings" panose="05000000000000000000" pitchFamily="2" charset="2"/>
              <a:buChar char="Ø"/>
            </a:pPr>
            <a:r>
              <a:rPr lang="en-US" altLang="zh-CN" sz="3000" dirty="0" smtClean="0">
                <a:latin typeface="Calibri" panose="020F0502020204030204" pitchFamily="34" charset="0"/>
                <a:cs typeface="Calibri" panose="020F0502020204030204" pitchFamily="34" charset="0"/>
              </a:rPr>
              <a:t>(Pre-)Dissociation via A and C states has been extensively studied.</a:t>
            </a:r>
            <a:endParaRPr lang="en-US" altLang="zh-CN" sz="3000" dirty="0" smtClean="0">
              <a:latin typeface="Times New Roman" panose="02020603050405020304" pitchFamily="18" charset="0"/>
              <a:cs typeface="Times New Roman" panose="02020603050405020304" pitchFamily="18" charset="0"/>
            </a:endParaRPr>
          </a:p>
          <a:p>
            <a:pPr marL="457200" indent="-457200">
              <a:spcBef>
                <a:spcPts val="600"/>
              </a:spcBef>
              <a:buClr>
                <a:srgbClr val="92D050"/>
              </a:buClr>
              <a:buFont typeface="Wingdings" panose="05000000000000000000" pitchFamily="2" charset="2"/>
              <a:buChar char="Ø"/>
            </a:pPr>
            <a:r>
              <a:rPr lang="en-US" altLang="zh-CN" sz="3000" dirty="0" smtClean="0">
                <a:latin typeface="Times New Roman" panose="02020603050405020304" pitchFamily="18" charset="0"/>
                <a:cs typeface="Times New Roman" panose="02020603050405020304" pitchFamily="18" charset="0"/>
              </a:rPr>
              <a:t>B</a:t>
            </a:r>
            <a:r>
              <a:rPr lang="en-US" altLang="zh-CN" sz="3000" baseline="30000" dirty="0" smtClean="0">
                <a:latin typeface="Times New Roman" panose="02020603050405020304" pitchFamily="18" charset="0"/>
                <a:cs typeface="Times New Roman" panose="02020603050405020304" pitchFamily="18" charset="0"/>
              </a:rPr>
              <a:t>2</a:t>
            </a:r>
            <a:r>
              <a:rPr lang="az-Cyrl-AZ" altLang="zh-CN" sz="3000" dirty="0">
                <a:latin typeface="Times New Roman" panose="02020603050405020304" pitchFamily="18" charset="0"/>
                <a:cs typeface="Times New Roman" panose="02020603050405020304" pitchFamily="18" charset="0"/>
              </a:rPr>
              <a:t>П</a:t>
            </a:r>
            <a:r>
              <a:rPr lang="en-US" altLang="zh-CN" sz="3000" dirty="0">
                <a:latin typeface="Times New Roman" panose="02020603050405020304" pitchFamily="18" charset="0"/>
                <a:cs typeface="Times New Roman" panose="02020603050405020304" pitchFamily="18" charset="0"/>
              </a:rPr>
              <a:t> state </a:t>
            </a:r>
            <a:r>
              <a:rPr lang="en-US" altLang="zh-CN" sz="3000" dirty="0" smtClean="0">
                <a:latin typeface="Times New Roman" panose="02020603050405020304" pitchFamily="18" charset="0"/>
                <a:cs typeface="Times New Roman" panose="02020603050405020304" pitchFamily="18" charset="0"/>
              </a:rPr>
              <a:t>has </a:t>
            </a:r>
            <a:r>
              <a:rPr lang="en-US" altLang="zh-CN" sz="3000" dirty="0">
                <a:latin typeface="Times New Roman" panose="02020603050405020304" pitchFamily="18" charset="0"/>
                <a:cs typeface="Times New Roman" panose="02020603050405020304" pitchFamily="18" charset="0"/>
              </a:rPr>
              <a:t>long been  considered to proceed </a:t>
            </a:r>
            <a:r>
              <a:rPr lang="en-US" altLang="zh-CN" sz="3000" dirty="0" err="1" smtClean="0">
                <a:latin typeface="Times New Roman" panose="02020603050405020304" pitchFamily="18" charset="0"/>
                <a:cs typeface="Times New Roman" panose="02020603050405020304" pitchFamily="18" charset="0"/>
              </a:rPr>
              <a:t>predissociation</a:t>
            </a:r>
            <a:r>
              <a:rPr lang="en-US" altLang="zh-CN" sz="3000" dirty="0" smtClean="0">
                <a:latin typeface="Times New Roman" panose="02020603050405020304" pitchFamily="18" charset="0"/>
                <a:cs typeface="Times New Roman" panose="02020603050405020304" pitchFamily="18" charset="0"/>
              </a:rPr>
              <a:t> to </a:t>
            </a:r>
            <a:r>
              <a:rPr lang="pl-PL" altLang="zh-CN" sz="3000" dirty="0"/>
              <a:t>NO</a:t>
            </a:r>
            <a:r>
              <a:rPr lang="pl-PL" altLang="zh-CN" sz="3000" baseline="30000" dirty="0"/>
              <a:t>+</a:t>
            </a:r>
            <a:r>
              <a:rPr lang="pl-PL" altLang="zh-CN" sz="3000" dirty="0"/>
              <a:t>(</a:t>
            </a:r>
            <a:r>
              <a:rPr lang="pl-PL" altLang="zh-CN" sz="3000" baseline="30000" dirty="0"/>
              <a:t>1</a:t>
            </a:r>
            <a:r>
              <a:rPr lang="pl-PL" altLang="zh-CN" sz="3000" dirty="0"/>
              <a:t>Σ</a:t>
            </a:r>
            <a:r>
              <a:rPr lang="pl-PL" altLang="zh-CN" sz="3000" baseline="30000" dirty="0"/>
              <a:t>+</a:t>
            </a:r>
            <a:r>
              <a:rPr lang="pl-PL" altLang="zh-CN" sz="3000" dirty="0"/>
              <a:t>) + N(</a:t>
            </a:r>
            <a:r>
              <a:rPr lang="en-US" altLang="zh-CN" sz="3000" baseline="30000" dirty="0"/>
              <a:t>2</a:t>
            </a:r>
            <a:r>
              <a:rPr lang="pl-PL" altLang="zh-CN" sz="3000" dirty="0"/>
              <a:t>D</a:t>
            </a:r>
            <a:r>
              <a:rPr lang="pl-PL" altLang="zh-CN" sz="3000" dirty="0" smtClean="0"/>
              <a:t>)</a:t>
            </a:r>
            <a:r>
              <a:rPr lang="en-US" altLang="zh-CN" sz="3000" dirty="0" smtClean="0"/>
              <a:t>.</a:t>
            </a:r>
            <a:endParaRPr lang="en-US" altLang="zh-CN" sz="3000" dirty="0" smtClean="0">
              <a:latin typeface="Times New Roman" panose="02020603050405020304" pitchFamily="18" charset="0"/>
              <a:cs typeface="Times New Roman" panose="02020603050405020304" pitchFamily="18" charset="0"/>
            </a:endParaRPr>
          </a:p>
          <a:p>
            <a:pPr marL="457200" indent="-457200">
              <a:spcBef>
                <a:spcPts val="600"/>
              </a:spcBef>
              <a:buClr>
                <a:srgbClr val="92D050"/>
              </a:buClr>
              <a:buFont typeface="Wingdings" panose="05000000000000000000" pitchFamily="2" charset="2"/>
              <a:buChar char="Ø"/>
            </a:pPr>
            <a:r>
              <a:rPr lang="en-US" altLang="zh-CN" sz="3000" dirty="0" smtClean="0">
                <a:latin typeface="Times New Roman" panose="02020603050405020304" pitchFamily="18" charset="0"/>
                <a:cs typeface="Times New Roman" panose="02020603050405020304" pitchFamily="18" charset="0"/>
              </a:rPr>
              <a:t>B</a:t>
            </a:r>
            <a:r>
              <a:rPr lang="en-US" altLang="zh-CN" sz="3000" baseline="30000" dirty="0" smtClean="0">
                <a:latin typeface="Times New Roman" panose="02020603050405020304" pitchFamily="18" charset="0"/>
                <a:cs typeface="Times New Roman" panose="02020603050405020304" pitchFamily="18" charset="0"/>
              </a:rPr>
              <a:t>2</a:t>
            </a:r>
            <a:r>
              <a:rPr lang="az-Cyrl-AZ" altLang="zh-CN" sz="3000" dirty="0">
                <a:latin typeface="Times New Roman" panose="02020603050405020304" pitchFamily="18" charset="0"/>
                <a:cs typeface="Times New Roman" panose="02020603050405020304" pitchFamily="18" charset="0"/>
              </a:rPr>
              <a:t>П</a:t>
            </a:r>
            <a:r>
              <a:rPr lang="en-US" altLang="zh-CN" sz="3000" dirty="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state surface </a:t>
            </a:r>
            <a:r>
              <a:rPr lang="en-US" altLang="zh-CN" sz="3000" dirty="0" smtClean="0">
                <a:latin typeface="Calibri" panose="020F0502020204030204" pitchFamily="34" charset="0"/>
                <a:cs typeface="Calibri" panose="020F0502020204030204" pitchFamily="34" charset="0"/>
              </a:rPr>
              <a:t>adiabatically correlates with production of </a:t>
            </a:r>
            <a:r>
              <a:rPr lang="en-US" altLang="zh-CN" sz="3000" dirty="0">
                <a:latin typeface="Calibri" panose="020F0502020204030204" pitchFamily="34" charset="0"/>
                <a:cs typeface="Calibri" panose="020F0502020204030204" pitchFamily="34" charset="0"/>
              </a:rPr>
              <a:t>NO</a:t>
            </a:r>
            <a:r>
              <a:rPr lang="en-US" altLang="zh-CN" sz="3000" baseline="30000" dirty="0">
                <a:latin typeface="Calibri" panose="020F0502020204030204" pitchFamily="34" charset="0"/>
                <a:cs typeface="Calibri" panose="020F0502020204030204" pitchFamily="34" charset="0"/>
              </a:rPr>
              <a:t>+</a:t>
            </a:r>
            <a:r>
              <a:rPr lang="en-US" altLang="zh-CN" sz="3000" dirty="0">
                <a:latin typeface="Calibri" panose="020F0502020204030204" pitchFamily="34" charset="0"/>
                <a:cs typeface="Calibri" panose="020F0502020204030204" pitchFamily="34" charset="0"/>
              </a:rPr>
              <a:t>(</a:t>
            </a:r>
            <a:r>
              <a:rPr lang="en-US" altLang="zh-CN" sz="3000" dirty="0" smtClean="0">
                <a:latin typeface="Calibri" panose="020F0502020204030204" pitchFamily="34" charset="0"/>
                <a:cs typeface="Calibri" panose="020F0502020204030204" pitchFamily="34" charset="0"/>
              </a:rPr>
              <a:t>X</a:t>
            </a:r>
            <a:r>
              <a:rPr lang="en-US" altLang="zh-CN" sz="3000" baseline="30000" dirty="0" smtClean="0">
                <a:latin typeface="Calibri" panose="020F0502020204030204" pitchFamily="34" charset="0"/>
                <a:cs typeface="Calibri" panose="020F0502020204030204" pitchFamily="34" charset="0"/>
              </a:rPr>
              <a:t>1</a:t>
            </a:r>
            <a:r>
              <a:rPr lang="el-GR" altLang="zh-CN" sz="3000" dirty="0">
                <a:latin typeface="Calibri" panose="020F0502020204030204" pitchFamily="34" charset="0"/>
                <a:cs typeface="Calibri" panose="020F0502020204030204" pitchFamily="34" charset="0"/>
              </a:rPr>
              <a:t>Σ</a:t>
            </a:r>
            <a:r>
              <a:rPr lang="en-US" altLang="zh-CN" sz="3000" baseline="30000" dirty="0" smtClean="0">
                <a:latin typeface="Calibri" panose="020F0502020204030204" pitchFamily="34" charset="0"/>
                <a:cs typeface="Calibri" panose="020F0502020204030204" pitchFamily="34" charset="0"/>
              </a:rPr>
              <a:t>+</a:t>
            </a:r>
            <a:r>
              <a:rPr lang="en-US" altLang="zh-CN" sz="3000" dirty="0" smtClean="0">
                <a:latin typeface="Calibri" panose="020F0502020204030204" pitchFamily="34" charset="0"/>
                <a:cs typeface="Calibri" panose="020F0502020204030204" pitchFamily="34" charset="0"/>
              </a:rPr>
              <a:t>) + N(</a:t>
            </a:r>
            <a:r>
              <a:rPr lang="en-US" altLang="zh-CN" sz="3000" baseline="30000" dirty="0" smtClean="0">
                <a:latin typeface="Calibri" panose="020F0502020204030204" pitchFamily="34" charset="0"/>
                <a:cs typeface="Calibri" panose="020F0502020204030204" pitchFamily="34" charset="0"/>
              </a:rPr>
              <a:t>2</a:t>
            </a:r>
            <a:r>
              <a:rPr lang="en-US" altLang="zh-CN" sz="3000" dirty="0" smtClean="0">
                <a:latin typeface="Calibri" panose="020F0502020204030204" pitchFamily="34" charset="0"/>
                <a:cs typeface="Calibri" panose="020F0502020204030204" pitchFamily="34" charset="0"/>
              </a:rPr>
              <a:t>P).</a:t>
            </a:r>
          </a:p>
        </p:txBody>
      </p:sp>
      <p:cxnSp>
        <p:nvCxnSpPr>
          <p:cNvPr id="32" name="直接连接符 31"/>
          <p:cNvCxnSpPr/>
          <p:nvPr/>
        </p:nvCxnSpPr>
        <p:spPr>
          <a:xfrm>
            <a:off x="571807" y="20260050"/>
            <a:ext cx="9937241" cy="0"/>
          </a:xfrm>
          <a:prstGeom prst="line">
            <a:avLst/>
          </a:prstGeom>
          <a:ln w="69850">
            <a:solidFill>
              <a:srgbClr val="034EA1"/>
            </a:solidFill>
            <a:prstDash val="dash"/>
          </a:ln>
        </p:spPr>
        <p:style>
          <a:lnRef idx="1">
            <a:schemeClr val="accent1"/>
          </a:lnRef>
          <a:fillRef idx="0">
            <a:schemeClr val="accent1"/>
          </a:fillRef>
          <a:effectRef idx="0">
            <a:schemeClr val="accent1"/>
          </a:effectRef>
          <a:fontRef idx="minor">
            <a:schemeClr val="tx1"/>
          </a:fontRef>
        </p:style>
      </p:cxnSp>
      <p:sp>
        <p:nvSpPr>
          <p:cNvPr id="33" name="同侧圆角矩形 32"/>
          <p:cNvSpPr/>
          <p:nvPr/>
        </p:nvSpPr>
        <p:spPr>
          <a:xfrm>
            <a:off x="2229174" y="20340314"/>
            <a:ext cx="6510834" cy="647700"/>
          </a:xfrm>
          <a:prstGeom prst="round2SameRect">
            <a:avLst/>
          </a:prstGeom>
          <a:solidFill>
            <a:srgbClr val="034E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Setup &amp; Experiment principle</a:t>
            </a:r>
            <a:endParaRPr lang="zh-CN" altLang="en-US" sz="4000" dirty="0"/>
          </a:p>
        </p:txBody>
      </p:sp>
      <p:graphicFrame>
        <p:nvGraphicFramePr>
          <p:cNvPr id="177" name="对象 176"/>
          <p:cNvGraphicFramePr>
            <a:graphicFrameLocks noChangeAspect="1"/>
          </p:cNvGraphicFramePr>
          <p:nvPr>
            <p:extLst>
              <p:ext uri="{D42A27DB-BD31-4B8C-83A1-F6EECF244321}">
                <p14:modId xmlns:p14="http://schemas.microsoft.com/office/powerpoint/2010/main" val="3494406415"/>
              </p:ext>
            </p:extLst>
          </p:nvPr>
        </p:nvGraphicFramePr>
        <p:xfrm>
          <a:off x="2798509" y="25729211"/>
          <a:ext cx="6451563" cy="602438"/>
        </p:xfrm>
        <a:graphic>
          <a:graphicData uri="http://schemas.openxmlformats.org/presentationml/2006/ole">
            <mc:AlternateContent xmlns:mc="http://schemas.openxmlformats.org/markup-compatibility/2006">
              <mc:Choice xmlns:v="urn:schemas-microsoft-com:vml" Requires="v">
                <p:oleObj spid="_x0000_s1606" name="公式" r:id="rId6" imgW="2730240" imgH="253800" progId="Equation.3">
                  <p:embed/>
                </p:oleObj>
              </mc:Choice>
              <mc:Fallback>
                <p:oleObj name="公式" r:id="rId6" imgW="2730240" imgH="253800" progId="Equation.3">
                  <p:embed/>
                  <p:pic>
                    <p:nvPicPr>
                      <p:cNvPr id="0" name=""/>
                      <p:cNvPicPr/>
                      <p:nvPr/>
                    </p:nvPicPr>
                    <p:blipFill>
                      <a:blip r:embed="rId7"/>
                      <a:stretch>
                        <a:fillRect/>
                      </a:stretch>
                    </p:blipFill>
                    <p:spPr>
                      <a:xfrm>
                        <a:off x="2798509" y="25729211"/>
                        <a:ext cx="6451563" cy="602438"/>
                      </a:xfrm>
                      <a:prstGeom prst="rect">
                        <a:avLst/>
                      </a:prstGeom>
                    </p:spPr>
                  </p:pic>
                </p:oleObj>
              </mc:Fallback>
            </mc:AlternateContent>
          </a:graphicData>
        </a:graphic>
      </p:graphicFrame>
      <p:sp>
        <p:nvSpPr>
          <p:cNvPr id="178" name="矩形 177"/>
          <p:cNvSpPr/>
          <p:nvPr/>
        </p:nvSpPr>
        <p:spPr>
          <a:xfrm>
            <a:off x="566896" y="26225513"/>
            <a:ext cx="3496535" cy="553998"/>
          </a:xfrm>
          <a:prstGeom prst="rect">
            <a:avLst/>
          </a:prstGeom>
        </p:spPr>
        <p:txBody>
          <a:bodyPr wrap="none">
            <a:spAutoFit/>
          </a:bodyPr>
          <a:lstStyle/>
          <a:p>
            <a:pPr marL="342900" indent="-342900">
              <a:buFont typeface="Arial" panose="020B0604020202020204" pitchFamily="34" charset="0"/>
              <a:buChar char="•"/>
            </a:pPr>
            <a:r>
              <a:rPr lang="en-US" altLang="zh-CN" sz="3000" dirty="0">
                <a:solidFill>
                  <a:srgbClr val="FF0000"/>
                </a:solidFill>
              </a:rPr>
              <a:t>Energy </a:t>
            </a:r>
            <a:r>
              <a:rPr lang="en-US" altLang="zh-CN" sz="3000" dirty="0" smtClean="0">
                <a:solidFill>
                  <a:srgbClr val="FF0000"/>
                </a:solidFill>
              </a:rPr>
              <a:t>distribution</a:t>
            </a:r>
            <a:endParaRPr lang="zh-CN" altLang="en-US" sz="3000" dirty="0">
              <a:solidFill>
                <a:srgbClr val="FF0000"/>
              </a:solidFill>
            </a:endParaRPr>
          </a:p>
        </p:txBody>
      </p:sp>
      <p:sp>
        <p:nvSpPr>
          <p:cNvPr id="181" name="文本框 180"/>
          <p:cNvSpPr txBox="1"/>
          <p:nvPr/>
        </p:nvSpPr>
        <p:spPr>
          <a:xfrm>
            <a:off x="2957453" y="26531589"/>
            <a:ext cx="2005797" cy="707886"/>
          </a:xfrm>
          <a:prstGeom prst="rect">
            <a:avLst/>
          </a:prstGeom>
          <a:noFill/>
        </p:spPr>
        <p:txBody>
          <a:bodyPr wrap="square" rtlCol="0">
            <a:spAutoFit/>
          </a:bodyPr>
          <a:lstStyle/>
          <a:p>
            <a:r>
              <a:rPr lang="en-US" altLang="zh-CN" sz="2800" dirty="0" smtClean="0"/>
              <a:t>Momentum</a:t>
            </a:r>
            <a:r>
              <a:rPr lang="en-US" altLang="zh-CN" sz="4000" dirty="0" smtClean="0"/>
              <a:t>:</a:t>
            </a:r>
            <a:endParaRPr lang="zh-CN" altLang="en-US" sz="4000" dirty="0"/>
          </a:p>
        </p:txBody>
      </p:sp>
      <p:grpSp>
        <p:nvGrpSpPr>
          <p:cNvPr id="203" name="组合 202"/>
          <p:cNvGrpSpPr/>
          <p:nvPr/>
        </p:nvGrpSpPr>
        <p:grpSpPr>
          <a:xfrm>
            <a:off x="603892" y="26616343"/>
            <a:ext cx="9969072" cy="1560395"/>
            <a:chOff x="603892" y="25728613"/>
            <a:chExt cx="9969072" cy="1560395"/>
          </a:xfrm>
        </p:grpSpPr>
        <p:sp>
          <p:nvSpPr>
            <p:cNvPr id="179" name="文本框 178"/>
            <p:cNvSpPr txBox="1"/>
            <p:nvPr/>
          </p:nvSpPr>
          <p:spPr>
            <a:xfrm>
              <a:off x="603892" y="26285178"/>
              <a:ext cx="3733800" cy="553998"/>
            </a:xfrm>
            <a:prstGeom prst="rect">
              <a:avLst/>
            </a:prstGeom>
            <a:noFill/>
          </p:spPr>
          <p:txBody>
            <a:bodyPr wrap="square" rtlCol="0">
              <a:spAutoFit/>
            </a:bodyPr>
            <a:lstStyle/>
            <a:p>
              <a:r>
                <a:rPr lang="en-US" altLang="zh-CN" sz="3000" dirty="0" smtClean="0"/>
                <a:t>Conservation</a:t>
              </a:r>
              <a:endParaRPr lang="zh-CN" altLang="en-US" sz="3000" dirty="0"/>
            </a:p>
          </p:txBody>
        </p:sp>
        <p:sp>
          <p:nvSpPr>
            <p:cNvPr id="180" name="左大括号 179"/>
            <p:cNvSpPr/>
            <p:nvPr/>
          </p:nvSpPr>
          <p:spPr>
            <a:xfrm>
              <a:off x="2883198" y="26072839"/>
              <a:ext cx="124569" cy="967896"/>
            </a:xfrm>
            <a:prstGeom prst="leftBrace">
              <a:avLst/>
            </a:prstGeom>
            <a:ln w="317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82" name="文本框 181"/>
            <p:cNvSpPr txBox="1"/>
            <p:nvPr/>
          </p:nvSpPr>
          <p:spPr>
            <a:xfrm>
              <a:off x="2953314" y="26553022"/>
              <a:ext cx="2351532" cy="707886"/>
            </a:xfrm>
            <a:prstGeom prst="rect">
              <a:avLst/>
            </a:prstGeom>
            <a:noFill/>
          </p:spPr>
          <p:txBody>
            <a:bodyPr wrap="square" rtlCol="0">
              <a:spAutoFit/>
            </a:bodyPr>
            <a:lstStyle/>
            <a:p>
              <a:r>
                <a:rPr lang="en-US" altLang="zh-CN" sz="2800" dirty="0" smtClean="0"/>
                <a:t>Energy</a:t>
              </a:r>
              <a:r>
                <a:rPr lang="en-US" altLang="zh-CN" sz="4000" dirty="0" smtClean="0"/>
                <a:t>      :</a:t>
              </a:r>
              <a:endParaRPr lang="zh-CN" altLang="en-US" sz="4000" dirty="0"/>
            </a:p>
          </p:txBody>
        </p:sp>
        <p:graphicFrame>
          <p:nvGraphicFramePr>
            <p:cNvPr id="183" name="对象 182"/>
            <p:cNvGraphicFramePr>
              <a:graphicFrameLocks noChangeAspect="1"/>
            </p:cNvGraphicFramePr>
            <p:nvPr>
              <p:extLst>
                <p:ext uri="{D42A27DB-BD31-4B8C-83A1-F6EECF244321}">
                  <p14:modId xmlns:p14="http://schemas.microsoft.com/office/powerpoint/2010/main" val="4044020419"/>
                </p:ext>
              </p:extLst>
            </p:nvPr>
          </p:nvGraphicFramePr>
          <p:xfrm>
            <a:off x="4998085" y="25728613"/>
            <a:ext cx="3049588" cy="638175"/>
          </p:xfrm>
          <a:graphic>
            <a:graphicData uri="http://schemas.openxmlformats.org/presentationml/2006/ole">
              <mc:AlternateContent xmlns:mc="http://schemas.openxmlformats.org/markup-compatibility/2006">
                <mc:Choice xmlns:v="urn:schemas-microsoft-com:vml" Requires="v">
                  <p:oleObj spid="_x0000_s1607" name="公式" r:id="rId8" imgW="1358640" imgH="279360" progId="Equation.3">
                    <p:embed/>
                  </p:oleObj>
                </mc:Choice>
                <mc:Fallback>
                  <p:oleObj name="公式" r:id="rId8" imgW="1358640" imgH="279360" progId="Equation.3">
                    <p:embed/>
                    <p:pic>
                      <p:nvPicPr>
                        <p:cNvPr id="0" name=""/>
                        <p:cNvPicPr/>
                        <p:nvPr/>
                      </p:nvPicPr>
                      <p:blipFill>
                        <a:blip r:embed="rId9"/>
                        <a:stretch>
                          <a:fillRect/>
                        </a:stretch>
                      </p:blipFill>
                      <p:spPr>
                        <a:xfrm>
                          <a:off x="4998085" y="25728613"/>
                          <a:ext cx="3049588" cy="638175"/>
                        </a:xfrm>
                        <a:prstGeom prst="rect">
                          <a:avLst/>
                        </a:prstGeom>
                      </p:spPr>
                    </p:pic>
                  </p:oleObj>
                </mc:Fallback>
              </mc:AlternateContent>
            </a:graphicData>
          </a:graphic>
        </p:graphicFrame>
        <p:graphicFrame>
          <p:nvGraphicFramePr>
            <p:cNvPr id="184" name="对象 183"/>
            <p:cNvGraphicFramePr>
              <a:graphicFrameLocks noChangeAspect="1"/>
            </p:cNvGraphicFramePr>
            <p:nvPr>
              <p:extLst>
                <p:ext uri="{D42A27DB-BD31-4B8C-83A1-F6EECF244321}">
                  <p14:modId xmlns:p14="http://schemas.microsoft.com/office/powerpoint/2010/main" val="1380621529"/>
                </p:ext>
              </p:extLst>
            </p:nvPr>
          </p:nvGraphicFramePr>
          <p:xfrm>
            <a:off x="5008582" y="26694094"/>
            <a:ext cx="2830504" cy="498184"/>
          </p:xfrm>
          <a:graphic>
            <a:graphicData uri="http://schemas.openxmlformats.org/presentationml/2006/ole">
              <mc:AlternateContent xmlns:mc="http://schemas.openxmlformats.org/markup-compatibility/2006">
                <mc:Choice xmlns:v="urn:schemas-microsoft-com:vml" Requires="v">
                  <p:oleObj spid="_x0000_s1608" name="公式" r:id="rId10" imgW="1180800" imgH="228600" progId="Equation.3">
                    <p:embed/>
                  </p:oleObj>
                </mc:Choice>
                <mc:Fallback>
                  <p:oleObj name="公式" r:id="rId10" imgW="1180800" imgH="228600" progId="Equation.3">
                    <p:embed/>
                    <p:pic>
                      <p:nvPicPr>
                        <p:cNvPr id="0" name=""/>
                        <p:cNvPicPr/>
                        <p:nvPr/>
                      </p:nvPicPr>
                      <p:blipFill>
                        <a:blip r:embed="rId11"/>
                        <a:stretch>
                          <a:fillRect/>
                        </a:stretch>
                      </p:blipFill>
                      <p:spPr>
                        <a:xfrm>
                          <a:off x="5008582" y="26694094"/>
                          <a:ext cx="2830504" cy="498184"/>
                        </a:xfrm>
                        <a:prstGeom prst="rect">
                          <a:avLst/>
                        </a:prstGeom>
                      </p:spPr>
                    </p:pic>
                  </p:oleObj>
                </mc:Fallback>
              </mc:AlternateContent>
            </a:graphicData>
          </a:graphic>
        </p:graphicFrame>
        <p:sp>
          <p:nvSpPr>
            <p:cNvPr id="185" name="椭圆 184"/>
            <p:cNvSpPr/>
            <p:nvPr/>
          </p:nvSpPr>
          <p:spPr>
            <a:xfrm>
              <a:off x="7996154" y="26478199"/>
              <a:ext cx="2512894" cy="81080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86" name="对象 185"/>
            <p:cNvGraphicFramePr>
              <a:graphicFrameLocks noChangeAspect="1"/>
            </p:cNvGraphicFramePr>
            <p:nvPr>
              <p:extLst>
                <p:ext uri="{D42A27DB-BD31-4B8C-83A1-F6EECF244321}">
                  <p14:modId xmlns:p14="http://schemas.microsoft.com/office/powerpoint/2010/main" val="927934209"/>
                </p:ext>
              </p:extLst>
            </p:nvPr>
          </p:nvGraphicFramePr>
          <p:xfrm>
            <a:off x="7963498" y="26598659"/>
            <a:ext cx="2609466" cy="637016"/>
          </p:xfrm>
          <a:graphic>
            <a:graphicData uri="http://schemas.openxmlformats.org/presentationml/2006/ole">
              <mc:AlternateContent xmlns:mc="http://schemas.openxmlformats.org/markup-compatibility/2006">
                <mc:Choice xmlns:v="urn:schemas-microsoft-com:vml" Requires="v">
                  <p:oleObj spid="_x0000_s1609" name="公式" r:id="rId12" imgW="1612800" imgH="393480" progId="Equation.3">
                    <p:embed/>
                  </p:oleObj>
                </mc:Choice>
                <mc:Fallback>
                  <p:oleObj name="公式" r:id="rId12" imgW="1612800" imgH="393480" progId="Equation.3">
                    <p:embed/>
                    <p:pic>
                      <p:nvPicPr>
                        <p:cNvPr id="0" name=""/>
                        <p:cNvPicPr/>
                        <p:nvPr/>
                      </p:nvPicPr>
                      <p:blipFill>
                        <a:blip r:embed="rId13"/>
                        <a:stretch>
                          <a:fillRect/>
                        </a:stretch>
                      </p:blipFill>
                      <p:spPr>
                        <a:xfrm>
                          <a:off x="7963498" y="26598659"/>
                          <a:ext cx="2609466" cy="637016"/>
                        </a:xfrm>
                        <a:prstGeom prst="rect">
                          <a:avLst/>
                        </a:prstGeom>
                      </p:spPr>
                    </p:pic>
                  </p:oleObj>
                </mc:Fallback>
              </mc:AlternateContent>
            </a:graphicData>
          </a:graphic>
        </p:graphicFrame>
      </p:grpSp>
      <p:sp>
        <p:nvSpPr>
          <p:cNvPr id="188" name="同侧圆角矩形 187"/>
          <p:cNvSpPr/>
          <p:nvPr/>
        </p:nvSpPr>
        <p:spPr>
          <a:xfrm>
            <a:off x="12652856" y="11334099"/>
            <a:ext cx="6510834" cy="647700"/>
          </a:xfrm>
          <a:prstGeom prst="round2SameRect">
            <a:avLst/>
          </a:prstGeom>
          <a:solidFill>
            <a:srgbClr val="034E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Results and Discussion</a:t>
            </a:r>
            <a:endParaRPr lang="zh-CN" altLang="en-US" sz="4000" dirty="0"/>
          </a:p>
        </p:txBody>
      </p:sp>
      <p:sp>
        <p:nvSpPr>
          <p:cNvPr id="200" name="矩形 199"/>
          <p:cNvSpPr/>
          <p:nvPr/>
        </p:nvSpPr>
        <p:spPr>
          <a:xfrm>
            <a:off x="564261" y="28324745"/>
            <a:ext cx="8035726" cy="553998"/>
          </a:xfrm>
          <a:prstGeom prst="rect">
            <a:avLst/>
          </a:prstGeom>
        </p:spPr>
        <p:txBody>
          <a:bodyPr wrap="none">
            <a:spAutoFit/>
          </a:bodyPr>
          <a:lstStyle/>
          <a:p>
            <a:pPr marL="342900" indent="-342900">
              <a:buFont typeface="Arial" panose="020B0604020202020204" pitchFamily="34" charset="0"/>
              <a:buChar char="•"/>
            </a:pPr>
            <a:r>
              <a:rPr lang="en-US" altLang="zh-CN" sz="3000" dirty="0" smtClean="0">
                <a:solidFill>
                  <a:srgbClr val="FF0000"/>
                </a:solidFill>
                <a:latin typeface="Arial" panose="020B0604020202020204" pitchFamily="34" charset="0"/>
              </a:rPr>
              <a:t>Angular distribution </a:t>
            </a:r>
            <a:r>
              <a:rPr lang="en-US" altLang="zh-CN" sz="2400" dirty="0" smtClean="0">
                <a:solidFill>
                  <a:srgbClr val="2E3033"/>
                </a:solidFill>
                <a:latin typeface="Arial" panose="020B0604020202020204" pitchFamily="34" charset="0"/>
              </a:rPr>
              <a:t>(</a:t>
            </a:r>
            <a:r>
              <a:rPr lang="en-US" altLang="zh-CN" sz="2800" dirty="0"/>
              <a:t>Single photon dissociation</a:t>
            </a:r>
            <a:r>
              <a:rPr lang="en-US" altLang="zh-CN" sz="2400" dirty="0" smtClean="0">
                <a:solidFill>
                  <a:srgbClr val="2E3033"/>
                </a:solidFill>
                <a:latin typeface="Arial" panose="020B0604020202020204" pitchFamily="34" charset="0"/>
              </a:rPr>
              <a:t>)</a:t>
            </a:r>
            <a:endParaRPr lang="zh-CN" altLang="en-US" sz="2400" dirty="0"/>
          </a:p>
        </p:txBody>
      </p:sp>
      <p:graphicFrame>
        <p:nvGraphicFramePr>
          <p:cNvPr id="201" name="对象 200"/>
          <p:cNvGraphicFramePr>
            <a:graphicFrameLocks noChangeAspect="1"/>
          </p:cNvGraphicFramePr>
          <p:nvPr>
            <p:extLst>
              <p:ext uri="{D42A27DB-BD31-4B8C-83A1-F6EECF244321}">
                <p14:modId xmlns:p14="http://schemas.microsoft.com/office/powerpoint/2010/main" val="2478644560"/>
              </p:ext>
            </p:extLst>
          </p:nvPr>
        </p:nvGraphicFramePr>
        <p:xfrm>
          <a:off x="930601" y="29044956"/>
          <a:ext cx="3174726" cy="741758"/>
        </p:xfrm>
        <a:graphic>
          <a:graphicData uri="http://schemas.openxmlformats.org/presentationml/2006/ole">
            <mc:AlternateContent xmlns:mc="http://schemas.openxmlformats.org/markup-compatibility/2006">
              <mc:Choice xmlns:v="urn:schemas-microsoft-com:vml" Requires="v">
                <p:oleObj spid="_x0000_s1610" name="公式" r:id="rId14" imgW="1701800" imgH="393700" progId="Equation.3">
                  <p:embed/>
                </p:oleObj>
              </mc:Choice>
              <mc:Fallback>
                <p:oleObj name="公式" r:id="rId14" imgW="1701800" imgH="393700" progId="Equation.3">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30601" y="29044956"/>
                        <a:ext cx="3174726" cy="741758"/>
                      </a:xfrm>
                      <a:prstGeom prst="rect">
                        <a:avLst/>
                      </a:prstGeom>
                      <a:noFill/>
                    </p:spPr>
                  </p:pic>
                </p:oleObj>
              </mc:Fallback>
            </mc:AlternateContent>
          </a:graphicData>
        </a:graphic>
      </p:graphicFrame>
      <p:pic>
        <p:nvPicPr>
          <p:cNvPr id="204" name="图片 203"/>
          <p:cNvPicPr>
            <a:picLocks noChangeAspect="1"/>
          </p:cNvPicPr>
          <p:nvPr/>
        </p:nvPicPr>
        <p:blipFill>
          <a:blip r:embed="rId16"/>
          <a:stretch>
            <a:fillRect/>
          </a:stretch>
        </p:blipFill>
        <p:spPr>
          <a:xfrm>
            <a:off x="1401175" y="21148881"/>
            <a:ext cx="8109490" cy="4423284"/>
          </a:xfrm>
          <a:prstGeom prst="rect">
            <a:avLst/>
          </a:prstGeom>
        </p:spPr>
      </p:pic>
      <p:sp>
        <p:nvSpPr>
          <p:cNvPr id="207" name="文本框 206"/>
          <p:cNvSpPr txBox="1"/>
          <p:nvPr/>
        </p:nvSpPr>
        <p:spPr>
          <a:xfrm>
            <a:off x="10943245" y="18218350"/>
            <a:ext cx="9559394" cy="9040937"/>
          </a:xfrm>
          <a:prstGeom prst="rect">
            <a:avLst/>
          </a:prstGeom>
          <a:noFill/>
        </p:spPr>
        <p:txBody>
          <a:bodyPr wrap="square" rtlCol="0">
            <a:spAutoFit/>
          </a:bodyPr>
          <a:lstStyle/>
          <a:p>
            <a:pPr marL="457200" indent="-457200">
              <a:spcBef>
                <a:spcPts val="300"/>
              </a:spcBef>
              <a:buClr>
                <a:srgbClr val="92D050"/>
              </a:buClr>
              <a:buFont typeface="Wingdings" panose="05000000000000000000" pitchFamily="2" charset="2"/>
              <a:buChar char="Ø"/>
            </a:pPr>
            <a:r>
              <a:rPr lang="en-US" altLang="zh-CN" sz="3000" b="1" dirty="0" smtClean="0">
                <a:latin typeface="Times New Roman" panose="02020603050405020304" pitchFamily="18" charset="0"/>
                <a:cs typeface="Times New Roman" panose="02020603050405020304" pitchFamily="18" charset="0"/>
              </a:rPr>
              <a:t>N</a:t>
            </a:r>
            <a:r>
              <a:rPr lang="en-US" altLang="zh-CN" sz="3000" b="1" baseline="-25000" dirty="0" smtClean="0">
                <a:latin typeface="Times New Roman" panose="02020603050405020304" pitchFamily="18" charset="0"/>
                <a:cs typeface="Times New Roman" panose="02020603050405020304" pitchFamily="18" charset="0"/>
              </a:rPr>
              <a:t>2</a:t>
            </a:r>
            <a:r>
              <a:rPr lang="en-US" altLang="zh-CN" sz="3000" b="1" dirty="0" smtClean="0">
                <a:latin typeface="Times New Roman" panose="02020603050405020304" pitchFamily="18" charset="0"/>
                <a:cs typeface="Times New Roman" panose="02020603050405020304" pitchFamily="18" charset="0"/>
              </a:rPr>
              <a:t>O</a:t>
            </a:r>
            <a:r>
              <a:rPr lang="en-US" altLang="zh-CN" sz="3000" b="1" baseline="30000" dirty="0" smtClean="0">
                <a:latin typeface="Times New Roman" panose="02020603050405020304" pitchFamily="18" charset="0"/>
                <a:cs typeface="Times New Roman" panose="02020603050405020304" pitchFamily="18" charset="0"/>
              </a:rPr>
              <a:t>+</a:t>
            </a:r>
            <a:r>
              <a:rPr lang="en-US" altLang="zh-CN" sz="3000" b="1" dirty="0" smtClean="0">
                <a:latin typeface="Times New Roman" panose="02020603050405020304" pitchFamily="18" charset="0"/>
                <a:cs typeface="Times New Roman" panose="02020603050405020304" pitchFamily="18" charset="0"/>
              </a:rPr>
              <a:t>(X</a:t>
            </a:r>
            <a:r>
              <a:rPr lang="en-US" altLang="zh-CN" sz="3000" b="1" baseline="30000" dirty="0" smtClean="0">
                <a:latin typeface="Times New Roman" panose="02020603050405020304" pitchFamily="18" charset="0"/>
                <a:cs typeface="Times New Roman" panose="02020603050405020304" pitchFamily="18" charset="0"/>
              </a:rPr>
              <a:t>1</a:t>
            </a:r>
            <a:r>
              <a:rPr lang="el-GR" altLang="zh-CN" sz="3000" b="1" dirty="0" smtClean="0">
                <a:latin typeface="Times New Roman" panose="02020603050405020304" pitchFamily="18" charset="0"/>
                <a:cs typeface="Times New Roman" panose="02020603050405020304" pitchFamily="18" charset="0"/>
              </a:rPr>
              <a:t>Σ</a:t>
            </a:r>
            <a:r>
              <a:rPr lang="en-US" altLang="zh-CN" sz="3000" b="1" baseline="30000" dirty="0" smtClean="0">
                <a:latin typeface="Times New Roman" panose="02020603050405020304" pitchFamily="18" charset="0"/>
                <a:cs typeface="Times New Roman" panose="02020603050405020304" pitchFamily="18" charset="0"/>
              </a:rPr>
              <a:t>+</a:t>
            </a:r>
            <a:r>
              <a:rPr lang="en-US" altLang="zh-CN" sz="3000" b="1" dirty="0" smtClean="0">
                <a:latin typeface="Times New Roman" panose="02020603050405020304" pitchFamily="18" charset="0"/>
                <a:cs typeface="Times New Roman" panose="02020603050405020304" pitchFamily="18" charset="0"/>
              </a:rPr>
              <a:t>) </a:t>
            </a:r>
            <a:r>
              <a:rPr lang="en-US" altLang="zh-CN" sz="30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en-US" altLang="zh-CN" sz="3000" b="1" dirty="0">
                <a:latin typeface="Times New Roman" panose="02020603050405020304" pitchFamily="18" charset="0"/>
                <a:cs typeface="Times New Roman" panose="02020603050405020304" pitchFamily="18" charset="0"/>
              </a:rPr>
              <a:t>N</a:t>
            </a:r>
            <a:r>
              <a:rPr lang="en-US" altLang="zh-CN" sz="3000" b="1" baseline="-25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O</a:t>
            </a:r>
            <a:r>
              <a:rPr lang="en-US" altLang="zh-CN" sz="3000" b="1" baseline="30000" dirty="0" smtClean="0">
                <a:latin typeface="Times New Roman" panose="02020603050405020304" pitchFamily="18" charset="0"/>
                <a:cs typeface="Times New Roman" panose="02020603050405020304" pitchFamily="18" charset="0"/>
              </a:rPr>
              <a:t>+</a:t>
            </a:r>
            <a:r>
              <a:rPr lang="en-US" altLang="zh-CN" sz="3000" b="1" dirty="0" smtClean="0">
                <a:latin typeface="Times New Roman" panose="02020603050405020304" pitchFamily="18" charset="0"/>
                <a:cs typeface="Times New Roman" panose="02020603050405020304" pitchFamily="18" charset="0"/>
              </a:rPr>
              <a:t>(B</a:t>
            </a:r>
            <a:r>
              <a:rPr lang="en-US" altLang="zh-CN" sz="3000" b="1" baseline="30000" dirty="0" smtClean="0">
                <a:latin typeface="Times New Roman" panose="02020603050405020304" pitchFamily="18" charset="0"/>
                <a:cs typeface="Times New Roman" panose="02020603050405020304" pitchFamily="18" charset="0"/>
              </a:rPr>
              <a:t>2</a:t>
            </a:r>
            <a:r>
              <a:rPr lang="el-GR" altLang="zh-CN" sz="3000" b="1" dirty="0" smtClean="0">
                <a:latin typeface="Times New Roman" panose="02020603050405020304" pitchFamily="18" charset="0"/>
                <a:cs typeface="Times New Roman" panose="02020603050405020304" pitchFamily="18" charset="0"/>
              </a:rPr>
              <a:t>Π</a:t>
            </a:r>
            <a:r>
              <a:rPr lang="en-US" altLang="zh-CN" sz="3000" b="1" dirty="0" smtClean="0">
                <a:latin typeface="Times New Roman" panose="02020603050405020304" pitchFamily="18" charset="0"/>
                <a:cs typeface="Times New Roman" panose="02020603050405020304" pitchFamily="18" charset="0"/>
              </a:rPr>
              <a:t>,V) </a:t>
            </a:r>
            <a:r>
              <a:rPr lang="en-US" altLang="zh-CN" sz="3000" b="1" dirty="0" smtClean="0">
                <a:latin typeface="Times New Roman" panose="02020603050405020304" pitchFamily="18" charset="0"/>
                <a:cs typeface="Times New Roman" panose="02020603050405020304" pitchFamily="18" charset="0"/>
                <a:sym typeface="Wingdings" panose="05000000000000000000" pitchFamily="2" charset="2"/>
              </a:rPr>
              <a:t></a:t>
            </a:r>
            <a:r>
              <a:rPr lang="en-US" altLang="zh-CN" sz="3000" b="1" dirty="0">
                <a:latin typeface="Times New Roman" panose="02020603050405020304" pitchFamily="18" charset="0"/>
                <a:cs typeface="Times New Roman" panose="02020603050405020304" pitchFamily="18" charset="0"/>
              </a:rPr>
              <a:t> N</a:t>
            </a:r>
            <a:r>
              <a:rPr lang="en-US" altLang="zh-CN" sz="3000" b="1" baseline="-25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O</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a:t>
            </a:r>
            <a:r>
              <a:rPr lang="en-US" altLang="zh-CN" sz="3000" b="1" baseline="30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Σ</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a:t>
            </a:r>
            <a:r>
              <a:rPr lang="en-US" altLang="zh-CN" sz="3000" b="1" baseline="30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Δ</a:t>
            </a:r>
            <a:r>
              <a:rPr lang="en-US" altLang="zh-CN" sz="3000" b="1" dirty="0" smtClean="0">
                <a:latin typeface="Times New Roman" panose="02020603050405020304" pitchFamily="18" charset="0"/>
                <a:cs typeface="Times New Roman" panose="02020603050405020304" pitchFamily="18" charset="0"/>
              </a:rPr>
              <a:t>) </a:t>
            </a:r>
            <a:r>
              <a:rPr lang="en-US" altLang="zh-CN" sz="3000" b="1" dirty="0" smtClean="0">
                <a:latin typeface="Times New Roman" panose="02020603050405020304" pitchFamily="18" charset="0"/>
                <a:cs typeface="Times New Roman" panose="02020603050405020304" pitchFamily="18" charset="0"/>
                <a:sym typeface="Wingdings" panose="05000000000000000000" pitchFamily="2" charset="2"/>
              </a:rPr>
              <a:t> </a:t>
            </a:r>
            <a:r>
              <a:rPr lang="pl-PL" altLang="zh-CN" sz="3000" b="1" dirty="0">
                <a:latin typeface="Times New Roman" panose="02020603050405020304" pitchFamily="18" charset="0"/>
                <a:cs typeface="Times New Roman" panose="02020603050405020304" pitchFamily="18" charset="0"/>
              </a:rPr>
              <a:t>NO</a:t>
            </a:r>
            <a:r>
              <a:rPr lang="pl-PL" altLang="zh-CN" sz="3000" b="1" baseline="30000" dirty="0">
                <a:latin typeface="Times New Roman" panose="02020603050405020304" pitchFamily="18" charset="0"/>
                <a:cs typeface="Times New Roman" panose="02020603050405020304" pitchFamily="18" charset="0"/>
              </a:rPr>
              <a:t>+</a:t>
            </a:r>
            <a:r>
              <a:rPr lang="pl-PL" altLang="zh-CN" sz="3000" b="1" dirty="0">
                <a:latin typeface="Times New Roman" panose="02020603050405020304" pitchFamily="18" charset="0"/>
                <a:cs typeface="Times New Roman" panose="02020603050405020304" pitchFamily="18" charset="0"/>
              </a:rPr>
              <a:t>(</a:t>
            </a:r>
            <a:r>
              <a:rPr lang="pl-PL" altLang="zh-CN" sz="3000" b="1" baseline="30000" dirty="0">
                <a:latin typeface="Times New Roman" panose="02020603050405020304" pitchFamily="18" charset="0"/>
                <a:cs typeface="Times New Roman" panose="02020603050405020304" pitchFamily="18" charset="0"/>
              </a:rPr>
              <a:t>1</a:t>
            </a:r>
            <a:r>
              <a:rPr lang="pl-PL" altLang="zh-CN" sz="3000" b="1" dirty="0">
                <a:latin typeface="Times New Roman" panose="02020603050405020304" pitchFamily="18" charset="0"/>
                <a:cs typeface="Times New Roman" panose="02020603050405020304" pitchFamily="18" charset="0"/>
              </a:rPr>
              <a:t>Σ</a:t>
            </a:r>
            <a:r>
              <a:rPr lang="pl-PL" altLang="zh-CN" sz="3000" b="1" baseline="30000" dirty="0">
                <a:latin typeface="Times New Roman" panose="02020603050405020304" pitchFamily="18" charset="0"/>
                <a:cs typeface="Times New Roman" panose="02020603050405020304" pitchFamily="18" charset="0"/>
              </a:rPr>
              <a:t>+</a:t>
            </a:r>
            <a:r>
              <a:rPr lang="pl-PL" altLang="zh-CN" sz="3000" b="1" dirty="0">
                <a:latin typeface="Times New Roman" panose="02020603050405020304" pitchFamily="18" charset="0"/>
                <a:cs typeface="Times New Roman" panose="02020603050405020304" pitchFamily="18" charset="0"/>
              </a:rPr>
              <a:t>) + N(</a:t>
            </a:r>
            <a:r>
              <a:rPr lang="en-US" altLang="zh-CN" sz="3000" b="1" baseline="30000" dirty="0">
                <a:latin typeface="Times New Roman" panose="02020603050405020304" pitchFamily="18" charset="0"/>
                <a:cs typeface="Times New Roman" panose="02020603050405020304" pitchFamily="18" charset="0"/>
              </a:rPr>
              <a:t>2</a:t>
            </a:r>
            <a:r>
              <a:rPr lang="pl-PL" altLang="zh-CN" sz="3000" b="1" dirty="0">
                <a:latin typeface="Times New Roman" panose="02020603050405020304" pitchFamily="18" charset="0"/>
                <a:cs typeface="Times New Roman" panose="02020603050405020304" pitchFamily="18" charset="0"/>
              </a:rPr>
              <a:t>D</a:t>
            </a:r>
            <a:r>
              <a:rPr lang="pl-PL" altLang="zh-CN" sz="3000" b="1" dirty="0" smtClean="0">
                <a:latin typeface="Times New Roman" panose="02020603050405020304" pitchFamily="18" charset="0"/>
                <a:cs typeface="Times New Roman" panose="02020603050405020304" pitchFamily="18" charset="0"/>
              </a:rPr>
              <a:t>)</a:t>
            </a:r>
            <a:endParaRPr lang="en-US" altLang="zh-CN" sz="3000" b="1" dirty="0" smtClean="0">
              <a:latin typeface="Times New Roman" panose="02020603050405020304" pitchFamily="18" charset="0"/>
              <a:cs typeface="Times New Roman" panose="02020603050405020304" pitchFamily="18" charset="0"/>
            </a:endParaRPr>
          </a:p>
          <a:p>
            <a:pPr>
              <a:spcBef>
                <a:spcPts val="300"/>
              </a:spcBef>
              <a:buClr>
                <a:srgbClr val="92D050"/>
              </a:buClr>
            </a:pPr>
            <a:r>
              <a:rPr lang="en-US" altLang="zh-CN" sz="3000" dirty="0" smtClean="0">
                <a:solidFill>
                  <a:srgbClr val="FF0000"/>
                </a:solidFill>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At high energy the bent mode (</a:t>
            </a:r>
            <a:r>
              <a:rPr lang="el-GR" altLang="zh-CN" sz="3000" dirty="0" smtClean="0">
                <a:latin typeface="Times New Roman" panose="02020603050405020304" pitchFamily="18" charset="0"/>
                <a:cs typeface="Times New Roman" panose="02020603050405020304" pitchFamily="18" charset="0"/>
              </a:rPr>
              <a:t>υ</a:t>
            </a:r>
            <a:r>
              <a:rPr lang="en-US" altLang="zh-CN" sz="3000" baseline="-25000" dirty="0" smtClean="0">
                <a:latin typeface="Times New Roman" panose="02020603050405020304" pitchFamily="18" charset="0"/>
                <a:cs typeface="Times New Roman" panose="02020603050405020304" pitchFamily="18" charset="0"/>
              </a:rPr>
              <a:t>2</a:t>
            </a:r>
            <a:r>
              <a:rPr lang="en-US" altLang="zh-CN" sz="3000" dirty="0" smtClean="0">
                <a:latin typeface="Times New Roman" panose="02020603050405020304" pitchFamily="18" charset="0"/>
                <a:cs typeface="Times New Roman" panose="02020603050405020304" pitchFamily="18" charset="0"/>
              </a:rPr>
              <a:t>) of N</a:t>
            </a:r>
            <a:r>
              <a:rPr lang="en-US" altLang="zh-CN" sz="3000" baseline="-25000" dirty="0" smtClean="0">
                <a:latin typeface="Times New Roman" panose="02020603050405020304" pitchFamily="18" charset="0"/>
                <a:cs typeface="Times New Roman" panose="02020603050405020304" pitchFamily="18" charset="0"/>
              </a:rPr>
              <a:t>2</a:t>
            </a:r>
            <a:r>
              <a:rPr lang="en-US" altLang="zh-CN" sz="3000" dirty="0" smtClean="0">
                <a:latin typeface="Times New Roman" panose="02020603050405020304" pitchFamily="18" charset="0"/>
                <a:cs typeface="Times New Roman" panose="02020603050405020304" pitchFamily="18" charset="0"/>
              </a:rPr>
              <a:t>O</a:t>
            </a:r>
            <a:r>
              <a:rPr lang="en-US" altLang="zh-CN" sz="3000" baseline="30000"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 have been excited, the fragment of NO</a:t>
            </a:r>
            <a:r>
              <a:rPr lang="en-US" altLang="zh-CN" sz="3000" baseline="30000"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 got more internal energy.</a:t>
            </a:r>
          </a:p>
          <a:p>
            <a:pPr>
              <a:spcBef>
                <a:spcPts val="300"/>
              </a:spcBef>
              <a:buClr>
                <a:srgbClr val="92D050"/>
              </a:buClr>
            </a:pPr>
            <a:r>
              <a:rPr lang="en-US" altLang="zh-CN" sz="3000" dirty="0" smtClean="0">
                <a:latin typeface="Times New Roman" panose="02020603050405020304" pitchFamily="18" charset="0"/>
                <a:cs typeface="Times New Roman" panose="02020603050405020304" pitchFamily="18" charset="0"/>
              </a:rPr>
              <a:t>     The shoulder peaks of the high vibration are likely due to the doublet surface of the B</a:t>
            </a:r>
            <a:r>
              <a:rPr lang="en-US" altLang="zh-CN" sz="3000" baseline="30000" dirty="0" smtClean="0">
                <a:latin typeface="Times New Roman" panose="02020603050405020304" pitchFamily="18" charset="0"/>
                <a:cs typeface="Times New Roman" panose="02020603050405020304" pitchFamily="18" charset="0"/>
              </a:rPr>
              <a:t>2</a:t>
            </a:r>
            <a:r>
              <a:rPr lang="az-Cyrl-AZ" altLang="zh-CN" sz="3000" dirty="0">
                <a:latin typeface="Times New Roman" panose="02020603050405020304" pitchFamily="18" charset="0"/>
                <a:cs typeface="Times New Roman" panose="02020603050405020304" pitchFamily="18" charset="0"/>
              </a:rPr>
              <a:t>П</a:t>
            </a:r>
            <a:r>
              <a:rPr lang="en-US" altLang="zh-CN" sz="3000" dirty="0">
                <a:latin typeface="Times New Roman" panose="02020603050405020304" pitchFamily="18" charset="0"/>
                <a:cs typeface="Times New Roman" panose="02020603050405020304" pitchFamily="18" charset="0"/>
              </a:rPr>
              <a:t> state in </a:t>
            </a:r>
            <a:r>
              <a:rPr lang="en-US" altLang="zh-CN" sz="3000" dirty="0" smtClean="0">
                <a:latin typeface="Times New Roman" panose="02020603050405020304" pitchFamily="18" charset="0"/>
                <a:cs typeface="Times New Roman" panose="02020603050405020304" pitchFamily="18" charset="0"/>
              </a:rPr>
              <a:t>the bending configuration (Renner-Teller effect).</a:t>
            </a:r>
          </a:p>
          <a:p>
            <a:pPr marL="457200" indent="-457200">
              <a:spcBef>
                <a:spcPts val="300"/>
              </a:spcBef>
              <a:buClr>
                <a:srgbClr val="92D050"/>
              </a:buClr>
              <a:buFont typeface="Wingdings" panose="05000000000000000000" pitchFamily="2" charset="2"/>
              <a:buChar char="Ø"/>
            </a:pPr>
            <a:r>
              <a:rPr lang="en-US" altLang="zh-CN" sz="3000" b="1" dirty="0" smtClean="0">
                <a:latin typeface="Times New Roman" panose="02020603050405020304" pitchFamily="18" charset="0"/>
                <a:cs typeface="Times New Roman" panose="02020603050405020304" pitchFamily="18" charset="0"/>
              </a:rPr>
              <a:t>N</a:t>
            </a:r>
            <a:r>
              <a:rPr lang="en-US" altLang="zh-CN" sz="3000" b="1" baseline="-25000" dirty="0" smtClean="0">
                <a:latin typeface="Times New Roman" panose="02020603050405020304" pitchFamily="18" charset="0"/>
                <a:cs typeface="Times New Roman" panose="02020603050405020304" pitchFamily="18" charset="0"/>
              </a:rPr>
              <a:t>2</a:t>
            </a:r>
            <a:r>
              <a:rPr lang="en-US" altLang="zh-CN" sz="3000" b="1" dirty="0" smtClean="0">
                <a:latin typeface="Times New Roman" panose="02020603050405020304" pitchFamily="18" charset="0"/>
                <a:cs typeface="Times New Roman" panose="02020603050405020304" pitchFamily="18" charset="0"/>
              </a:rPr>
              <a:t>O</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(X</a:t>
            </a:r>
            <a:r>
              <a:rPr lang="en-US" altLang="zh-CN" sz="3000" b="1" baseline="30000" dirty="0">
                <a:latin typeface="Times New Roman" panose="02020603050405020304" pitchFamily="18" charset="0"/>
                <a:cs typeface="Times New Roman" panose="02020603050405020304" pitchFamily="18" charset="0"/>
              </a:rPr>
              <a:t>1</a:t>
            </a:r>
            <a:r>
              <a:rPr lang="el-GR" altLang="zh-CN" sz="3000" b="1" dirty="0">
                <a:latin typeface="Times New Roman" panose="02020603050405020304" pitchFamily="18" charset="0"/>
                <a:cs typeface="Times New Roman" panose="02020603050405020304" pitchFamily="18" charset="0"/>
              </a:rPr>
              <a:t>Σ</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 </a:t>
            </a: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a:t>
            </a:r>
            <a:r>
              <a:rPr lang="en-US" altLang="zh-CN" sz="3000" b="1" dirty="0">
                <a:latin typeface="Times New Roman" panose="02020603050405020304" pitchFamily="18" charset="0"/>
                <a:cs typeface="Times New Roman" panose="02020603050405020304" pitchFamily="18" charset="0"/>
              </a:rPr>
              <a:t>N</a:t>
            </a:r>
            <a:r>
              <a:rPr lang="en-US" altLang="zh-CN" sz="3000" b="1" baseline="-25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O</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en-US" altLang="zh-CN" sz="3000" b="1" baseline="30000" dirty="0">
                <a:latin typeface="Times New Roman" panose="02020603050405020304" pitchFamily="18" charset="0"/>
                <a:cs typeface="Times New Roman" panose="02020603050405020304" pitchFamily="18" charset="0"/>
              </a:rPr>
              <a:t>2</a:t>
            </a:r>
            <a:r>
              <a:rPr lang="el-GR" altLang="zh-CN" sz="3000" b="1" dirty="0" smtClean="0">
                <a:latin typeface="Times New Roman" panose="02020603050405020304" pitchFamily="18" charset="0"/>
                <a:cs typeface="Times New Roman" panose="02020603050405020304" pitchFamily="18" charset="0"/>
              </a:rPr>
              <a:t>Π</a:t>
            </a:r>
            <a:r>
              <a:rPr lang="en-US" altLang="zh-CN" sz="3000" b="1" dirty="0" smtClean="0">
                <a:latin typeface="Times New Roman" panose="02020603050405020304" pitchFamily="18" charset="0"/>
                <a:cs typeface="Times New Roman" panose="02020603050405020304" pitchFamily="18" charset="0"/>
              </a:rPr>
              <a:t>) </a:t>
            </a:r>
            <a:r>
              <a:rPr lang="en-US" altLang="zh-CN" sz="3000" b="1" dirty="0">
                <a:latin typeface="Times New Roman" panose="02020603050405020304" pitchFamily="18" charset="0"/>
                <a:cs typeface="Times New Roman" panose="02020603050405020304" pitchFamily="18" charset="0"/>
                <a:sym typeface="Wingdings" panose="05000000000000000000" pitchFamily="2" charset="2"/>
              </a:rPr>
              <a:t> </a:t>
            </a:r>
            <a:r>
              <a:rPr lang="pl-PL" altLang="zh-CN" sz="3000" b="1" dirty="0">
                <a:latin typeface="Times New Roman" panose="02020603050405020304" pitchFamily="18" charset="0"/>
                <a:cs typeface="Times New Roman" panose="02020603050405020304" pitchFamily="18" charset="0"/>
              </a:rPr>
              <a:t>NO</a:t>
            </a:r>
            <a:r>
              <a:rPr lang="pl-PL" altLang="zh-CN" sz="3000" b="1" baseline="30000" dirty="0">
                <a:latin typeface="Times New Roman" panose="02020603050405020304" pitchFamily="18" charset="0"/>
                <a:cs typeface="Times New Roman" panose="02020603050405020304" pitchFamily="18" charset="0"/>
              </a:rPr>
              <a:t>+</a:t>
            </a:r>
            <a:r>
              <a:rPr lang="pl-PL" altLang="zh-CN" sz="3000" b="1" dirty="0">
                <a:latin typeface="Times New Roman" panose="02020603050405020304" pitchFamily="18" charset="0"/>
                <a:cs typeface="Times New Roman" panose="02020603050405020304" pitchFamily="18" charset="0"/>
              </a:rPr>
              <a:t>(</a:t>
            </a:r>
            <a:r>
              <a:rPr lang="pl-PL" altLang="zh-CN" sz="3000" b="1" baseline="30000" dirty="0">
                <a:latin typeface="Times New Roman" panose="02020603050405020304" pitchFamily="18" charset="0"/>
                <a:cs typeface="Times New Roman" panose="02020603050405020304" pitchFamily="18" charset="0"/>
              </a:rPr>
              <a:t>1</a:t>
            </a:r>
            <a:r>
              <a:rPr lang="pl-PL" altLang="zh-CN" sz="3000" b="1" dirty="0">
                <a:latin typeface="Times New Roman" panose="02020603050405020304" pitchFamily="18" charset="0"/>
                <a:cs typeface="Times New Roman" panose="02020603050405020304" pitchFamily="18" charset="0"/>
              </a:rPr>
              <a:t>Σ</a:t>
            </a:r>
            <a:r>
              <a:rPr lang="pl-PL" altLang="zh-CN" sz="3000" b="1" baseline="30000" dirty="0">
                <a:latin typeface="Times New Roman" panose="02020603050405020304" pitchFamily="18" charset="0"/>
                <a:cs typeface="Times New Roman" panose="02020603050405020304" pitchFamily="18" charset="0"/>
              </a:rPr>
              <a:t>+</a:t>
            </a:r>
            <a:r>
              <a:rPr lang="pl-PL" altLang="zh-CN" sz="3000" b="1" dirty="0">
                <a:latin typeface="Times New Roman" panose="02020603050405020304" pitchFamily="18" charset="0"/>
                <a:cs typeface="Times New Roman" panose="02020603050405020304" pitchFamily="18" charset="0"/>
              </a:rPr>
              <a:t>) + N(</a:t>
            </a:r>
            <a:r>
              <a:rPr lang="en-US" altLang="zh-CN" sz="3000" b="1" baseline="30000" dirty="0" smtClean="0">
                <a:latin typeface="Times New Roman" panose="02020603050405020304" pitchFamily="18" charset="0"/>
                <a:cs typeface="Times New Roman" panose="02020603050405020304" pitchFamily="18" charset="0"/>
              </a:rPr>
              <a:t>2</a:t>
            </a:r>
            <a:r>
              <a:rPr lang="en-US" altLang="zh-CN" sz="3000" b="1" dirty="0" smtClean="0">
                <a:latin typeface="Times New Roman" panose="02020603050405020304" pitchFamily="18" charset="0"/>
                <a:cs typeface="Times New Roman" panose="02020603050405020304" pitchFamily="18" charset="0"/>
              </a:rPr>
              <a:t>P</a:t>
            </a:r>
            <a:r>
              <a:rPr lang="pl-PL" altLang="zh-CN" sz="3000" b="1" dirty="0" smtClean="0">
                <a:latin typeface="Times New Roman" panose="02020603050405020304" pitchFamily="18" charset="0"/>
                <a:cs typeface="Times New Roman" panose="02020603050405020304" pitchFamily="18" charset="0"/>
              </a:rPr>
              <a:t>)</a:t>
            </a:r>
            <a:endParaRPr lang="en-US" altLang="zh-CN" sz="3000" b="1" dirty="0" smtClean="0">
              <a:latin typeface="Times New Roman" panose="02020603050405020304" pitchFamily="18" charset="0"/>
              <a:cs typeface="Times New Roman" panose="02020603050405020304" pitchFamily="18" charset="0"/>
            </a:endParaRPr>
          </a:p>
          <a:p>
            <a:pPr>
              <a:spcBef>
                <a:spcPts val="300"/>
              </a:spcBef>
              <a:buClr>
                <a:srgbClr val="92D050"/>
              </a:buClr>
            </a:pPr>
            <a:r>
              <a:rPr lang="en-US" altLang="zh-CN" sz="3000" dirty="0" smtClean="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Starts to be appear at 254.001nm. </a:t>
            </a:r>
          </a:p>
          <a:p>
            <a:pPr>
              <a:spcBef>
                <a:spcPts val="300"/>
              </a:spcBef>
            </a:pPr>
            <a:r>
              <a:rPr lang="en-US" altLang="zh-CN" sz="3000" dirty="0" smtClean="0">
                <a:latin typeface="Times New Roman" panose="02020603050405020304" pitchFamily="18" charset="0"/>
                <a:cs typeface="Times New Roman" panose="02020603050405020304" pitchFamily="18" charset="0"/>
              </a:rPr>
              <a:t>    B</a:t>
            </a:r>
            <a:r>
              <a:rPr lang="en-US" altLang="zh-CN" sz="3000" baseline="30000" dirty="0" smtClean="0">
                <a:latin typeface="Times New Roman" panose="02020603050405020304" pitchFamily="18" charset="0"/>
                <a:cs typeface="Times New Roman" panose="02020603050405020304" pitchFamily="18" charset="0"/>
              </a:rPr>
              <a:t>2</a:t>
            </a:r>
            <a:r>
              <a:rPr lang="az-Cyrl-AZ" altLang="zh-CN" sz="3000" dirty="0">
                <a:latin typeface="Times New Roman" panose="02020603050405020304" pitchFamily="18" charset="0"/>
                <a:cs typeface="Times New Roman" panose="02020603050405020304" pitchFamily="18" charset="0"/>
              </a:rPr>
              <a:t>П</a:t>
            </a:r>
            <a:r>
              <a:rPr lang="en-US" altLang="zh-CN" sz="3000" dirty="0">
                <a:latin typeface="Times New Roman" panose="02020603050405020304" pitchFamily="18" charset="0"/>
                <a:cs typeface="Times New Roman" panose="02020603050405020304" pitchFamily="18" charset="0"/>
              </a:rPr>
              <a:t> of N</a:t>
            </a:r>
            <a:r>
              <a:rPr lang="en-US" altLang="zh-CN" sz="3000" baseline="-25000" dirty="0">
                <a:latin typeface="Times New Roman" panose="02020603050405020304" pitchFamily="18" charset="0"/>
                <a:cs typeface="Times New Roman" panose="02020603050405020304" pitchFamily="18" charset="0"/>
              </a:rPr>
              <a:t>2</a:t>
            </a:r>
            <a:r>
              <a:rPr lang="en-US" altLang="zh-CN" sz="3000" dirty="0">
                <a:latin typeface="Times New Roman" panose="02020603050405020304" pitchFamily="18" charset="0"/>
                <a:cs typeface="Times New Roman" panose="02020603050405020304" pitchFamily="18" charset="0"/>
              </a:rPr>
              <a:t>O</a:t>
            </a:r>
            <a:r>
              <a:rPr lang="en-US" altLang="zh-CN" sz="3000" baseline="30000" dirty="0">
                <a:latin typeface="Times New Roman" panose="02020603050405020304" pitchFamily="18" charset="0"/>
                <a:cs typeface="Times New Roman" panose="02020603050405020304" pitchFamily="18" charset="0"/>
              </a:rPr>
              <a:t>+</a:t>
            </a:r>
            <a:r>
              <a:rPr lang="en-US" altLang="zh-CN" sz="3000" dirty="0">
                <a:latin typeface="Times New Roman" panose="02020603050405020304" pitchFamily="18" charset="0"/>
                <a:cs typeface="Times New Roman" panose="02020603050405020304" pitchFamily="18" charset="0"/>
              </a:rPr>
              <a:t> was direct dissociation  with a positive anisotropy parameter </a:t>
            </a:r>
            <a:r>
              <a:rPr lang="el-GR" altLang="zh-CN" sz="3000" dirty="0">
                <a:latin typeface="Times New Roman" panose="02020603050405020304" pitchFamily="18" charset="0"/>
                <a:cs typeface="Times New Roman" panose="02020603050405020304" pitchFamily="18" charset="0"/>
              </a:rPr>
              <a:t>β</a:t>
            </a:r>
            <a:r>
              <a:rPr lang="en-US" altLang="zh-CN" sz="3000" dirty="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a:t>
            </a:r>
            <a:endParaRPr lang="en-US" altLang="zh-CN" sz="3000" dirty="0" smtClean="0">
              <a:latin typeface="Times New Roman" panose="02020603050405020304" pitchFamily="18" charset="0"/>
              <a:cs typeface="Times New Roman" panose="02020603050405020304" pitchFamily="18" charset="0"/>
            </a:endParaRPr>
          </a:p>
          <a:p>
            <a:pPr marL="457200" indent="-457200">
              <a:spcBef>
                <a:spcPts val="300"/>
              </a:spcBef>
              <a:buClr>
                <a:srgbClr val="92D050"/>
              </a:buClr>
              <a:buFont typeface="Wingdings" panose="05000000000000000000" pitchFamily="2" charset="2"/>
              <a:buChar char="Ø"/>
            </a:pPr>
            <a:r>
              <a:rPr lang="en-US" altLang="zh-CN" sz="3000" b="1" dirty="0" smtClean="0">
                <a:latin typeface="Times New Roman" panose="02020603050405020304" pitchFamily="18" charset="0"/>
                <a:cs typeface="Times New Roman" panose="02020603050405020304" pitchFamily="18" charset="0"/>
              </a:rPr>
              <a:t>For small linear molecule </a:t>
            </a:r>
            <a:r>
              <a:rPr lang="en-US" altLang="zh-CN" sz="3000" b="1" dirty="0">
                <a:latin typeface="Times New Roman" panose="02020603050405020304" pitchFamily="18" charset="0"/>
                <a:cs typeface="Times New Roman" panose="02020603050405020304" pitchFamily="18" charset="0"/>
              </a:rPr>
              <a:t>N</a:t>
            </a:r>
            <a:r>
              <a:rPr lang="en-US" altLang="zh-CN" sz="3000" b="1" baseline="-25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O</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(X</a:t>
            </a:r>
            <a:r>
              <a:rPr lang="en-US" altLang="zh-CN" sz="3000" b="1" baseline="30000" dirty="0">
                <a:latin typeface="Times New Roman" panose="02020603050405020304" pitchFamily="18" charset="0"/>
                <a:cs typeface="Times New Roman" panose="02020603050405020304" pitchFamily="18" charset="0"/>
              </a:rPr>
              <a:t>1</a:t>
            </a:r>
            <a:r>
              <a:rPr lang="el-GR" altLang="zh-CN" sz="3000" b="1" dirty="0">
                <a:latin typeface="Times New Roman" panose="02020603050405020304" pitchFamily="18" charset="0"/>
                <a:cs typeface="Times New Roman" panose="02020603050405020304" pitchFamily="18" charset="0"/>
              </a:rPr>
              <a:t>Σ</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 </a:t>
            </a:r>
            <a:r>
              <a:rPr lang="en-US" altLang="zh-CN" sz="3000" b="1" dirty="0" smtClean="0">
                <a:latin typeface="Times New Roman" panose="02020603050405020304" pitchFamily="18" charset="0"/>
                <a:cs typeface="Times New Roman" panose="02020603050405020304" pitchFamily="18" charset="0"/>
              </a:rPr>
              <a:t>, the lifetime of the excited state </a:t>
            </a:r>
            <a:r>
              <a:rPr lang="en-US" altLang="zh-CN" sz="3000" b="1" dirty="0">
                <a:latin typeface="Times New Roman" panose="02020603050405020304" pitchFamily="18" charset="0"/>
                <a:cs typeface="Times New Roman" panose="02020603050405020304" pitchFamily="18" charset="0"/>
              </a:rPr>
              <a:t>N</a:t>
            </a:r>
            <a:r>
              <a:rPr lang="en-US" altLang="zh-CN" sz="3000" b="1" baseline="-25000" dirty="0">
                <a:latin typeface="Times New Roman" panose="02020603050405020304" pitchFamily="18" charset="0"/>
                <a:cs typeface="Times New Roman" panose="02020603050405020304" pitchFamily="18" charset="0"/>
              </a:rPr>
              <a:t>2</a:t>
            </a:r>
            <a:r>
              <a:rPr lang="en-US" altLang="zh-CN" sz="3000" b="1" dirty="0">
                <a:latin typeface="Times New Roman" panose="02020603050405020304" pitchFamily="18" charset="0"/>
                <a:cs typeface="Times New Roman" panose="02020603050405020304" pitchFamily="18" charset="0"/>
              </a:rPr>
              <a:t>O</a:t>
            </a:r>
            <a:r>
              <a:rPr lang="en-US" altLang="zh-CN" sz="3000" b="1" baseline="30000" dirty="0">
                <a:latin typeface="Times New Roman" panose="02020603050405020304" pitchFamily="18" charset="0"/>
                <a:cs typeface="Times New Roman" panose="02020603050405020304" pitchFamily="18" charset="0"/>
              </a:rPr>
              <a:t>+</a:t>
            </a:r>
            <a:r>
              <a:rPr lang="en-US" altLang="zh-CN" sz="3000" b="1" dirty="0">
                <a:latin typeface="Times New Roman" panose="02020603050405020304" pitchFamily="18" charset="0"/>
                <a:cs typeface="Times New Roman" panose="02020603050405020304" pitchFamily="18" charset="0"/>
              </a:rPr>
              <a:t>(B</a:t>
            </a:r>
            <a:r>
              <a:rPr lang="en-US" altLang="zh-CN" sz="3000" b="1" baseline="30000" dirty="0">
                <a:latin typeface="Times New Roman" panose="02020603050405020304" pitchFamily="18" charset="0"/>
                <a:cs typeface="Times New Roman" panose="02020603050405020304" pitchFamily="18" charset="0"/>
              </a:rPr>
              <a:t>2</a:t>
            </a:r>
            <a:r>
              <a:rPr lang="el-GR" altLang="zh-CN" sz="3000" b="1" dirty="0">
                <a:latin typeface="Times New Roman" panose="02020603050405020304" pitchFamily="18" charset="0"/>
                <a:cs typeface="Times New Roman" panose="02020603050405020304" pitchFamily="18" charset="0"/>
              </a:rPr>
              <a:t>Π</a:t>
            </a:r>
            <a:r>
              <a:rPr lang="en-US" altLang="zh-CN" sz="3000" b="1" dirty="0">
                <a:latin typeface="Times New Roman" panose="02020603050405020304" pitchFamily="18" charset="0"/>
                <a:cs typeface="Times New Roman" panose="02020603050405020304" pitchFamily="18" charset="0"/>
              </a:rPr>
              <a:t>) </a:t>
            </a:r>
            <a:r>
              <a:rPr lang="en-US" altLang="zh-CN" sz="3000" b="1" dirty="0" smtClean="0">
                <a:latin typeface="Times New Roman" panose="02020603050405020304" pitchFamily="18" charset="0"/>
                <a:cs typeface="Times New Roman" panose="02020603050405020304" pitchFamily="18" charset="0"/>
              </a:rPr>
              <a:t>is: </a:t>
            </a:r>
            <a:r>
              <a:rPr lang="en-US" altLang="zh-CN" sz="3000" b="1" dirty="0" smtClean="0">
                <a:latin typeface="Times New Roman" panose="02020603050405020304" pitchFamily="18" charset="0"/>
                <a:cs typeface="Times New Roman" panose="02020603050405020304" pitchFamily="18" charset="0"/>
              </a:rPr>
              <a:t>30  f</a:t>
            </a:r>
            <a:r>
              <a:rPr lang="en-US" altLang="zh-CN" sz="3000" b="1" baseline="30000" dirty="0" smtClean="0">
                <a:latin typeface="Times New Roman" panose="02020603050405020304" pitchFamily="18" charset="0"/>
                <a:cs typeface="Times New Roman" panose="02020603050405020304" pitchFamily="18" charset="0"/>
              </a:rPr>
              <a:t> </a:t>
            </a:r>
            <a:r>
              <a:rPr lang="en-US" altLang="zh-CN" sz="3000" b="1" dirty="0" smtClean="0">
                <a:latin typeface="Times New Roman" panose="02020603050405020304" pitchFamily="18" charset="0"/>
                <a:cs typeface="Times New Roman" panose="02020603050405020304" pitchFamily="18" charset="0"/>
              </a:rPr>
              <a:t>s</a:t>
            </a:r>
            <a:endParaRPr lang="en-US" altLang="zh-CN" sz="3000" b="1" dirty="0" smtClean="0">
              <a:solidFill>
                <a:srgbClr val="FF0000"/>
              </a:solidFill>
              <a:latin typeface="Times New Roman" panose="02020603050405020304" pitchFamily="18" charset="0"/>
              <a:cs typeface="Times New Roman" panose="02020603050405020304" pitchFamily="18" charset="0"/>
            </a:endParaRPr>
          </a:p>
          <a:p>
            <a:pPr>
              <a:spcBef>
                <a:spcPts val="300"/>
              </a:spcBef>
              <a:buClr>
                <a:srgbClr val="92D050"/>
              </a:buClr>
            </a:pPr>
            <a:r>
              <a:rPr lang="en-US" altLang="zh-CN" sz="3000" dirty="0" smtClean="0">
                <a:latin typeface="Times New Roman" panose="02020603050405020304" pitchFamily="18" charset="0"/>
                <a:cs typeface="Times New Roman" panose="02020603050405020304" pitchFamily="18" charset="0"/>
              </a:rPr>
              <a:t>     For the direct dissociation of  B(</a:t>
            </a:r>
            <a:r>
              <a:rPr lang="en-US" altLang="zh-CN" sz="3000" baseline="30000" dirty="0" smtClean="0">
                <a:latin typeface="Times New Roman" panose="02020603050405020304" pitchFamily="18" charset="0"/>
                <a:cs typeface="Times New Roman" panose="02020603050405020304" pitchFamily="18" charset="0"/>
              </a:rPr>
              <a:t>2</a:t>
            </a:r>
            <a:r>
              <a:rPr lang="el-GR" altLang="zh-CN" sz="3000" dirty="0" smtClean="0">
                <a:latin typeface="Times New Roman" panose="02020603050405020304" pitchFamily="18" charset="0"/>
                <a:cs typeface="Times New Roman" panose="02020603050405020304" pitchFamily="18" charset="0"/>
              </a:rPr>
              <a:t>Π</a:t>
            </a:r>
            <a:r>
              <a:rPr lang="en-US" altLang="zh-CN" sz="3000" dirty="0" smtClean="0">
                <a:latin typeface="Times New Roman" panose="02020603050405020304" pitchFamily="18" charset="0"/>
                <a:cs typeface="Times New Roman" panose="02020603050405020304" pitchFamily="18" charset="0"/>
              </a:rPr>
              <a:t>) state to product the </a:t>
            </a:r>
            <a:r>
              <a:rPr lang="pl-PL" altLang="zh-CN" sz="3000" dirty="0">
                <a:latin typeface="Times New Roman" panose="02020603050405020304" pitchFamily="18" charset="0"/>
                <a:cs typeface="Times New Roman" panose="02020603050405020304" pitchFamily="18" charset="0"/>
              </a:rPr>
              <a:t>NO</a:t>
            </a:r>
            <a:r>
              <a:rPr lang="pl-PL" altLang="zh-CN" sz="3000" baseline="30000" dirty="0">
                <a:latin typeface="Times New Roman" panose="02020603050405020304" pitchFamily="18" charset="0"/>
                <a:cs typeface="Times New Roman" panose="02020603050405020304" pitchFamily="18" charset="0"/>
              </a:rPr>
              <a:t>+</a:t>
            </a:r>
            <a:r>
              <a:rPr lang="pl-PL" altLang="zh-CN" sz="3000" dirty="0">
                <a:latin typeface="Times New Roman" panose="02020603050405020304" pitchFamily="18" charset="0"/>
                <a:cs typeface="Times New Roman" panose="02020603050405020304" pitchFamily="18" charset="0"/>
              </a:rPr>
              <a:t>(</a:t>
            </a:r>
            <a:r>
              <a:rPr lang="pl-PL" altLang="zh-CN" sz="3000" baseline="30000" dirty="0">
                <a:latin typeface="Times New Roman" panose="02020603050405020304" pitchFamily="18" charset="0"/>
                <a:cs typeface="Times New Roman" panose="02020603050405020304" pitchFamily="18" charset="0"/>
              </a:rPr>
              <a:t>1</a:t>
            </a:r>
            <a:r>
              <a:rPr lang="pl-PL" altLang="zh-CN" sz="3000" dirty="0">
                <a:latin typeface="Times New Roman" panose="02020603050405020304" pitchFamily="18" charset="0"/>
                <a:cs typeface="Times New Roman" panose="02020603050405020304" pitchFamily="18" charset="0"/>
              </a:rPr>
              <a:t>Σ</a:t>
            </a:r>
            <a:r>
              <a:rPr lang="pl-PL" altLang="zh-CN" sz="3000" baseline="30000" dirty="0">
                <a:latin typeface="Times New Roman" panose="02020603050405020304" pitchFamily="18" charset="0"/>
                <a:cs typeface="Times New Roman" panose="02020603050405020304" pitchFamily="18" charset="0"/>
              </a:rPr>
              <a:t>+</a:t>
            </a:r>
            <a:r>
              <a:rPr lang="pl-PL" altLang="zh-CN" sz="3000" dirty="0">
                <a:latin typeface="Times New Roman" panose="02020603050405020304" pitchFamily="18" charset="0"/>
                <a:cs typeface="Times New Roman" panose="02020603050405020304" pitchFamily="18" charset="0"/>
              </a:rPr>
              <a:t>) + N(</a:t>
            </a:r>
            <a:r>
              <a:rPr lang="en-US" altLang="zh-CN" sz="3000" baseline="30000" dirty="0">
                <a:latin typeface="Times New Roman" panose="02020603050405020304" pitchFamily="18" charset="0"/>
                <a:cs typeface="Times New Roman" panose="02020603050405020304" pitchFamily="18" charset="0"/>
              </a:rPr>
              <a:t>2</a:t>
            </a:r>
            <a:r>
              <a:rPr lang="en-US" altLang="zh-CN" sz="3000" dirty="0">
                <a:latin typeface="Times New Roman" panose="02020603050405020304" pitchFamily="18" charset="0"/>
                <a:cs typeface="Times New Roman" panose="02020603050405020304" pitchFamily="18" charset="0"/>
              </a:rPr>
              <a:t>P</a:t>
            </a:r>
            <a:r>
              <a:rPr lang="pl-PL" altLang="zh-CN" sz="3000" dirty="0" smtClean="0">
                <a:latin typeface="Times New Roman" panose="02020603050405020304" pitchFamily="18" charset="0"/>
                <a:cs typeface="Times New Roman" panose="02020603050405020304" pitchFamily="18" charset="0"/>
              </a:rPr>
              <a:t>)</a:t>
            </a:r>
            <a:r>
              <a:rPr lang="en-US" altLang="zh-CN" sz="3000" dirty="0" smtClean="0">
                <a:latin typeface="Times New Roman" panose="02020603050405020304" pitchFamily="18" charset="0"/>
                <a:cs typeface="Times New Roman" panose="02020603050405020304" pitchFamily="18" charset="0"/>
              </a:rPr>
              <a:t>, </a:t>
            </a:r>
            <a:r>
              <a:rPr lang="el-GR" altLang="zh-CN" sz="3000" dirty="0" smtClean="0">
                <a:latin typeface="Times New Roman" panose="02020603050405020304" pitchFamily="18" charset="0"/>
                <a:cs typeface="Times New Roman" panose="02020603050405020304" pitchFamily="18" charset="0"/>
              </a:rPr>
              <a:t>β</a:t>
            </a:r>
            <a:r>
              <a:rPr lang="en-US" altLang="zh-CN" sz="3000" dirty="0" smtClean="0">
                <a:latin typeface="Times New Roman" panose="02020603050405020304" pitchFamily="18" charset="0"/>
                <a:cs typeface="Times New Roman" panose="02020603050405020304" pitchFamily="18" charset="0"/>
              </a:rPr>
              <a:t> &lt; 2 was caused by molecular bending. The bending angle of B was between 30</a:t>
            </a:r>
            <a:r>
              <a:rPr lang="en-US" altLang="zh-CN" sz="3000" baseline="30000" dirty="0" smtClean="0">
                <a:latin typeface="Times New Roman" panose="02020603050405020304" pitchFamily="18" charset="0"/>
                <a:cs typeface="Times New Roman" panose="02020603050405020304" pitchFamily="18" charset="0"/>
              </a:rPr>
              <a:t>o</a:t>
            </a:r>
            <a:r>
              <a:rPr lang="en-US" altLang="zh-CN" sz="3000" dirty="0" smtClean="0">
                <a:latin typeface="Times New Roman" panose="02020603050405020304" pitchFamily="18" charset="0"/>
                <a:cs typeface="Times New Roman" panose="02020603050405020304" pitchFamily="18" charset="0"/>
              </a:rPr>
              <a:t> </a:t>
            </a:r>
            <a:r>
              <a:rPr lang="en-US" altLang="zh-CN" sz="3000" dirty="0" smtClean="0">
                <a:latin typeface="Times New Roman" panose="02020603050405020304" pitchFamily="18" charset="0"/>
                <a:cs typeface="Times New Roman" panose="02020603050405020304" pitchFamily="18" charset="0"/>
              </a:rPr>
              <a:t>- </a:t>
            </a:r>
            <a:r>
              <a:rPr lang="en-US" altLang="zh-CN" sz="2800" dirty="0" smtClean="0">
                <a:latin typeface="Times New Roman" panose="02020603050405020304" pitchFamily="18" charset="0"/>
                <a:cs typeface="Times New Roman" panose="02020603050405020304" pitchFamily="18" charset="0"/>
              </a:rPr>
              <a:t>50</a:t>
            </a:r>
            <a:r>
              <a:rPr lang="en-US" altLang="zh-CN" sz="2800" baseline="30000" dirty="0" smtClean="0">
                <a:latin typeface="Times New Roman" panose="02020603050405020304" pitchFamily="18" charset="0"/>
                <a:cs typeface="Times New Roman" panose="02020603050405020304" pitchFamily="18" charset="0"/>
              </a:rPr>
              <a:t>o</a:t>
            </a:r>
            <a:r>
              <a:rPr lang="en-US" altLang="zh-CN" sz="2800" dirty="0" smtClean="0">
                <a:latin typeface="Times New Roman" panose="02020603050405020304" pitchFamily="18" charset="0"/>
                <a:cs typeface="Times New Roman" panose="02020603050405020304" pitchFamily="18" charset="0"/>
              </a:rPr>
              <a:t>(β </a:t>
            </a:r>
            <a:r>
              <a:rPr lang="en-US" altLang="zh-CN" sz="2800" dirty="0"/>
              <a:t>= </a:t>
            </a:r>
            <a:r>
              <a:rPr lang="en-US" altLang="zh-CN" sz="2800" dirty="0" smtClean="0"/>
              <a:t>2P</a:t>
            </a:r>
            <a:r>
              <a:rPr lang="en-US" altLang="zh-CN" sz="2800" baseline="-25000" dirty="0" smtClean="0"/>
              <a:t>2</a:t>
            </a:r>
            <a:r>
              <a:rPr lang="en-US" altLang="zh-CN" sz="2800" dirty="0" smtClean="0"/>
              <a:t>(</a:t>
            </a:r>
            <a:r>
              <a:rPr lang="en-US" altLang="zh-CN" sz="2800" dirty="0" err="1" smtClean="0"/>
              <a:t>cosγ</a:t>
            </a:r>
            <a:r>
              <a:rPr lang="en-US" altLang="zh-CN" sz="2800" dirty="0"/>
              <a:t>) * </a:t>
            </a:r>
            <a:r>
              <a:rPr lang="en-US" altLang="zh-CN" sz="2800" dirty="0" smtClean="0"/>
              <a:t>P</a:t>
            </a:r>
            <a:r>
              <a:rPr lang="en-US" altLang="zh-CN" sz="2800" baseline="-25000" dirty="0" smtClean="0"/>
              <a:t>2</a:t>
            </a:r>
            <a:r>
              <a:rPr lang="en-US" altLang="zh-CN" sz="2800" dirty="0" smtClean="0"/>
              <a:t>(</a:t>
            </a:r>
            <a:r>
              <a:rPr lang="en-US" altLang="zh-CN" sz="2800" dirty="0" err="1" smtClean="0"/>
              <a:t>cosχ</a:t>
            </a:r>
            <a:r>
              <a:rPr lang="en-US" altLang="zh-CN" sz="2800" dirty="0"/>
              <a:t>) (the γ is the angle between the light polarization vector and the molecular dipole moment vector, χ is the molecular bending angle</a:t>
            </a:r>
            <a:r>
              <a:rPr lang="en-US" altLang="zh-CN" sz="2400" dirty="0" smtClean="0"/>
              <a:t>.).</a:t>
            </a:r>
            <a:endParaRPr lang="zh-CN" altLang="en-US" sz="2400" dirty="0"/>
          </a:p>
        </p:txBody>
      </p:sp>
      <p:cxnSp>
        <p:nvCxnSpPr>
          <p:cNvPr id="209" name="直接连接符 208"/>
          <p:cNvCxnSpPr/>
          <p:nvPr/>
        </p:nvCxnSpPr>
        <p:spPr>
          <a:xfrm>
            <a:off x="568050" y="25623616"/>
            <a:ext cx="10020701" cy="0"/>
          </a:xfrm>
          <a:prstGeom prst="line">
            <a:avLst/>
          </a:prstGeom>
          <a:ln w="69850">
            <a:gradFill>
              <a:gsLst>
                <a:gs pos="2000">
                  <a:schemeClr val="accent1">
                    <a:lumMod val="5000"/>
                    <a:lumOff val="95000"/>
                  </a:schemeClr>
                </a:gs>
                <a:gs pos="43000">
                  <a:srgbClr val="034EA1"/>
                </a:gs>
                <a:gs pos="61000">
                  <a:srgbClr val="034EA1"/>
                </a:gs>
                <a:gs pos="95000">
                  <a:schemeClr val="bg1"/>
                </a:gs>
              </a:gsLst>
              <a:lin ang="4800000" scaled="0"/>
            </a:gradFill>
          </a:ln>
        </p:spPr>
        <p:style>
          <a:lnRef idx="1">
            <a:schemeClr val="accent1"/>
          </a:lnRef>
          <a:fillRef idx="0">
            <a:schemeClr val="accent1"/>
          </a:fillRef>
          <a:effectRef idx="0">
            <a:schemeClr val="accent1"/>
          </a:effectRef>
          <a:fontRef idx="minor">
            <a:schemeClr val="tx1"/>
          </a:fontRef>
        </p:style>
      </p:cxnSp>
      <p:sp>
        <p:nvSpPr>
          <p:cNvPr id="216" name="同侧圆角矩形 215"/>
          <p:cNvSpPr/>
          <p:nvPr/>
        </p:nvSpPr>
        <p:spPr>
          <a:xfrm>
            <a:off x="12180352" y="27296078"/>
            <a:ext cx="6510834" cy="647700"/>
          </a:xfrm>
          <a:prstGeom prst="round2SameRect">
            <a:avLst/>
          </a:prstGeom>
          <a:solidFill>
            <a:srgbClr val="034E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t>Acknowledgements</a:t>
            </a:r>
            <a:endParaRPr lang="zh-CN" altLang="en-US" sz="4000" dirty="0"/>
          </a:p>
        </p:txBody>
      </p:sp>
      <p:cxnSp>
        <p:nvCxnSpPr>
          <p:cNvPr id="220" name="直接连接符 219"/>
          <p:cNvCxnSpPr/>
          <p:nvPr/>
        </p:nvCxnSpPr>
        <p:spPr>
          <a:xfrm>
            <a:off x="10680192" y="27200559"/>
            <a:ext cx="9932805" cy="0"/>
          </a:xfrm>
          <a:prstGeom prst="line">
            <a:avLst/>
          </a:prstGeom>
          <a:ln w="69850">
            <a:solidFill>
              <a:srgbClr val="034EA1"/>
            </a:solidFill>
            <a:prstDash val="dash"/>
          </a:ln>
        </p:spPr>
        <p:style>
          <a:lnRef idx="1">
            <a:schemeClr val="accent1"/>
          </a:lnRef>
          <a:fillRef idx="0">
            <a:schemeClr val="accent1"/>
          </a:fillRef>
          <a:effectRef idx="0">
            <a:schemeClr val="accent1"/>
          </a:effectRef>
          <a:fontRef idx="minor">
            <a:schemeClr val="tx1"/>
          </a:fontRef>
        </p:style>
      </p:cxnSp>
      <p:sp>
        <p:nvSpPr>
          <p:cNvPr id="221" name="文本框 220"/>
          <p:cNvSpPr txBox="1"/>
          <p:nvPr/>
        </p:nvSpPr>
        <p:spPr>
          <a:xfrm>
            <a:off x="10872617" y="27936101"/>
            <a:ext cx="9592055" cy="2690095"/>
          </a:xfrm>
          <a:prstGeom prst="rect">
            <a:avLst/>
          </a:prstGeom>
          <a:noFill/>
        </p:spPr>
        <p:txBody>
          <a:bodyPr wrap="square" rtlCol="0">
            <a:spAutoFit/>
          </a:bodyPr>
          <a:lstStyle/>
          <a:p>
            <a:pPr marL="342900" indent="-342900" algn="just">
              <a:buClr>
                <a:srgbClr val="92D050"/>
              </a:buClr>
              <a:buFont typeface="Wingdings" panose="05000000000000000000" pitchFamily="2" charset="2"/>
              <a:buChar char="Ø"/>
            </a:pPr>
            <a:r>
              <a:rPr lang="en-US" altLang="zh-CN" sz="3000" dirty="0">
                <a:solidFill>
                  <a:srgbClr val="002060"/>
                </a:solidFill>
              </a:rPr>
              <a:t>National Basic Research Program of China (MOST)</a:t>
            </a:r>
          </a:p>
          <a:p>
            <a:pPr marL="342900" indent="-342900" algn="just">
              <a:buClr>
                <a:srgbClr val="92D050"/>
              </a:buClr>
              <a:buFont typeface="Wingdings" panose="05000000000000000000" pitchFamily="2" charset="2"/>
              <a:buChar char="Ø"/>
            </a:pPr>
            <a:r>
              <a:rPr lang="en-US" altLang="zh-CN" sz="3000" dirty="0">
                <a:solidFill>
                  <a:srgbClr val="002060"/>
                </a:solidFill>
              </a:rPr>
              <a:t>National Natural Science Foundation of China</a:t>
            </a:r>
          </a:p>
          <a:p>
            <a:pPr marL="342900" indent="-342900" algn="just">
              <a:buClr>
                <a:srgbClr val="92D050"/>
              </a:buClr>
              <a:buFont typeface="Wingdings" panose="05000000000000000000" pitchFamily="2" charset="2"/>
              <a:buChar char="Ø"/>
            </a:pPr>
            <a:r>
              <a:rPr lang="en-US" altLang="zh-CN" sz="3000" dirty="0" smtClean="0">
                <a:solidFill>
                  <a:srgbClr val="002060"/>
                </a:solidFill>
              </a:rPr>
              <a:t>Fundamental Research Funds for the Central Universities of China</a:t>
            </a:r>
          </a:p>
          <a:p>
            <a:endParaRPr lang="zh-CN" altLang="en-US" dirty="0"/>
          </a:p>
        </p:txBody>
      </p:sp>
      <p:pic>
        <p:nvPicPr>
          <p:cNvPr id="4" name="图片 3"/>
          <p:cNvPicPr>
            <a:picLocks noChangeAspect="1"/>
          </p:cNvPicPr>
          <p:nvPr/>
        </p:nvPicPr>
        <p:blipFill>
          <a:blip r:embed="rId17"/>
          <a:stretch>
            <a:fillRect/>
          </a:stretch>
        </p:blipFill>
        <p:spPr>
          <a:xfrm>
            <a:off x="815961" y="16347902"/>
            <a:ext cx="4584570" cy="3819031"/>
          </a:xfrm>
          <a:prstGeom prst="rect">
            <a:avLst/>
          </a:prstGeom>
        </p:spPr>
      </p:pic>
      <p:grpSp>
        <p:nvGrpSpPr>
          <p:cNvPr id="27" name="组合 26"/>
          <p:cNvGrpSpPr/>
          <p:nvPr/>
        </p:nvGrpSpPr>
        <p:grpSpPr>
          <a:xfrm>
            <a:off x="9839955" y="351312"/>
            <a:ext cx="9734003" cy="1411543"/>
            <a:chOff x="9839955" y="351312"/>
            <a:chExt cx="9734003" cy="1411543"/>
          </a:xfrm>
        </p:grpSpPr>
        <p:pic>
          <p:nvPicPr>
            <p:cNvPr id="18" name="图片 1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39955" y="351312"/>
              <a:ext cx="9734003" cy="1411543"/>
            </a:xfrm>
            <a:prstGeom prst="rect">
              <a:avLst/>
            </a:prstGeom>
          </p:spPr>
        </p:pic>
        <p:pic>
          <p:nvPicPr>
            <p:cNvPr id="22" name="图片 21"/>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10005881" y="497157"/>
              <a:ext cx="1210759" cy="1207270"/>
            </a:xfrm>
            <a:prstGeom prst="rect">
              <a:avLst/>
            </a:prstGeom>
          </p:spPr>
        </p:pic>
      </p:grpSp>
      <p:sp>
        <p:nvSpPr>
          <p:cNvPr id="28" name="Rectangle 403"/>
          <p:cNvSpPr>
            <a:spLocks noChangeArrowheads="1"/>
          </p:cNvSpPr>
          <p:nvPr/>
        </p:nvSpPr>
        <p:spPr bwMode="auto">
          <a:xfrm>
            <a:off x="1085063" y="2512074"/>
            <a:ext cx="21383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11208913" y="11760682"/>
            <a:ext cx="9000173" cy="6619628"/>
          </a:xfrm>
          <a:prstGeom prst="rect">
            <a:avLst/>
          </a:prstGeom>
        </p:spPr>
      </p:pic>
      <p:sp>
        <p:nvSpPr>
          <p:cNvPr id="13" name="圆角矩形 12"/>
          <p:cNvSpPr/>
          <p:nvPr/>
        </p:nvSpPr>
        <p:spPr>
          <a:xfrm>
            <a:off x="4925150" y="25691110"/>
            <a:ext cx="694600" cy="557641"/>
          </a:xfrm>
          <a:prstGeom prst="roundRect">
            <a:avLst/>
          </a:prstGeom>
          <a:noFill/>
          <a:ln w="635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13451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5469</TotalTime>
  <Words>621</Words>
  <Application>Microsoft Office PowerPoint</Application>
  <PresentationFormat>自定义</PresentationFormat>
  <Paragraphs>31</Paragraphs>
  <Slides>1</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vt:i4>
      </vt:variant>
    </vt:vector>
  </HeadingPairs>
  <TitlesOfParts>
    <vt:vector size="10" baseType="lpstr">
      <vt:lpstr>Arial Unicode MS</vt:lpstr>
      <vt:lpstr>宋体</vt:lpstr>
      <vt:lpstr>Arial</vt:lpstr>
      <vt:lpstr>Calibri</vt:lpstr>
      <vt:lpstr>Calibri Light</vt:lpstr>
      <vt:lpstr>Times New Roman</vt:lpstr>
      <vt:lpstr>Wingdings</vt:lpstr>
      <vt:lpstr>Office 主题</vt:lpstr>
      <vt:lpstr>公式</vt:lpstr>
      <vt:lpstr>PowerPoint 演示文稿</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周芳</dc:creator>
  <cp:lastModifiedBy>周芳</cp:lastModifiedBy>
  <cp:revision>67</cp:revision>
  <dcterms:created xsi:type="dcterms:W3CDTF">2019-02-21T02:23:48Z</dcterms:created>
  <dcterms:modified xsi:type="dcterms:W3CDTF">2019-02-28T10:49:37Z</dcterms:modified>
</cp:coreProperties>
</file>