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</p:sldIdLst>
  <p:sldSz cx="32404050" cy="43205400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85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  <a:srgbClr val="0066FF"/>
    <a:srgbClr val="8080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243"/>
    <p:restoredTop sz="95827"/>
  </p:normalViewPr>
  <p:slideViewPr>
    <p:cSldViewPr showGuides="1">
      <p:cViewPr>
        <p:scale>
          <a:sx n="33" d="100"/>
          <a:sy n="33" d="100"/>
        </p:scale>
        <p:origin x="-1020" y="-78"/>
      </p:cViewPr>
      <p:guideLst>
        <p:guide orient="horz" pos="13547"/>
        <p:guide pos="10173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925" y="24482425"/>
            <a:ext cx="22682200" cy="11042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3413" y="1730375"/>
            <a:ext cx="7289800" cy="368649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20838" y="1730375"/>
            <a:ext cx="21720175" cy="36864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9050" y="27763788"/>
            <a:ext cx="27544713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9050" y="18311813"/>
            <a:ext cx="27544713" cy="9451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20838" y="10080625"/>
            <a:ext cx="14504987" cy="2851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8225" y="10080625"/>
            <a:ext cx="14504988" cy="2851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0838" y="9671050"/>
            <a:ext cx="1431607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0838" y="13701713"/>
            <a:ext cx="1431607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60788" y="9671050"/>
            <a:ext cx="1432242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60788" y="13701713"/>
            <a:ext cx="1432242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838" y="1720850"/>
            <a:ext cx="10660062" cy="7319963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9838" y="1720850"/>
            <a:ext cx="18113375" cy="36874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838" y="9040813"/>
            <a:ext cx="10660062" cy="295544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1588" y="30243463"/>
            <a:ext cx="19442112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51588" y="3860800"/>
            <a:ext cx="19442112" cy="25922288"/>
          </a:xfrm>
        </p:spPr>
        <p:txBody>
          <a:bodyPr vert="horz" wrap="square" lIns="432054" tIns="216027" rIns="432054" bIns="216027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3211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1588" y="33813750"/>
            <a:ext cx="19442112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 w="9525">
            <a:noFill/>
          </a:ln>
        </p:spPr>
        <p:txBody>
          <a:bodyPr lIns="432054" tIns="216027" rIns="432054" bIns="216027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620838" y="10080625"/>
            <a:ext cx="29162375" cy="28514675"/>
          </a:xfrm>
          <a:prstGeom prst="rect">
            <a:avLst/>
          </a:prstGeom>
          <a:noFill/>
          <a:ln w="9525">
            <a:noFill/>
          </a:ln>
        </p:spPr>
        <p:txBody>
          <a:bodyPr lIns="432054" tIns="216027" rIns="432054" bIns="216027" anchor="t"/>
          <a:p>
            <a:pPr lvl="0" indent="-162115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349375"/>
            <a:r>
              <a:rPr lang="zh-CN" altLang="en-US" dirty="0"/>
              <a:t>第二级</a:t>
            </a:r>
            <a:endParaRPr lang="zh-CN" altLang="en-US" dirty="0"/>
          </a:p>
          <a:p>
            <a:pPr lvl="2" indent="-1079500"/>
            <a:r>
              <a:rPr lang="zh-CN" altLang="en-US" dirty="0"/>
              <a:t>第三级</a:t>
            </a:r>
            <a:endParaRPr lang="zh-CN" altLang="en-US" dirty="0"/>
          </a:p>
          <a:p>
            <a:pPr lvl="3" indent="-1081405"/>
            <a:r>
              <a:rPr lang="zh-CN" altLang="en-US" dirty="0"/>
              <a:t>第四级</a:t>
            </a:r>
            <a:endParaRPr lang="zh-CN" altLang="en-US" dirty="0"/>
          </a:p>
          <a:p>
            <a:pPr lvl="4" indent="-108077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0838" y="39344600"/>
            <a:ext cx="7559675" cy="300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32054" tIns="216027" rIns="432054" bIns="216027" numCol="1" anchor="t" anchorCtr="0" compatLnSpc="1"/>
          <a:lstStyle>
            <a:lvl1pPr algn="l" eaLnBrk="1" hangingPunct="1">
              <a:defRPr sz="66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9344600"/>
            <a:ext cx="10261600" cy="300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32054" tIns="216027" rIns="432054" bIns="216027" numCol="1" anchor="t" anchorCtr="0" compatLnSpc="1"/>
          <a:lstStyle>
            <a:lvl1pPr algn="ctr" eaLnBrk="1" hangingPunct="1">
              <a:defRPr sz="66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9344600"/>
            <a:ext cx="7559675" cy="300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32054" tIns="216027" rIns="432054" bIns="216027" numCol="1" anchor="t" anchorCtr="0" compatLnSpc="1"/>
          <a:lstStyle>
            <a:lvl1pPr algn="r">
              <a:defRPr sz="66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21175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21175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21175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21175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21175" rtl="0" fontAlgn="base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21155" indent="-1621155" algn="l" defTabSz="4321175" rtl="0" eaLnBrk="0" fontAlgn="base" hangingPunct="0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21175" rtl="0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  <a:ea typeface="+mn-ea"/>
        </a:defRPr>
      </a:lvl2pPr>
      <a:lvl3pPr marL="5400675" indent="-1079500" algn="l" defTabSz="4321175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+mn-ea"/>
        </a:defRPr>
      </a:lvl3pPr>
      <a:lvl4pPr marL="7561580" indent="-1081405" algn="l" defTabSz="4321175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  <a:ea typeface="+mn-ea"/>
        </a:defRPr>
      </a:lvl4pPr>
      <a:lvl5pPr marL="9721850" indent="-1081405" algn="l" defTabSz="4321175" rtl="0" eaLnBrk="0" fontAlgn="base" hangingPunct="0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+mn-ea"/>
        </a:defRPr>
      </a:lvl5pPr>
      <a:lvl6pPr marL="10179050" indent="-1081405" algn="l" defTabSz="4321175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+mn-ea"/>
        </a:defRPr>
      </a:lvl6pPr>
      <a:lvl7pPr marL="10636250" indent="-1081405" algn="l" defTabSz="4321175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+mn-ea"/>
        </a:defRPr>
      </a:lvl7pPr>
      <a:lvl8pPr marL="11093450" indent="-1081405" algn="l" defTabSz="4321175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+mn-ea"/>
        </a:defRPr>
      </a:lvl8pPr>
      <a:lvl9pPr marL="11550650" indent="-1081405" algn="l" defTabSz="4321175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7" Type="http://schemas.openxmlformats.org/officeDocument/2006/relationships/notesSlide" Target="../notesSlides/notesSlide1.xml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19.png"/><Relationship Id="rId23" Type="http://schemas.openxmlformats.org/officeDocument/2006/relationships/image" Target="../media/image18.png"/><Relationship Id="rId22" Type="http://schemas.openxmlformats.org/officeDocument/2006/relationships/image" Target="../media/image17.png"/><Relationship Id="rId21" Type="http://schemas.openxmlformats.org/officeDocument/2006/relationships/image" Target="../media/image16.png"/><Relationship Id="rId20" Type="http://schemas.openxmlformats.org/officeDocument/2006/relationships/image" Target="../media/image15.e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5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4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3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4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218" y="7978775"/>
            <a:ext cx="13466762" cy="2197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11112500" y="10837545"/>
            <a:ext cx="42265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Interface-sensitive</a:t>
            </a:r>
            <a:endParaRPr lang="en-US" altLang="zh-C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optical tenique</a:t>
            </a:r>
            <a:endParaRPr lang="en-US" altLang="zh-C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15740" y="15956915"/>
            <a:ext cx="4065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PCE</a:t>
            </a:r>
            <a:endParaRPr lang="en-US" altLang="zh-C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utoShape 47"/>
          <p:cNvSpPr>
            <a:spLocks noChangeArrowheads="1"/>
          </p:cNvSpPr>
          <p:nvPr/>
        </p:nvSpPr>
        <p:spPr bwMode="auto">
          <a:xfrm rot="16200000">
            <a:off x="5926992" y="15738259"/>
            <a:ext cx="428902" cy="1143746"/>
          </a:xfrm>
          <a:prstGeom prst="upDownArrow">
            <a:avLst>
              <a:gd name="adj1" fmla="val 50000"/>
              <a:gd name="adj2" fmla="val 5000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25400" algn="ctr">
            <a:solidFill>
              <a:srgbClr val="0000FF"/>
            </a:solidFill>
            <a:miter lim="800000"/>
          </a:ln>
        </p:spPr>
        <p:txBody>
          <a:bodyPr wrap="none" anchor="ctr"/>
          <a:p>
            <a:pPr eaLnBrk="1" hangingPunct="1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25310" y="15956915"/>
            <a:ext cx="8472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 transfer rate</a:t>
            </a:r>
            <a:endParaRPr lang="en-US" altLang="zh-C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485265" y="22521545"/>
            <a:ext cx="11921490" cy="6092825"/>
            <a:chOff x="4901" y="30908"/>
            <a:chExt cx="18774" cy="9595"/>
          </a:xfrm>
        </p:grpSpPr>
        <p:sp>
          <p:nvSpPr>
            <p:cNvPr id="133" name="右大括号 132"/>
            <p:cNvSpPr/>
            <p:nvPr/>
          </p:nvSpPr>
          <p:spPr>
            <a:xfrm>
              <a:off x="21635" y="31918"/>
              <a:ext cx="865" cy="3488"/>
            </a:xfrm>
            <a:prstGeom prst="rightBrace">
              <a:avLst>
                <a:gd name="adj1" fmla="val 66666"/>
                <a:gd name="adj2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文本框 53"/>
            <p:cNvSpPr txBox="1"/>
            <p:nvPr/>
          </p:nvSpPr>
          <p:spPr>
            <a:xfrm rot="16200000">
              <a:off x="20838" y="32825"/>
              <a:ext cx="4754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-(CH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CH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5" name="TextBox 42"/>
            <p:cNvSpPr txBox="1"/>
            <p:nvPr/>
          </p:nvSpPr>
          <p:spPr>
            <a:xfrm>
              <a:off x="18422" y="36541"/>
              <a:ext cx="3593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P3DDT</a:t>
              </a:r>
              <a:endPara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Box 53"/>
            <p:cNvSpPr txBox="1"/>
            <p:nvPr/>
          </p:nvSpPr>
          <p:spPr>
            <a:xfrm>
              <a:off x="18756" y="37654"/>
              <a:ext cx="2137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zh-CN" alt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7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6" y="32669"/>
              <a:ext cx="2109" cy="336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8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1" y="32373"/>
              <a:ext cx="1933" cy="38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9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4" y="31990"/>
              <a:ext cx="1851" cy="416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0" name="Picture 35" descr="F:\黄山会议\100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96" y="31502"/>
              <a:ext cx="1831" cy="46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1" name="Picture 36" descr="F:\黄山会议\10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56" y="31306"/>
              <a:ext cx="1624" cy="49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2" name="TextBox 38"/>
            <p:cNvSpPr txBox="1"/>
            <p:nvPr/>
          </p:nvSpPr>
          <p:spPr>
            <a:xfrm>
              <a:off x="5503" y="36504"/>
              <a:ext cx="3018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P3BT</a:t>
              </a:r>
              <a:endParaRPr lang="zh-CN" alt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3" name="TextBox 39"/>
            <p:cNvSpPr txBox="1"/>
            <p:nvPr/>
          </p:nvSpPr>
          <p:spPr>
            <a:xfrm>
              <a:off x="8438" y="36504"/>
              <a:ext cx="3546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P3HT</a:t>
              </a:r>
              <a:endParaRPr lang="zh-CN" alt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4" name="TextBox 40"/>
            <p:cNvSpPr txBox="1"/>
            <p:nvPr/>
          </p:nvSpPr>
          <p:spPr>
            <a:xfrm>
              <a:off x="11783" y="36504"/>
              <a:ext cx="2769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P3OT</a:t>
              </a:r>
              <a:endParaRPr lang="zh-CN" alt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5" name="TextBox 41"/>
            <p:cNvSpPr txBox="1"/>
            <p:nvPr/>
          </p:nvSpPr>
          <p:spPr>
            <a:xfrm>
              <a:off x="15334" y="36504"/>
              <a:ext cx="2572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P3DT</a:t>
              </a:r>
              <a:endPara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" name="TextBox 45"/>
            <p:cNvSpPr txBox="1"/>
            <p:nvPr/>
          </p:nvSpPr>
          <p:spPr>
            <a:xfrm>
              <a:off x="5568" y="37482"/>
              <a:ext cx="2138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N= 4</a:t>
              </a:r>
              <a:endParaRPr lang="zh-CN" alt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7" name="TextBox 46"/>
            <p:cNvSpPr txBox="1"/>
            <p:nvPr/>
          </p:nvSpPr>
          <p:spPr>
            <a:xfrm>
              <a:off x="8577" y="37572"/>
              <a:ext cx="2137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6</a:t>
              </a:r>
              <a:endParaRPr lang="zh-CN" alt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8" name="TextBox 47"/>
            <p:cNvSpPr txBox="1"/>
            <p:nvPr/>
          </p:nvSpPr>
          <p:spPr>
            <a:xfrm>
              <a:off x="11782" y="37572"/>
              <a:ext cx="2138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8</a:t>
              </a:r>
              <a:endParaRPr lang="zh-CN" alt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" name="TextBox 52"/>
            <p:cNvSpPr txBox="1"/>
            <p:nvPr/>
          </p:nvSpPr>
          <p:spPr>
            <a:xfrm>
              <a:off x="15288" y="37617"/>
              <a:ext cx="2137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zh-CN" alt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0" name="等腰三角形 149"/>
            <p:cNvSpPr/>
            <p:nvPr/>
          </p:nvSpPr>
          <p:spPr bwMode="auto">
            <a:xfrm rot="16200000">
              <a:off x="12678" y="32066"/>
              <a:ext cx="660" cy="16214"/>
            </a:xfrm>
            <a:prstGeom prst="triangle">
              <a:avLst/>
            </a:prstGeom>
            <a:solidFill>
              <a:srgbClr val="0066FF"/>
            </a:solidFill>
            <a:ln w="25400">
              <a:solidFill>
                <a:srgbClr val="00B050"/>
              </a:solidFill>
              <a:round/>
            </a:ln>
          </p:spPr>
          <p:txBody>
            <a:bodyPr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TextBox 49"/>
            <p:cNvSpPr txBox="1"/>
            <p:nvPr/>
          </p:nvSpPr>
          <p:spPr>
            <a:xfrm>
              <a:off x="8971" y="38685"/>
              <a:ext cx="6525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Side Chain length</a:t>
              </a:r>
              <a:endPara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2" name="TextBox 50"/>
            <p:cNvSpPr txBox="1"/>
            <p:nvPr/>
          </p:nvSpPr>
          <p:spPr>
            <a:xfrm>
              <a:off x="5270" y="38730"/>
              <a:ext cx="3120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Short</a:t>
              </a:r>
              <a:endPara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3" name="TextBox 51"/>
            <p:cNvSpPr txBox="1"/>
            <p:nvPr/>
          </p:nvSpPr>
          <p:spPr>
            <a:xfrm>
              <a:off x="18461" y="38730"/>
              <a:ext cx="2501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Long</a:t>
              </a:r>
              <a:endPara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0496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145" y="20639405"/>
            <a:ext cx="3978910" cy="1468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5" name="Text Box 42"/>
          <p:cNvSpPr txBox="1">
            <a:spLocks noChangeArrowheads="1"/>
          </p:cNvSpPr>
          <p:nvPr/>
        </p:nvSpPr>
        <p:spPr bwMode="auto">
          <a:xfrm rot="5400000">
            <a:off x="12866370" y="20396200"/>
            <a:ext cx="2024380" cy="13989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R="0" algn="ctr" defTabSz="4321175">
              <a:buClrTx/>
              <a:buSzTx/>
              <a:buFontTx/>
              <a:buNone/>
              <a:defRPr/>
            </a:pPr>
            <a:r>
              <a:rPr kumimoji="0" lang="en-US" altLang="zh-CN" sz="44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SFG</a:t>
            </a:r>
            <a:r>
              <a:rPr kumimoji="0" lang="en-US" altLang="zh-CN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0" lang="en-US" altLang="zh-CN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66" name="AutoShape 47"/>
          <p:cNvSpPr>
            <a:spLocks noChangeArrowheads="1"/>
          </p:cNvSpPr>
          <p:nvPr/>
        </p:nvSpPr>
        <p:spPr bwMode="auto">
          <a:xfrm>
            <a:off x="14166215" y="22521545"/>
            <a:ext cx="421005" cy="1264920"/>
          </a:xfrm>
          <a:prstGeom prst="upDownArrow">
            <a:avLst>
              <a:gd name="adj1" fmla="val 50000"/>
              <a:gd name="adj2" fmla="val 50107"/>
            </a:avLst>
          </a:prstGeom>
          <a:solidFill>
            <a:schemeClr val="tx2">
              <a:lumMod val="40000"/>
              <a:lumOff val="60000"/>
            </a:schemeClr>
          </a:solidFill>
          <a:ln w="50800" algn="ctr">
            <a:solidFill>
              <a:srgbClr val="0070C0"/>
            </a:solidFill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AutoShape 47"/>
          <p:cNvSpPr>
            <a:spLocks noChangeArrowheads="1"/>
          </p:cNvSpPr>
          <p:nvPr/>
        </p:nvSpPr>
        <p:spPr bwMode="auto">
          <a:xfrm>
            <a:off x="14157325" y="27932380"/>
            <a:ext cx="421005" cy="1664335"/>
          </a:xfrm>
          <a:prstGeom prst="upDownArrow">
            <a:avLst>
              <a:gd name="adj1" fmla="val 50000"/>
              <a:gd name="adj2" fmla="val 50107"/>
            </a:avLst>
          </a:prstGeom>
          <a:solidFill>
            <a:schemeClr val="tx2">
              <a:lumMod val="40000"/>
              <a:lumOff val="60000"/>
            </a:schemeClr>
          </a:solidFill>
          <a:ln w="50800" algn="ctr">
            <a:solidFill>
              <a:srgbClr val="0070C0"/>
            </a:solidFill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AutoShape 9"/>
          <p:cNvSpPr/>
          <p:nvPr/>
        </p:nvSpPr>
        <p:spPr>
          <a:xfrm rot="5400000">
            <a:off x="13085445" y="30031690"/>
            <a:ext cx="2417445" cy="1774825"/>
          </a:xfrm>
          <a:prstGeom prst="roundRect">
            <a:avLst>
              <a:gd name="adj" fmla="val 10528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Hole trans-</a:t>
            </a:r>
            <a:endParaRPr lang="en-US" altLang="zh-CN" sz="4000" b="1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fer rate</a:t>
            </a:r>
            <a:endParaRPr lang="zh-CN" altLang="en-US" sz="4000" b="1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-1219835" y="143510"/>
            <a:ext cx="34119279" cy="42403395"/>
            <a:chOff x="-2939" y="96"/>
            <a:chExt cx="53731" cy="66777"/>
          </a:xfrm>
        </p:grpSpPr>
        <p:grpSp>
          <p:nvGrpSpPr>
            <p:cNvPr id="3073" name="组合 498"/>
            <p:cNvGrpSpPr/>
            <p:nvPr/>
          </p:nvGrpSpPr>
          <p:grpSpPr>
            <a:xfrm>
              <a:off x="-2939" y="96"/>
              <a:ext cx="53731" cy="66777"/>
              <a:chOff x="-1219835" y="0"/>
              <a:chExt cx="34119184" cy="42403331"/>
            </a:xfrm>
          </p:grpSpPr>
          <p:pic>
            <p:nvPicPr>
              <p:cNvPr id="3075" name="Picture 6" descr="微尺度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89225" y="1028700"/>
                <a:ext cx="3454400" cy="345440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170" name="Text Box 56"/>
              <p:cNvSpPr txBox="1">
                <a:spLocks noChangeArrowheads="1"/>
              </p:cNvSpPr>
              <p:nvPr/>
            </p:nvSpPr>
            <p:spPr bwMode="auto">
              <a:xfrm>
                <a:off x="0" y="1028700"/>
                <a:ext cx="32404050" cy="23082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marR="0" algn="ctr" defTabSz="4597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en-US" sz="6000" b="1" kern="1200" cap="none" spc="0" normalizeH="0" baseline="0" noProof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Influence of Alkyl </a:t>
                </a:r>
                <a:r>
                  <a:rPr kumimoji="0" lang="en-US" altLang="zh-CN" sz="6000" b="1" kern="1200" cap="none" spc="0" normalizeH="0" baseline="0" noProof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Side-chain Structure on  </a:t>
                </a:r>
                <a:endParaRPr kumimoji="0" lang="en-US" altLang="zh-CN" sz="6000" b="1" kern="1200" cap="none" spc="0" normalizeH="0" baseline="0" noProof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  <a:p>
                <a:pPr marR="0" algn="ctr" defTabSz="4597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sz="6000" b="1" kern="1200" cap="none" spc="0" normalizeH="0" baseline="0" noProof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Charge Transfer Rate</a:t>
                </a:r>
                <a:endParaRPr kumimoji="0" lang="en-US" altLang="zh-CN" sz="6000" b="1" kern="1200" cap="none" spc="0" normalizeH="0" baseline="0" noProof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3077" name="Text Box 58"/>
              <p:cNvSpPr txBox="1"/>
              <p:nvPr/>
            </p:nvSpPr>
            <p:spPr>
              <a:xfrm>
                <a:off x="-1219835" y="3908425"/>
                <a:ext cx="32909510" cy="2399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 defTabSz="4597400">
                  <a:lnSpc>
                    <a:spcPct val="75000"/>
                  </a:lnSpc>
                </a:pPr>
                <a:r>
                  <a:rPr lang="en-US" altLang="zh-CN" sz="40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Chuanzhao  Li </a:t>
                </a:r>
                <a:r>
                  <a:rPr lang="en-US" altLang="zh-CN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, Yi Luo, Shuji Ye*</a:t>
                </a:r>
                <a:endPara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苏新诗柳楷简" pitchFamily="2" charset="-122"/>
                </a:endParaRPr>
              </a:p>
              <a:p>
                <a:pPr algn="ctr" defTabSz="4597400"/>
                <a:r>
                  <a:rPr lang="en-US" altLang="zh-CN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University of Science and Technology of China</a:t>
                </a:r>
                <a:endPara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苏新诗柳楷简" pitchFamily="2" charset="-122"/>
                </a:endParaRPr>
              </a:p>
              <a:p>
                <a:pPr algn="ctr" defTabSz="4597400"/>
                <a:r>
                  <a:rPr lang="en-US" altLang="zh-CN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            Hefei National Laboratory for Physical Sciences at Microscale</a:t>
                </a:r>
                <a:r>
                  <a:rPr lang="zh-CN" altLang="en-US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，</a:t>
                </a:r>
                <a:r>
                  <a:rPr lang="en-US" altLang="zh-CN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230026</a:t>
                </a:r>
                <a:r>
                  <a:rPr lang="zh-CN" altLang="en-US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，</a:t>
                </a:r>
                <a:r>
                  <a:rPr lang="en-US" altLang="zh-CN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Hefei</a:t>
                </a:r>
                <a:endPara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苏新诗柳楷简" pitchFamily="2" charset="-122"/>
                </a:endParaRPr>
              </a:p>
              <a:p>
                <a:pPr algn="ctr" defTabSz="4597400"/>
                <a:r>
                  <a:rPr lang="pt-BR" altLang="zh-CN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E-mail: </a:t>
                </a:r>
                <a:r>
                  <a:rPr lang="en-US" altLang="zh-CN" sz="4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苏新诗柳楷简" pitchFamily="2" charset="-122"/>
                  </a:rPr>
                  <a:t>shujiye@ustc.edu.cn</a:t>
                </a:r>
                <a:endPara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苏新诗柳楷简" pitchFamily="2" charset="-122"/>
                </a:endParaRPr>
              </a:p>
            </p:txBody>
          </p:sp>
          <p:sp>
            <p:nvSpPr>
              <p:cNvPr id="7172" name="Text Box 4"/>
              <p:cNvSpPr txBox="1">
                <a:spLocks noChangeArrowheads="1"/>
              </p:cNvSpPr>
              <p:nvPr/>
            </p:nvSpPr>
            <p:spPr bwMode="auto">
              <a:xfrm>
                <a:off x="5029200" y="6667500"/>
                <a:ext cx="7743825" cy="8239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algn="ctr" defTabSz="4321175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1" kern="1200" cap="none" spc="0" normalizeH="0" baseline="0" noProof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Introduction</a:t>
                </a:r>
                <a:endParaRPr kumimoji="0" lang="en-US" altLang="zh-CN" sz="4800" b="1" kern="1200" cap="none" spc="0" normalizeH="0" baseline="0" noProof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pic>
            <p:nvPicPr>
              <p:cNvPr id="3079" name="Picture 5" descr="校徽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163" y="723900"/>
                <a:ext cx="3598862" cy="37004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81" name="Text Box 126"/>
              <p:cNvSpPr txBox="1"/>
              <p:nvPr/>
            </p:nvSpPr>
            <p:spPr>
              <a:xfrm>
                <a:off x="5935651" y="21211870"/>
                <a:ext cx="4233862" cy="8207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88761" tIns="44380" rIns="88761" bIns="44380" anchor="t">
                <a:spAutoFit/>
              </a:bodyPr>
              <a:p>
                <a:pPr defTabSz="4362450"/>
                <a:r>
                  <a:rPr lang="en-US" altLang="zh-CN" sz="4800" b="1" dirty="0">
                    <a:solidFill>
                      <a:srgbClr val="FE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r>
                  <a:rPr lang="en-US" altLang="zh-CN" sz="4800" b="1" baseline="-25000" dirty="0">
                    <a:solidFill>
                      <a:srgbClr val="FE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IR</a:t>
                </a:r>
                <a:r>
                  <a:rPr lang="en-US" altLang="zh-CN" sz="4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+ </a:t>
                </a:r>
                <a:r>
                  <a:rPr lang="en-US" altLang="zh-CN" sz="4800" b="1" dirty="0">
                    <a:solidFill>
                      <a:srgbClr val="33CC33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r>
                  <a:rPr lang="en-US" altLang="zh-CN" sz="4800" b="1" baseline="-25000" dirty="0">
                    <a:solidFill>
                      <a:srgbClr val="33CC3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vis</a:t>
                </a:r>
                <a:r>
                  <a:rPr lang="en-US" altLang="zh-CN" sz="4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4800" b="1" dirty="0">
                    <a:solidFill>
                      <a:srgbClr val="3399FF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r>
                  <a:rPr lang="en-US" altLang="zh-CN" sz="4800" b="1" baseline="-25000" dirty="0">
                    <a:solidFill>
                      <a:srgbClr val="3399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sfg</a:t>
                </a:r>
                <a:endParaRPr lang="en-US" altLang="zh-CN" sz="4800" b="1" baseline="-25000" dirty="0">
                  <a:solidFill>
                    <a:srgbClr val="3399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2" name="AutoShape 24"/>
              <p:cNvSpPr/>
              <p:nvPr/>
            </p:nvSpPr>
            <p:spPr>
              <a:xfrm>
                <a:off x="1038225" y="6286500"/>
                <a:ext cx="15087600" cy="12496800"/>
              </a:xfrm>
              <a:prstGeom prst="flowChartAlternateProcess">
                <a:avLst/>
              </a:prstGeom>
              <a:noFill/>
              <a:ln w="508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8" name="Rectangle 30"/>
              <p:cNvSpPr>
                <a:spLocks noChangeArrowheads="1"/>
              </p:cNvSpPr>
              <p:nvPr/>
            </p:nvSpPr>
            <p:spPr bwMode="auto">
              <a:xfrm>
                <a:off x="2181225" y="19400838"/>
                <a:ext cx="13258800" cy="82994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43211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 Experiment Content</a:t>
                </a:r>
                <a:endPara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3084" name="AutoShape 35"/>
              <p:cNvSpPr/>
              <p:nvPr/>
            </p:nvSpPr>
            <p:spPr>
              <a:xfrm>
                <a:off x="923919" y="19305241"/>
                <a:ext cx="15011358" cy="13038435"/>
              </a:xfrm>
              <a:prstGeom prst="flowChartAlternateProcess">
                <a:avLst/>
              </a:prstGeom>
              <a:noFill/>
              <a:ln w="508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5" name="Rectangle 57"/>
              <p:cNvSpPr/>
              <p:nvPr/>
            </p:nvSpPr>
            <p:spPr>
              <a:xfrm>
                <a:off x="495299" y="19401156"/>
                <a:ext cx="32404050" cy="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6" name="Rectangle 72"/>
              <p:cNvSpPr/>
              <p:nvPr/>
            </p:nvSpPr>
            <p:spPr>
              <a:xfrm>
                <a:off x="0" y="20278725"/>
                <a:ext cx="32404050" cy="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" name="TextBox 269"/>
              <p:cNvSpPr txBox="1"/>
              <p:nvPr/>
            </p:nvSpPr>
            <p:spPr>
              <a:xfrm>
                <a:off x="18110833" y="39824659"/>
                <a:ext cx="10668000" cy="8239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342900" marR="0" indent="-342900" algn="ctr" defTabSz="4597400">
                  <a:spcBef>
                    <a:spcPct val="1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1" kern="1200" cap="none" spc="0" normalizeH="0" baseline="0" noProof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Acknowledgements</a:t>
                </a:r>
                <a:endParaRPr kumimoji="0" lang="en-US" altLang="zh-CN" sz="4800" b="1" kern="1200" cap="none" spc="0" normalizeH="0" baseline="0" noProof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3088" name="Text Box 83"/>
              <p:cNvSpPr txBox="1"/>
              <p:nvPr/>
            </p:nvSpPr>
            <p:spPr>
              <a:xfrm>
                <a:off x="16964025" y="40576500"/>
                <a:ext cx="12877800" cy="1384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 defTabSz="4321175"/>
                <a:r>
                  <a:rPr lang="en-GB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National Natural Science Foundation of China</a:t>
                </a:r>
                <a:r>
                  <a: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(</a:t>
                </a:r>
                <a:r>
                  <a:rPr lang="en-GB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Grants </a:t>
                </a:r>
                <a:r>
                  <a: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21473177, 91127042)</a:t>
                </a:r>
                <a:r>
                  <a:rPr lang="en-GB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GB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defTabSz="4321175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Fundamental Research Funds for the Central Universities(WK2340000064)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defTabSz="4321175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Key Research Program of the Chinese Academy of Sciences</a:t>
                </a:r>
                <a:endParaRPr lang="en-GB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12" name="Rectangle 6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6" name="Rectangle 6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9" name="Rectangle 67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1" name="Rectangle 67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4" name="AutoShape 62"/>
              <p:cNvSpPr/>
              <p:nvPr/>
            </p:nvSpPr>
            <p:spPr>
              <a:xfrm>
                <a:off x="16582975" y="35051947"/>
                <a:ext cx="14706559" cy="7124689"/>
              </a:xfrm>
              <a:prstGeom prst="flowChartAlternateProcess">
                <a:avLst/>
              </a:prstGeom>
              <a:noFill/>
              <a:ln w="508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2" name="Rectangle 6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4" name="Rectangle 6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6" name="Rectangle 6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8" name="Rectangle 6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0" name="Rectangle 6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3" name="Rectangle 6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6" name="Rectangle 6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9" name="Rectangle 6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1" name="Rectangle 6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3" name="Rectangle 6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5" name="Rectangle 6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7" name="Rectangle 6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42" name="AutoShape 79" descr="Dark upward diagonal"/>
              <p:cNvSpPr>
                <a:spLocks noChangeAspect="1"/>
              </p:cNvSpPr>
              <p:nvPr/>
            </p:nvSpPr>
            <p:spPr>
              <a:xfrm rot="15000000">
                <a:off x="4199964" y="21576007"/>
                <a:ext cx="27546" cy="93991"/>
              </a:xfrm>
              <a:prstGeom prst="triangle">
                <a:avLst>
                  <a:gd name="adj" fmla="val 50000"/>
                </a:avLst>
              </a:prstGeom>
              <a:pattFill prst="dkUpDiag">
                <a:fgClr>
                  <a:srgbClr val="3366FF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 wrap="none" anchor="ctr"/>
              <a:p>
                <a:pPr eaLnBrk="0" hangingPunc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39" name="AutoShape 120" descr="Dark upward diagonal"/>
              <p:cNvSpPr>
                <a:spLocks noChangeAspect="1"/>
              </p:cNvSpPr>
              <p:nvPr/>
            </p:nvSpPr>
            <p:spPr>
              <a:xfrm rot="15000000">
                <a:off x="10642697" y="21450687"/>
                <a:ext cx="25352" cy="92116"/>
              </a:xfrm>
              <a:prstGeom prst="triangle">
                <a:avLst>
                  <a:gd name="adj" fmla="val 50000"/>
                </a:avLst>
              </a:prstGeom>
              <a:pattFill prst="dkUpDiag">
                <a:fgClr>
                  <a:srgbClr val="3366FF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 wrap="none" anchor="ctr"/>
              <a:p>
                <a:pPr eaLnBrk="0" hangingPunc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71" name="TextBox 2270"/>
              <p:cNvSpPr txBox="1"/>
              <p:nvPr/>
            </p:nvSpPr>
            <p:spPr>
              <a:xfrm>
                <a:off x="18363565" y="35178364"/>
                <a:ext cx="10591800" cy="8239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342900" marR="0" indent="-342900" algn="ctr" defTabSz="4597400">
                  <a:spcBef>
                    <a:spcPct val="1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1" kern="1200" cap="none" spc="0" normalizeH="0" baseline="0" noProof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Summary</a:t>
                </a:r>
                <a:endParaRPr kumimoji="0" lang="en-US" altLang="zh-CN" sz="4800" b="1" kern="1200" cap="none" spc="0" normalizeH="0" baseline="0" noProof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3298" name="Text Box 1210"/>
              <p:cNvSpPr txBox="1"/>
              <p:nvPr/>
            </p:nvSpPr>
            <p:spPr>
              <a:xfrm>
                <a:off x="17078324" y="36002594"/>
                <a:ext cx="8763000" cy="2461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marL="342900" indent="-342900" defTabSz="4321175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1. Alkyl side-chains introduce two competing effects: the steric hindrance and the intermolecular dispersive attraction (Marcus theory).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 defTabSz="4321175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endPara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 defTabSz="4321175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2.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defTabSz="4321175">
                  <a:buClr>
                    <a:srgbClr val="0000FF"/>
                  </a:buClr>
                  <a:buFont typeface="Wingdings" panose="05000000000000000000" pitchFamily="2" charset="2"/>
                </a:pP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00" name="TextBox 2315"/>
              <p:cNvSpPr txBox="1"/>
              <p:nvPr/>
            </p:nvSpPr>
            <p:spPr>
              <a:xfrm>
                <a:off x="9065898" y="10878820"/>
                <a:ext cx="4191000" cy="7067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eaLnBrk="0" hangingPunct="0"/>
                <a:r>
                  <a:rPr lang="en-US" altLang="zh-CN" sz="4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require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01" name="TextBox 2319"/>
              <p:cNvSpPr txBox="1"/>
              <p:nvPr/>
            </p:nvSpPr>
            <p:spPr>
              <a:xfrm>
                <a:off x="1495417" y="10346674"/>
                <a:ext cx="7729198" cy="19380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 eaLnBrk="0" hangingPunct="0"/>
                <a:r>
                  <a:rPr lang="en-US" altLang="zh-CN" sz="4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hole and electron separation and recombination occurs at the interfaces</a:t>
                </a:r>
                <a:r>
                  <a:rPr lang="en-US" altLang="zh-CN" sz="3600" b="1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  </a:t>
                </a:r>
                <a:endParaRPr lang="zh-CN" altLang="en-US" sz="3600" b="1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pic>
            <p:nvPicPr>
              <p:cNvPr id="3302" name="图片 2321" descr="问号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37211" y="16367760"/>
                <a:ext cx="1905000" cy="1905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326" name="Text Box 92"/>
              <p:cNvSpPr txBox="1">
                <a:spLocks noChangeArrowheads="1"/>
              </p:cNvSpPr>
              <p:nvPr/>
            </p:nvSpPr>
            <p:spPr bwMode="auto">
              <a:xfrm>
                <a:off x="1667502" y="16344875"/>
                <a:ext cx="11567763" cy="224535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4321175">
                  <a:buClr>
                    <a:srgbClr val="0000FF"/>
                  </a:buClr>
                  <a:buSzTx/>
                  <a:buFont typeface="Wingdings" panose="05000000000000000000" pitchFamily="2" charset="2"/>
                  <a:buChar char="u"/>
                  <a:defRPr/>
                </a:pPr>
                <a:r>
                  <a:rPr kumimoji="0" lang="en-US" altLang="zh-CN" sz="3500" b="1" kern="1200" cap="none" spc="0" normalizeH="0" baseline="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 </a:t>
                </a:r>
                <a:r>
                  <a:rPr kumimoji="0" lang="en-GB" altLang="zh-CN" sz="3500" b="1" kern="1200" cap="none" spc="0" normalizeH="0" baseline="0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cs typeface="+mn-cs"/>
                    <a:sym typeface="+mn-ea"/>
                  </a:rPr>
                  <a:t>How to </a:t>
                </a:r>
                <a:r>
                  <a:rPr kumimoji="0" lang="en-US" altLang="zh-CN" sz="3500" b="1" kern="1200" cap="none" spc="0" normalizeH="0" baseline="0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cs typeface="+mn-cs"/>
                    <a:sym typeface="+mn-ea"/>
                  </a:rPr>
                  <a:t>precisely </a:t>
                </a:r>
                <a:r>
                  <a:rPr kumimoji="0" lang="en-GB" altLang="zh-CN" sz="3500" b="1" kern="1200" cap="none" spc="0" normalizeH="0" baseline="0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cs typeface="+mn-cs"/>
                    <a:sym typeface="+mn-ea"/>
                  </a:rPr>
                  <a:t>describe </a:t>
                </a:r>
                <a:r>
                  <a:rPr kumimoji="0" lang="en-US" altLang="en-GB" sz="3500" b="1" kern="1200" cap="none" spc="0" normalizeH="0" baseline="0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cs typeface="+mn-cs"/>
                    <a:sym typeface="+mn-ea"/>
                  </a:rPr>
                  <a:t>interacial molecular  </a:t>
                </a:r>
                <a:endParaRPr kumimoji="0" lang="en-US" altLang="en-GB" sz="35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华文新魏" pitchFamily="2" charset="-122"/>
                  <a:cs typeface="+mn-cs"/>
                  <a:sym typeface="+mn-ea"/>
                </a:endParaRPr>
              </a:p>
              <a:p>
                <a:pPr marR="0" defTabSz="4321175">
                  <a:buClr>
                    <a:srgbClr val="0000FF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en-GB" altLang="zh-CN" sz="3500" b="1" kern="1200" cap="none" spc="0" normalizeH="0" baseline="0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cs typeface="+mn-cs"/>
                    <a:sym typeface="+mn-ea"/>
                  </a:rPr>
                  <a:t>   </a:t>
                </a:r>
                <a:r>
                  <a:rPr lang="en-US" altLang="en-GB" sz="3500" b="1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sym typeface="+mn-ea"/>
                  </a:rPr>
                  <a:t>structure</a:t>
                </a:r>
                <a:r>
                  <a:rPr lang="en-GB" altLang="zh-CN" sz="3500" b="1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sym typeface="+mn-ea"/>
                  </a:rPr>
                  <a:t>?</a:t>
                </a:r>
                <a:endParaRPr kumimoji="0" lang="en-GB" altLang="zh-CN" sz="35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华文新魏" pitchFamily="2" charset="-122"/>
                  <a:cs typeface="+mn-cs"/>
                  <a:sym typeface="+mn-ea"/>
                </a:endParaRPr>
              </a:p>
              <a:p>
                <a:pPr marR="0" defTabSz="4321175">
                  <a:buClr>
                    <a:srgbClr val="0000FF"/>
                  </a:buClr>
                  <a:buSzTx/>
                  <a:buFont typeface="Wingdings" panose="05000000000000000000" pitchFamily="2" charset="2"/>
                  <a:buChar char="u"/>
                  <a:defRPr/>
                </a:pPr>
                <a:r>
                  <a:rPr kumimoji="0" lang="en-US" sz="3500" b="1" kern="1200" cap="none" spc="0" normalizeH="0" baseline="0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cs typeface="+mn-cs"/>
                    <a:sym typeface="+mn-ea"/>
                  </a:rPr>
                  <a:t>How to build the relationship between structure </a:t>
                </a:r>
                <a:endParaRPr kumimoji="0" lang="en-US" sz="35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华文新魏" pitchFamily="2" charset="-122"/>
                  <a:cs typeface="+mn-cs"/>
                  <a:sym typeface="+mn-ea"/>
                </a:endParaRPr>
              </a:p>
              <a:p>
                <a:pPr marR="0" defTabSz="4321175">
                  <a:buClr>
                    <a:srgbClr val="0000FF"/>
                  </a:buClr>
                  <a:buSzTx/>
                  <a:buFont typeface="Wingdings" panose="05000000000000000000" pitchFamily="2" charset="2"/>
                  <a:defRPr/>
                </a:pPr>
                <a:r>
                  <a:rPr kumimoji="0" lang="en-US" sz="3500" b="1" kern="1200" cap="none" spc="0" normalizeH="0" baseline="0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cs typeface="+mn-cs"/>
                    <a:sym typeface="+mn-ea"/>
                  </a:rPr>
                  <a:t>  and perfomance</a:t>
                </a:r>
                <a:r>
                  <a:rPr kumimoji="0" lang="en-GB" altLang="zh-CN" sz="3500" b="1" kern="1200" cap="none" spc="0" normalizeH="0" baseline="0" noProof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华文新魏" pitchFamily="2" charset="-122"/>
                    <a:cs typeface="+mn-cs"/>
                    <a:sym typeface="+mn-ea"/>
                  </a:rPr>
                  <a:t>?</a:t>
                </a:r>
                <a:endParaRPr kumimoji="0" lang="en-US" altLang="zh-CN" sz="35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840" name="上箭头 839"/>
              <p:cNvSpPr/>
              <p:nvPr/>
            </p:nvSpPr>
            <p:spPr bwMode="auto">
              <a:xfrm rot="5400000">
                <a:off x="9700864" y="10415256"/>
                <a:ext cx="430529" cy="2416803"/>
              </a:xfrm>
              <a:prstGeom prst="up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4321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 w="7620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306" name="组合 1957"/>
              <p:cNvGrpSpPr/>
              <p:nvPr/>
            </p:nvGrpSpPr>
            <p:grpSpPr>
              <a:xfrm>
                <a:off x="13449916" y="20077759"/>
                <a:ext cx="1805299" cy="7548869"/>
                <a:chOff x="28251766" y="12457759"/>
                <a:chExt cx="1805299" cy="7548869"/>
              </a:xfrm>
            </p:grpSpPr>
            <p:sp>
              <p:nvSpPr>
                <p:cNvPr id="3307" name="AutoShape 9"/>
                <p:cNvSpPr/>
                <p:nvPr/>
              </p:nvSpPr>
              <p:spPr>
                <a:xfrm rot="5400000">
                  <a:off x="28172389" y="12567615"/>
                  <a:ext cx="1994532" cy="1774820"/>
                </a:xfrm>
                <a:prstGeom prst="roundRect">
                  <a:avLst>
                    <a:gd name="adj" fmla="val 10528"/>
                  </a:avLst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algn="ctr"/>
                  <a:endParaRPr lang="zh-CN" altLang="zh-CN" sz="18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09" name="AutoShape 9"/>
                <p:cNvSpPr/>
                <p:nvPr/>
              </p:nvSpPr>
              <p:spPr>
                <a:xfrm rot="5400000">
                  <a:off x="27238306" y="17218348"/>
                  <a:ext cx="3801739" cy="1774820"/>
                </a:xfrm>
                <a:prstGeom prst="roundRect">
                  <a:avLst>
                    <a:gd name="adj" fmla="val 10528"/>
                  </a:avLst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zh-CN" sz="4000" b="1" dirty="0">
                      <a:latin typeface="Times New Roman" panose="02020603050405020304" pitchFamily="18" charset="0"/>
                      <a:ea typeface="Times New Roman" panose="02020603050405020304" pitchFamily="18" charset="0"/>
                      <a:sym typeface="+mn-ea"/>
                    </a:rPr>
                    <a:t>Molecular</a:t>
                  </a:r>
                  <a:endParaRPr lang="en-US" altLang="zh-CN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+mn-ea"/>
                  </a:endParaRPr>
                </a:p>
                <a:p>
                  <a:pPr algn="ctr"/>
                  <a:r>
                    <a:rPr lang="en-US" altLang="zh-CN" sz="4000" b="1" dirty="0">
                      <a:latin typeface="Times New Roman" panose="02020603050405020304" pitchFamily="18" charset="0"/>
                      <a:ea typeface="Times New Roman" panose="02020603050405020304" pitchFamily="18" charset="0"/>
                      <a:sym typeface="+mn-ea"/>
                    </a:rPr>
                    <a:t> structure</a:t>
                  </a:r>
                  <a:endParaRPr lang="zh-CN" altLang="zh-CN" sz="4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15" name="AutoShape 57" descr="Dark upward diagonal"/>
              <p:cNvSpPr>
                <a:spLocks noChangeAspect="1"/>
              </p:cNvSpPr>
              <p:nvPr/>
            </p:nvSpPr>
            <p:spPr>
              <a:xfrm rot="4200000">
                <a:off x="8039730" y="21027833"/>
                <a:ext cx="26974" cy="94477"/>
              </a:xfrm>
              <a:prstGeom prst="triangle">
                <a:avLst>
                  <a:gd name="adj" fmla="val 50000"/>
                </a:avLst>
              </a:prstGeom>
              <a:pattFill prst="dkUpDiag">
                <a:fgClr>
                  <a:srgbClr val="3366FF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 wrap="none" anchor="ctr"/>
              <a:p>
                <a:pPr eaLnBrk="0" hangingPunc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02" name="矩形 493"/>
              <p:cNvSpPr/>
              <p:nvPr/>
            </p:nvSpPr>
            <p:spPr>
              <a:xfrm>
                <a:off x="4829157" y="12590761"/>
                <a:ext cx="10830530" cy="30460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defTabSz="4362450" eaLnBrk="0" hangingPunct="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Effect of peripheral groups on the  PCE</a:t>
                </a:r>
                <a:endParaRPr lang="en-US" altLang="zh-CN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defTabSz="4362450" eaLnBrk="0" hangingPunct="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Effect of molecular symmetry on the  PCE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defTabSz="4362450" eaLnBrk="0" hangingPunct="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Effect of functional groups density on the  PCE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defTabSz="4362450" eaLnBrk="0" hangingPunct="0">
                  <a:lnSpc>
                    <a:spcPct val="15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Mainly focus on pursuing the better performance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503" name="TextBox 494"/>
              <p:cNvSpPr txBox="1"/>
              <p:nvPr/>
            </p:nvSpPr>
            <p:spPr>
              <a:xfrm>
                <a:off x="1876425" y="13677900"/>
                <a:ext cx="2514600" cy="13239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 eaLnBrk="0" hangingPunct="0"/>
                <a:r>
                  <a:rPr lang="en-US" altLang="zh-CN" sz="4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Previous studies</a:t>
                </a:r>
                <a:endParaRPr lang="zh-CN" altLang="en-US" sz="4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96" name="左大括号 495"/>
              <p:cNvSpPr/>
              <p:nvPr/>
            </p:nvSpPr>
            <p:spPr bwMode="auto">
              <a:xfrm>
                <a:off x="4219575" y="12665076"/>
                <a:ext cx="609600" cy="2971800"/>
              </a:xfrm>
              <a:prstGeom prst="leftBrac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4321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 w="7620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5" name="AutoShape 49"/>
              <p:cNvSpPr/>
              <p:nvPr/>
            </p:nvSpPr>
            <p:spPr>
              <a:xfrm>
                <a:off x="885819" y="33032650"/>
                <a:ext cx="15087558" cy="9370681"/>
              </a:xfrm>
              <a:prstGeom prst="flowChartAlternateProcess">
                <a:avLst/>
              </a:prstGeom>
              <a:noFill/>
              <a:ln w="508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" name="Rectangle 55"/>
              <p:cNvSpPr>
                <a:spLocks noChangeArrowheads="1"/>
              </p:cNvSpPr>
              <p:nvPr/>
            </p:nvSpPr>
            <p:spPr bwMode="auto">
              <a:xfrm>
                <a:off x="1571625" y="33377188"/>
                <a:ext cx="14249400" cy="132206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The steady state and time-resolved PL spectrum  of perovskite/P3ATs heterojunctions</a:t>
                </a:r>
                <a:endParaRPr kumimoji="0" lang="en-GB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1129" name="Rectangle 61"/>
              <p:cNvSpPr>
                <a:spLocks noChangeArrowheads="1"/>
              </p:cNvSpPr>
              <p:nvPr/>
            </p:nvSpPr>
            <p:spPr bwMode="auto">
              <a:xfrm>
                <a:off x="1495425" y="39651465"/>
                <a:ext cx="14830425" cy="155320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marL="514350" marR="0" lvl="0" indent="-514350" algn="l" defTabSz="914400" rtl="0" eaLnBrk="1" fontAlgn="base" latinLnBrk="0" hangingPunct="1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Figure 1         A)Steady  state PL spectrum                             B) Time-resolved</a:t>
                </a:r>
                <a:r>
                  <a:rPr lang="en-US" altLang="zh-CN" sz="2800" b="1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sym typeface="+mn-ea"/>
                  </a:rPr>
                  <a:t> PL spectrum</a:t>
                </a:r>
                <a:endPara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Figure 1  A) :The steady state PL spectrum of Perovskite/P3ATs heterojunctions.</a:t>
                </a:r>
                <a:endParaRPr kumimoji="0" lang="en-GB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3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Figure 1  B): </a:t>
                </a:r>
                <a:r>
                  <a:rPr lang="en-US" altLang="zh-CN" sz="2800" b="1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sym typeface="+mn-ea"/>
                  </a:rPr>
                  <a:t>The time-resolved PL spectrum of Perovskite/P3ATs heterojunctions.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3508" name="TextBox 2319"/>
              <p:cNvSpPr txBox="1"/>
              <p:nvPr/>
            </p:nvSpPr>
            <p:spPr>
              <a:xfrm>
                <a:off x="17192626" y="15845153"/>
                <a:ext cx="12649200" cy="645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 eaLnBrk="0" hangingPunct="0"/>
                <a:r>
                  <a:rPr lang="en-US" sz="3600" b="1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The side-chain molecular order of P3ATs is different. </a:t>
                </a:r>
                <a:endParaRPr lang="en-US" sz="3600" b="1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Rectangle 61"/>
              <p:cNvSpPr>
                <a:spLocks noChangeArrowheads="1"/>
              </p:cNvSpPr>
              <p:nvPr/>
            </p:nvSpPr>
            <p:spPr bwMode="auto">
              <a:xfrm>
                <a:off x="21205763" y="13498809"/>
                <a:ext cx="10083772" cy="168147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   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Figure 2 A):The  </a:t>
                </a:r>
                <a:r>
                  <a:rPr kumimoji="0" lang="en-US" altLang="zh-CN" sz="4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ssp</a:t>
                </a: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 SFG spectrum of P3ATs.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Figure 2 B): After fitting Figure 2 A), the value of  </a:t>
                </a:r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CH</a:t>
                </a:r>
                <a:r>
                  <a:rPr lang="en-US" sz="40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,ss/CH</a:t>
                </a:r>
                <a:r>
                  <a:rPr lang="en-US" sz="40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,ss</a:t>
                </a: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+mn-ea"/>
                  </a:rPr>
                  <a:t> </a:t>
                </a:r>
                <a:endParaRPr kumimoji="0" lang="en-GB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3510" name="AutoShape 62"/>
              <p:cNvSpPr/>
              <p:nvPr/>
            </p:nvSpPr>
            <p:spPr>
              <a:xfrm>
                <a:off x="16659175" y="6515090"/>
                <a:ext cx="14554159" cy="10410809"/>
              </a:xfrm>
              <a:prstGeom prst="flowChartAlternateProcess">
                <a:avLst/>
              </a:prstGeom>
              <a:noFill/>
              <a:ln w="508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8" name="Rectangle 55"/>
              <p:cNvSpPr>
                <a:spLocks noChangeArrowheads="1"/>
              </p:cNvSpPr>
              <p:nvPr/>
            </p:nvSpPr>
            <p:spPr bwMode="auto">
              <a:xfrm>
                <a:off x="16887825" y="6501449"/>
                <a:ext cx="13791565" cy="70675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SFG spectrum  of P3ATs</a:t>
                </a:r>
                <a:r>
                  <a:rPr kumimoji="0" lang="en-GB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 </a:t>
                </a:r>
                <a:endParaRPr kumimoji="0" lang="en-GB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3512" name="TextBox 2319"/>
              <p:cNvSpPr txBox="1"/>
              <p:nvPr/>
            </p:nvSpPr>
            <p:spPr>
              <a:xfrm>
                <a:off x="2604759" y="41204452"/>
                <a:ext cx="11954477" cy="11988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 eaLnBrk="0" hangingPunct="0"/>
                <a:r>
                  <a:rPr lang="en-US" altLang="zh-CN" sz="3600" b="1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Hole-extraction  capability of P3ATs from perovskite layer is different.</a:t>
                </a:r>
                <a:endParaRPr lang="zh-CN" altLang="en-US" sz="3600" b="1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2" name="矩形 661"/>
              <p:cNvSpPr/>
              <p:nvPr/>
            </p:nvSpPr>
            <p:spPr bwMode="auto">
              <a:xfrm>
                <a:off x="16888462" y="18076541"/>
                <a:ext cx="14020800" cy="13220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The connection  between side-chain molecular order of P3ATs  and the hole-extraction capability</a:t>
                </a:r>
                <a:endPara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3514" name="AutoShape 62"/>
              <p:cNvSpPr/>
              <p:nvPr/>
            </p:nvSpPr>
            <p:spPr>
              <a:xfrm>
                <a:off x="16735375" y="17564073"/>
                <a:ext cx="14554159" cy="7086589"/>
              </a:xfrm>
              <a:prstGeom prst="flowChartAlternateProcess">
                <a:avLst/>
              </a:prstGeom>
              <a:noFill/>
              <a:ln w="508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18" name="TextBox 2319"/>
              <p:cNvSpPr txBox="1"/>
              <p:nvPr/>
            </p:nvSpPr>
            <p:spPr>
              <a:xfrm>
                <a:off x="16659225" y="23490239"/>
                <a:ext cx="15163800" cy="11988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 eaLnBrk="0" hangingPunct="0"/>
                <a:r>
                  <a:rPr lang="en-US" altLang="zh-CN" sz="3600" b="1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The side-chain molecular order of P3ATs is consistent with </a:t>
                </a:r>
                <a:endParaRPr lang="en-US" altLang="zh-CN" sz="3600" b="1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algn="ctr" eaLnBrk="0" hangingPunct="0"/>
                <a:r>
                  <a:rPr lang="en-US" altLang="zh-CN" sz="3600" b="1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hole extraction capability.</a:t>
                </a:r>
                <a:endParaRPr lang="zh-CN" altLang="en-US" sz="3600" b="1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19" name="AutoShape 62"/>
              <p:cNvSpPr/>
              <p:nvPr/>
            </p:nvSpPr>
            <p:spPr>
              <a:xfrm>
                <a:off x="16735375" y="24955462"/>
                <a:ext cx="14554159" cy="9744060"/>
              </a:xfrm>
              <a:prstGeom prst="flowChartAlternateProcess">
                <a:avLst/>
              </a:prstGeom>
              <a:noFill/>
              <a:ln w="508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18488024" y="25046305"/>
                <a:ext cx="12420600" cy="13220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The s</a:t>
                </a:r>
                <a:r>
                  <a:rPr kumimoji="0" lang="en-US" altLang="zh-CN" sz="4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chematic representation of</a:t>
                </a:r>
                <a:endParaRPr kumimoji="0" lang="en-US" altLang="zh-CN" sz="4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  <a:sym typeface="+mn-ea"/>
                  </a:rPr>
                  <a:t>chain arrangements in P3BTand P3HT</a:t>
                </a:r>
                <a:endParaRPr kumimoji="0" lang="en-US" altLang="zh-CN" sz="4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  <a:sym typeface="+mn-ea"/>
                </a:endParaRPr>
              </a:p>
            </p:txBody>
          </p:sp>
          <p:sp>
            <p:nvSpPr>
              <p:cNvPr id="3524" name="TextBox 2319"/>
              <p:cNvSpPr txBox="1"/>
              <p:nvPr/>
            </p:nvSpPr>
            <p:spPr>
              <a:xfrm>
                <a:off x="17268825" y="32726949"/>
                <a:ext cx="13335000" cy="1753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l" eaLnBrk="0" hangingPunct="0"/>
                <a:r>
                  <a:rPr lang="en-US" altLang="zh-CN" sz="3600" b="1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Figure 4. The schematic  representation of chain arrangements in P3BT and P3HT according to previous results of GIXRD.   </a:t>
                </a:r>
                <a:endParaRPr lang="zh-CN" altLang="en-US" sz="3600" b="1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Rectangle 4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Rectangle 4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4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4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49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3" name="Rectangle 49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" name="Rectangle 50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7" name="Rectangle 50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49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49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404050" cy="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5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" name="矩形 172"/>
            <p:cNvSpPr/>
            <p:nvPr/>
          </p:nvSpPr>
          <p:spPr>
            <a:xfrm rot="5400000">
              <a:off x="8463" y="46100"/>
              <a:ext cx="1135" cy="4535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 rot="5400000">
              <a:off x="8464" y="44763"/>
              <a:ext cx="1135" cy="453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TextBox 8"/>
            <p:cNvSpPr txBox="1"/>
            <p:nvPr/>
          </p:nvSpPr>
          <p:spPr>
            <a:xfrm rot="16200000">
              <a:off x="9530" y="45903"/>
              <a:ext cx="1257" cy="492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P3ATs</a:t>
              </a:r>
              <a:endPara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TextBox 8"/>
            <p:cNvSpPr txBox="1"/>
            <p:nvPr/>
          </p:nvSpPr>
          <p:spPr>
            <a:xfrm rot="16200000">
              <a:off x="8201" y="45831"/>
              <a:ext cx="1257" cy="24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PVSK</a:t>
              </a:r>
              <a:endPara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" name="右弧形箭头 177"/>
            <p:cNvSpPr/>
            <p:nvPr/>
          </p:nvSpPr>
          <p:spPr>
            <a:xfrm>
              <a:off x="11500" y="47051"/>
              <a:ext cx="1153" cy="1747"/>
            </a:xfrm>
            <a:prstGeom prst="curvedLeftArrow">
              <a:avLst>
                <a:gd name="adj1" fmla="val 24994"/>
                <a:gd name="adj2" fmla="val 53687"/>
                <a:gd name="adj3" fmla="val 25000"/>
              </a:avLst>
            </a:prstGeom>
            <a:solidFill>
              <a:srgbClr val="0000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algn="ctr" eaLnBrk="0" hangingPunct="0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2" name="TextBox 42"/>
          <p:cNvSpPr txBox="1"/>
          <p:nvPr/>
        </p:nvSpPr>
        <p:spPr>
          <a:xfrm>
            <a:off x="8701405" y="29878655"/>
            <a:ext cx="1332865" cy="2138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4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96" name="Object 22"/>
          <p:cNvGraphicFramePr>
            <a:graphicFrameLocks noChangeAspect="1"/>
          </p:cNvGraphicFramePr>
          <p:nvPr/>
        </p:nvGraphicFramePr>
        <p:xfrm>
          <a:off x="2004695" y="34995485"/>
          <a:ext cx="6019800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" name="" r:id="rId11" imgW="3196590" imgH="2491105" progId="Origin50.Graph">
                  <p:embed/>
                </p:oleObj>
              </mc:Choice>
              <mc:Fallback>
                <p:oleObj name="" r:id="rId11" imgW="3196590" imgH="2491105" progId="Origin50.Grap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4695" y="34995485"/>
                        <a:ext cx="6019800" cy="450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58"/>
          <p:cNvGraphicFramePr>
            <a:graphicFrameLocks noChangeAspect="1"/>
          </p:cNvGraphicFramePr>
          <p:nvPr/>
        </p:nvGraphicFramePr>
        <p:xfrm>
          <a:off x="8609648" y="35158045"/>
          <a:ext cx="55562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" name="" r:id="rId13" imgW="3081020" imgH="2456815" progId="Origin50.Graph">
                  <p:embed/>
                </p:oleObj>
              </mc:Choice>
              <mc:Fallback>
                <p:oleObj name="" r:id="rId13" imgW="3081020" imgH="2456815" progId="Origin50.Graph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09648" y="35158045"/>
                        <a:ext cx="5556250" cy="442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8"/>
          <p:cNvGraphicFramePr>
            <a:graphicFrameLocks noChangeAspect="1"/>
          </p:cNvGraphicFramePr>
          <p:nvPr/>
        </p:nvGraphicFramePr>
        <p:xfrm>
          <a:off x="17365345" y="6963410"/>
          <a:ext cx="3705225" cy="738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" name="" r:id="rId15" imgW="3070860" imgH="6256020" progId="Origin50.Graph">
                  <p:embed/>
                </p:oleObj>
              </mc:Choice>
              <mc:Fallback>
                <p:oleObj name="" r:id="rId15" imgW="3070860" imgH="6256020" progId="Origin50.Graph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65345" y="6963410"/>
                        <a:ext cx="3705225" cy="738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21120100" y="7978775"/>
          <a:ext cx="6879590" cy="499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Graph" r:id="rId17" imgW="25993725" imgH="19335750" progId="Origin50.Graph">
                  <p:embed/>
                </p:oleObj>
              </mc:Choice>
              <mc:Fallback>
                <p:oleObj name="Graph" r:id="rId17" imgW="25993725" imgH="19335750" progId="Origin50.Graph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20100" y="7978775"/>
                        <a:ext cx="6879590" cy="49930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本框 186"/>
          <p:cNvSpPr txBox="1"/>
          <p:nvPr/>
        </p:nvSpPr>
        <p:spPr>
          <a:xfrm>
            <a:off x="16908145" y="14610715"/>
            <a:ext cx="59213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Figure 2A) The ssp spectrum  of P3ATs</a:t>
            </a:r>
            <a:endParaRPr lang="en-US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21907500" y="12695555"/>
            <a:ext cx="7878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B)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value of CH</a:t>
            </a:r>
            <a:r>
              <a:rPr lang="en-US" sz="40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,ss/CH</a:t>
            </a:r>
            <a:r>
              <a:rPr lang="en-US" sz="40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,ss  </a:t>
            </a:r>
            <a:endParaRPr lang="en-US" sz="4000"/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17612995" y="19643090"/>
          <a:ext cx="5606415" cy="732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" name="" r:id="rId19" imgW="2887980" imgH="4155440" progId="Origin50.Graph">
                  <p:embed/>
                </p:oleObj>
              </mc:Choice>
              <mc:Fallback>
                <p:oleObj name="" r:id="rId19" imgW="2887980" imgH="4155440" progId="Origin50.Graph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12995" y="19643090"/>
                        <a:ext cx="5606415" cy="7329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" name="文本框 190"/>
          <p:cNvSpPr txBox="1"/>
          <p:nvPr/>
        </p:nvSpPr>
        <p:spPr>
          <a:xfrm>
            <a:off x="23360380" y="20083780"/>
            <a:ext cx="733933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Figure 3. Red line is the value of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en-US" sz="40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,ss/CH</a:t>
            </a:r>
            <a:r>
              <a:rPr lang="en-US" sz="40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,ss, black line is the ratio between PL intensity of heterjunction and that of pure perovskite.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16887808" y="26708735"/>
            <a:ext cx="7903617" cy="5821617"/>
            <a:chOff x="-321" y="61"/>
            <a:chExt cx="24533" cy="11942"/>
          </a:xfrm>
        </p:grpSpPr>
        <p:sp>
          <p:nvSpPr>
            <p:cNvPr id="225" name="矩形 224"/>
            <p:cNvSpPr/>
            <p:nvPr/>
          </p:nvSpPr>
          <p:spPr>
            <a:xfrm>
              <a:off x="-321" y="11153"/>
              <a:ext cx="14173" cy="8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isometricOffAxis2Left"/>
              <a:lightRig rig="twoPt" dir="t"/>
            </a:scene3d>
            <a:sp3d extrusionH="6350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26" name="组合 225"/>
            <p:cNvGrpSpPr/>
            <p:nvPr/>
          </p:nvGrpSpPr>
          <p:grpSpPr>
            <a:xfrm>
              <a:off x="2692" y="61"/>
              <a:ext cx="21520" cy="11133"/>
              <a:chOff x="2692" y="61"/>
              <a:chExt cx="21520" cy="11133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4259" y="4655"/>
                <a:ext cx="11339" cy="4927"/>
                <a:chOff x="2255157" y="0"/>
                <a:chExt cx="7200000" cy="3128363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228" name="矩形 227"/>
                <p:cNvSpPr/>
                <p:nvPr/>
              </p:nvSpPr>
              <p:spPr>
                <a:xfrm>
                  <a:off x="2255157" y="875379"/>
                  <a:ext cx="7200000" cy="108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sp3d extrusionH="635000" contourW="12700" prstMaterial="powder">
                  <a:extrusionClr>
                    <a:schemeClr val="accent2">
                      <a:lumMod val="20000"/>
                      <a:lumOff val="80000"/>
                    </a:schemeClr>
                  </a:extrusionClr>
                  <a:contourClr>
                    <a:schemeClr val="accent2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29" name="图片 228"/>
                <p:cNvPicPr>
                  <a:picLocks noChangeAspect="1"/>
                </p:cNvPicPr>
                <p:nvPr/>
              </p:nvPicPr>
              <p:blipFill>
                <a:blip r:embed="rId2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55157" y="0"/>
                  <a:ext cx="7200000" cy="3128363"/>
                </a:xfrm>
                <a:prstGeom prst="rect">
                  <a:avLst/>
                </a:prstGeom>
              </p:spPr>
            </p:pic>
          </p:grpSp>
          <p:grpSp>
            <p:nvGrpSpPr>
              <p:cNvPr id="230" name="组合 229"/>
              <p:cNvGrpSpPr/>
              <p:nvPr/>
            </p:nvGrpSpPr>
            <p:grpSpPr>
              <a:xfrm>
                <a:off x="3476" y="5264"/>
                <a:ext cx="11339" cy="4903"/>
                <a:chOff x="970643" y="3744316"/>
                <a:chExt cx="7200000" cy="3113684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231" name="矩形 230"/>
                <p:cNvSpPr/>
                <p:nvPr/>
              </p:nvSpPr>
              <p:spPr>
                <a:xfrm>
                  <a:off x="970643" y="4611770"/>
                  <a:ext cx="7200000" cy="108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sp3d extrusionH="635000" contourW="12700" prstMaterial="powder">
                  <a:extrusionClr>
                    <a:schemeClr val="accent2">
                      <a:lumMod val="20000"/>
                      <a:lumOff val="80000"/>
                    </a:schemeClr>
                  </a:extrusionClr>
                  <a:contourClr>
                    <a:schemeClr val="accent2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32" name="图片 231"/>
                <p:cNvPicPr>
                  <a:picLocks noChangeAspect="1"/>
                </p:cNvPicPr>
                <p:nvPr/>
              </p:nvPicPr>
              <p:blipFill>
                <a:blip r:embed="rId2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970643" y="3744316"/>
                  <a:ext cx="7200000" cy="3113684"/>
                </a:xfrm>
                <a:prstGeom prst="rect">
                  <a:avLst/>
                </a:prstGeom>
              </p:spPr>
            </p:pic>
          </p:grpSp>
          <p:grpSp>
            <p:nvGrpSpPr>
              <p:cNvPr id="233" name="组合 232"/>
              <p:cNvGrpSpPr/>
              <p:nvPr/>
            </p:nvGrpSpPr>
            <p:grpSpPr>
              <a:xfrm>
                <a:off x="2692" y="5706"/>
                <a:ext cx="11339" cy="4903"/>
                <a:chOff x="10560957" y="3836266"/>
                <a:chExt cx="7200000" cy="3113342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10560957" y="4761158"/>
                  <a:ext cx="7200000" cy="108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sp3d extrusionH="635000" contourW="12700" prstMaterial="powder">
                  <a:extrusionClr>
                    <a:schemeClr val="accent2">
                      <a:lumMod val="20000"/>
                      <a:lumOff val="80000"/>
                    </a:schemeClr>
                  </a:extrusionClr>
                  <a:contourClr>
                    <a:schemeClr val="accent2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35" name="图片 234"/>
                <p:cNvPicPr>
                  <a:picLocks noChangeAspect="1"/>
                </p:cNvPicPr>
                <p:nvPr/>
              </p:nvPicPr>
              <p:blipFill>
                <a:blip r:embed="rId2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75000"/>
                </a:blip>
                <a:stretch>
                  <a:fillRect/>
                </a:stretch>
              </p:blipFill>
              <p:spPr>
                <a:xfrm>
                  <a:off x="10560957" y="3836266"/>
                  <a:ext cx="7200000" cy="3113342"/>
                </a:xfrm>
                <a:prstGeom prst="rect">
                  <a:avLst/>
                </a:prstGeom>
              </p:spPr>
            </p:pic>
          </p:grpSp>
          <p:grpSp>
            <p:nvGrpSpPr>
              <p:cNvPr id="236" name="组合 235"/>
              <p:cNvGrpSpPr/>
              <p:nvPr/>
            </p:nvGrpSpPr>
            <p:grpSpPr>
              <a:xfrm>
                <a:off x="4259" y="61"/>
                <a:ext cx="11339" cy="4927"/>
                <a:chOff x="2255157" y="0"/>
                <a:chExt cx="7200000" cy="3128363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237" name="矩形 236"/>
                <p:cNvSpPr/>
                <p:nvPr/>
              </p:nvSpPr>
              <p:spPr>
                <a:xfrm>
                  <a:off x="2255157" y="875379"/>
                  <a:ext cx="7200000" cy="108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sp3d extrusionH="635000" contourW="12700" prstMaterial="powder">
                  <a:extrusionClr>
                    <a:schemeClr val="accent2">
                      <a:lumMod val="20000"/>
                      <a:lumOff val="80000"/>
                    </a:schemeClr>
                  </a:extrusionClr>
                  <a:contourClr>
                    <a:schemeClr val="accent2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38" name="图片 237"/>
                <p:cNvPicPr>
                  <a:picLocks noChangeAspect="1"/>
                </p:cNvPicPr>
                <p:nvPr/>
              </p:nvPicPr>
              <p:blipFill>
                <a:blip r:embed="rId2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55157" y="0"/>
                  <a:ext cx="7200000" cy="3128363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组合 238"/>
              <p:cNvGrpSpPr/>
              <p:nvPr/>
            </p:nvGrpSpPr>
            <p:grpSpPr>
              <a:xfrm>
                <a:off x="3476" y="498"/>
                <a:ext cx="11339" cy="4903"/>
                <a:chOff x="10560957" y="3836266"/>
                <a:chExt cx="7200000" cy="3113342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240" name="矩形 239"/>
                <p:cNvSpPr/>
                <p:nvPr/>
              </p:nvSpPr>
              <p:spPr>
                <a:xfrm>
                  <a:off x="10560957" y="4761158"/>
                  <a:ext cx="7200000" cy="108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sp3d extrusionH="635000" contourW="12700" prstMaterial="powder">
                  <a:extrusionClr>
                    <a:schemeClr val="accent2">
                      <a:lumMod val="20000"/>
                      <a:lumOff val="80000"/>
                    </a:schemeClr>
                  </a:extrusionClr>
                  <a:contourClr>
                    <a:schemeClr val="accent2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1" name="图片 240"/>
                <p:cNvPicPr>
                  <a:picLocks noChangeAspect="1"/>
                </p:cNvPicPr>
                <p:nvPr/>
              </p:nvPicPr>
              <p:blipFill>
                <a:blip r:embed="rId2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560957" y="3836266"/>
                  <a:ext cx="7200000" cy="3113342"/>
                </a:xfrm>
                <a:prstGeom prst="rect">
                  <a:avLst/>
                </a:prstGeom>
              </p:spPr>
            </p:pic>
          </p:grpSp>
          <p:grpSp>
            <p:nvGrpSpPr>
              <p:cNvPr id="242" name="组合 241"/>
              <p:cNvGrpSpPr/>
              <p:nvPr/>
            </p:nvGrpSpPr>
            <p:grpSpPr>
              <a:xfrm>
                <a:off x="2692" y="1198"/>
                <a:ext cx="11339" cy="4903"/>
                <a:chOff x="970643" y="3744316"/>
                <a:chExt cx="7200000" cy="3113684"/>
              </a:xfrm>
              <a:scene3d>
                <a:camera prst="isometricOffAxis2Left"/>
                <a:lightRig rig="threePt" dir="t"/>
              </a:scene3d>
            </p:grpSpPr>
            <p:sp>
              <p:nvSpPr>
                <p:cNvPr id="243" name="矩形 242"/>
                <p:cNvSpPr/>
                <p:nvPr/>
              </p:nvSpPr>
              <p:spPr>
                <a:xfrm>
                  <a:off x="970643" y="4611770"/>
                  <a:ext cx="7200000" cy="108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sp3d extrusionH="635000" contourW="12700" prstMaterial="powder">
                  <a:extrusionClr>
                    <a:schemeClr val="accent2">
                      <a:lumMod val="20000"/>
                      <a:lumOff val="80000"/>
                    </a:schemeClr>
                  </a:extrusionClr>
                  <a:contourClr>
                    <a:schemeClr val="accent2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4" name="图片 243"/>
                <p:cNvPicPr>
                  <a:picLocks noChangeAspect="1"/>
                </p:cNvPicPr>
                <p:nvPr/>
              </p:nvPicPr>
              <p:blipFill>
                <a:blip r:embed="rId2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75000"/>
                </a:blip>
                <a:stretch>
                  <a:fillRect/>
                </a:stretch>
              </p:blipFill>
              <p:spPr>
                <a:xfrm>
                  <a:off x="970643" y="3744316"/>
                  <a:ext cx="7200000" cy="3113684"/>
                </a:xfrm>
                <a:prstGeom prst="rect">
                  <a:avLst/>
                </a:prstGeom>
              </p:spPr>
            </p:pic>
          </p:grpSp>
          <p:cxnSp>
            <p:nvCxnSpPr>
              <p:cNvPr id="245" name="直接箭头连接符 244"/>
              <p:cNvCxnSpPr/>
              <p:nvPr/>
            </p:nvCxnSpPr>
            <p:spPr>
              <a:xfrm flipH="1">
                <a:off x="16405" y="3140"/>
                <a:ext cx="1" cy="4636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>
                <a:off x="15525" y="3079"/>
                <a:ext cx="2835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15525" y="7754"/>
                <a:ext cx="2835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15306" y="8537"/>
                <a:ext cx="2202" cy="739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14408" y="9275"/>
                <a:ext cx="2348" cy="869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箭头连接符 249"/>
              <p:cNvCxnSpPr/>
              <p:nvPr/>
            </p:nvCxnSpPr>
            <p:spPr>
              <a:xfrm flipH="1">
                <a:off x="15599" y="8946"/>
                <a:ext cx="869" cy="86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文本框 250"/>
              <p:cNvSpPr txBox="1"/>
              <p:nvPr/>
            </p:nvSpPr>
            <p:spPr>
              <a:xfrm rot="1320000">
                <a:off x="16089" y="9744"/>
                <a:ext cx="8123" cy="1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4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0.379nm</a:t>
                </a:r>
                <a:endParaRPr lang="en-US" altLang="zh-CN" sz="4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3" name="文本框 252"/>
          <p:cNvSpPr txBox="1"/>
          <p:nvPr/>
        </p:nvSpPr>
        <p:spPr>
          <a:xfrm>
            <a:off x="22515195" y="28195270"/>
            <a:ext cx="1607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 nm</a:t>
            </a:r>
            <a:endParaRPr lang="en-US" altLang="zh-CN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24373840" y="26492835"/>
            <a:ext cx="4553585" cy="6107430"/>
            <a:chOff x="-142" y="-2758"/>
            <a:chExt cx="15923" cy="14609"/>
          </a:xfrm>
        </p:grpSpPr>
        <p:sp>
          <p:nvSpPr>
            <p:cNvPr id="255" name="矩形 254"/>
            <p:cNvSpPr/>
            <p:nvPr/>
          </p:nvSpPr>
          <p:spPr>
            <a:xfrm>
              <a:off x="-142" y="11001"/>
              <a:ext cx="14173" cy="8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isometricOffAxis2Left"/>
              <a:lightRig rig="twoPt" dir="t"/>
            </a:scene3d>
            <a:sp3d extrusionH="6350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4442" y="2873"/>
              <a:ext cx="11339" cy="7072"/>
              <a:chOff x="1709516" y="-77314"/>
              <a:chExt cx="7200000" cy="4490869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709516" y="1628121"/>
                <a:ext cx="7200000" cy="108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scene3d>
                <a:camera prst="isometricOffAxis2Left"/>
                <a:lightRig rig="threePt" dir="t"/>
              </a:scene3d>
              <a:sp3d extrusionH="635000" contourW="12700" prstMaterial="powde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58" name="图片 257"/>
              <p:cNvPicPr>
                <a:picLocks noChangeAspect="1"/>
              </p:cNvPicPr>
              <p:nvPr/>
            </p:nvPicPr>
            <p:blipFill>
              <a:blip r:embed="rId2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709516" y="-77314"/>
                <a:ext cx="7200000" cy="4490869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259" name="组合 258"/>
            <p:cNvGrpSpPr/>
            <p:nvPr/>
          </p:nvGrpSpPr>
          <p:grpSpPr>
            <a:xfrm>
              <a:off x="3660" y="3386"/>
              <a:ext cx="11339" cy="7072"/>
              <a:chOff x="1709516" y="-77314"/>
              <a:chExt cx="7200000" cy="4490869"/>
            </a:xfrm>
          </p:grpSpPr>
          <p:sp>
            <p:nvSpPr>
              <p:cNvPr id="260" name="矩形 259"/>
              <p:cNvSpPr/>
              <p:nvPr/>
            </p:nvSpPr>
            <p:spPr>
              <a:xfrm>
                <a:off x="1709516" y="1628121"/>
                <a:ext cx="7200000" cy="108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scene3d>
                <a:camera prst="isometricOffAxis2Left"/>
                <a:lightRig rig="threePt" dir="t"/>
              </a:scene3d>
              <a:sp3d extrusionH="635000" contourW="12700" prstMaterial="powde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61" name="图片 260"/>
              <p:cNvPicPr>
                <a:picLocks noChangeAspect="1"/>
              </p:cNvPicPr>
              <p:nvPr/>
            </p:nvPicPr>
            <p:blipFill>
              <a:blip r:embed="rId2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709516" y="-77314"/>
                <a:ext cx="7200000" cy="4490869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262" name="组合 261"/>
            <p:cNvGrpSpPr/>
            <p:nvPr/>
          </p:nvGrpSpPr>
          <p:grpSpPr>
            <a:xfrm>
              <a:off x="2876" y="3911"/>
              <a:ext cx="11339" cy="7072"/>
              <a:chOff x="1709516" y="-77314"/>
              <a:chExt cx="7200000" cy="4490869"/>
            </a:xfrm>
          </p:grpSpPr>
          <p:sp>
            <p:nvSpPr>
              <p:cNvPr id="263" name="矩形 262"/>
              <p:cNvSpPr/>
              <p:nvPr/>
            </p:nvSpPr>
            <p:spPr>
              <a:xfrm>
                <a:off x="1709516" y="1628121"/>
                <a:ext cx="7200000" cy="108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scene3d>
                <a:camera prst="isometricOffAxis2Left"/>
                <a:lightRig rig="threePt" dir="t"/>
              </a:scene3d>
              <a:sp3d extrusionH="635000" contourW="12700" prstMaterial="powde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64" name="图片 263"/>
              <p:cNvPicPr>
                <a:picLocks noChangeAspect="1"/>
              </p:cNvPicPr>
              <p:nvPr/>
            </p:nvPicPr>
            <p:blipFill>
              <a:blip r:embed="rId2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75000"/>
              </a:blip>
              <a:stretch>
                <a:fillRect/>
              </a:stretch>
            </p:blipFill>
            <p:spPr>
              <a:xfrm>
                <a:off x="1709516" y="-77314"/>
                <a:ext cx="7200000" cy="4490869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265" name="组合 264"/>
            <p:cNvGrpSpPr/>
            <p:nvPr/>
          </p:nvGrpSpPr>
          <p:grpSpPr>
            <a:xfrm>
              <a:off x="4443" y="-2758"/>
              <a:ext cx="11339" cy="7072"/>
              <a:chOff x="1709516" y="-77314"/>
              <a:chExt cx="7200000" cy="4490869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1709516" y="1628121"/>
                <a:ext cx="7200000" cy="108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scene3d>
                <a:camera prst="isometricOffAxis2Left"/>
                <a:lightRig rig="threePt" dir="t"/>
              </a:scene3d>
              <a:sp3d extrusionH="635000" contourW="12700" prstMaterial="powde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67" name="图片 266"/>
              <p:cNvPicPr>
                <a:picLocks noChangeAspect="1"/>
              </p:cNvPicPr>
              <p:nvPr/>
            </p:nvPicPr>
            <p:blipFill>
              <a:blip r:embed="rId2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709516" y="-77314"/>
                <a:ext cx="7200000" cy="4490869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268" name="组合 267"/>
            <p:cNvGrpSpPr/>
            <p:nvPr/>
          </p:nvGrpSpPr>
          <p:grpSpPr>
            <a:xfrm>
              <a:off x="3660" y="-2227"/>
              <a:ext cx="11339" cy="7072"/>
              <a:chOff x="1709516" y="-77314"/>
              <a:chExt cx="7200000" cy="4490869"/>
            </a:xfrm>
          </p:grpSpPr>
          <p:sp>
            <p:nvSpPr>
              <p:cNvPr id="269" name="矩形 268"/>
              <p:cNvSpPr/>
              <p:nvPr/>
            </p:nvSpPr>
            <p:spPr>
              <a:xfrm>
                <a:off x="1709516" y="1628121"/>
                <a:ext cx="7200000" cy="108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scene3d>
                <a:camera prst="isometricOffAxis2Left"/>
                <a:lightRig rig="threePt" dir="t"/>
              </a:scene3d>
              <a:sp3d extrusionH="635000" contourW="12700" prstMaterial="powde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70" name="图片 269"/>
              <p:cNvPicPr>
                <a:picLocks noChangeAspect="1"/>
              </p:cNvPicPr>
              <p:nvPr/>
            </p:nvPicPr>
            <p:blipFill>
              <a:blip r:embed="rId2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709516" y="-77314"/>
                <a:ext cx="7200000" cy="4490869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</p:grpSp>
      <p:grpSp>
        <p:nvGrpSpPr>
          <p:cNvPr id="272" name="组合 271"/>
          <p:cNvGrpSpPr/>
          <p:nvPr/>
        </p:nvGrpSpPr>
        <p:grpSpPr>
          <a:xfrm rot="0">
            <a:off x="24864695" y="26972895"/>
            <a:ext cx="3376930" cy="2905760"/>
            <a:chOff x="1709516" y="-77314"/>
            <a:chExt cx="7200000" cy="4490869"/>
          </a:xfrm>
        </p:grpSpPr>
        <p:sp>
          <p:nvSpPr>
            <p:cNvPr id="273" name="矩形 272"/>
            <p:cNvSpPr/>
            <p:nvPr/>
          </p:nvSpPr>
          <p:spPr>
            <a:xfrm>
              <a:off x="1709516" y="1628121"/>
              <a:ext cx="720000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isometricOffAxis2Left"/>
              <a:lightRig rig="threePt" dir="t"/>
            </a:scene3d>
            <a:sp3d extrusionH="635000" contourW="12700" prstMaterial="powder">
              <a:extrusionClr>
                <a:schemeClr val="accent2">
                  <a:lumMod val="20000"/>
                  <a:lumOff val="80000"/>
                </a:schemeClr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74" name="图片 273"/>
            <p:cNvPicPr>
              <a:picLocks noChangeAspect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1709516" y="-77314"/>
              <a:ext cx="7200000" cy="4490869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75" name="直接连接符 274"/>
          <p:cNvCxnSpPr/>
          <p:nvPr/>
        </p:nvCxnSpPr>
        <p:spPr>
          <a:xfrm>
            <a:off x="28771423" y="28116483"/>
            <a:ext cx="91333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28928903" y="30585368"/>
            <a:ext cx="91333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/>
          <p:nvPr/>
        </p:nvCxnSpPr>
        <p:spPr>
          <a:xfrm flipH="1">
            <a:off x="29222700" y="28003500"/>
            <a:ext cx="9525" cy="263715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/>
          <p:cNvSpPr txBox="1"/>
          <p:nvPr/>
        </p:nvSpPr>
        <p:spPr>
          <a:xfrm>
            <a:off x="29302075" y="28913455"/>
            <a:ext cx="1607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 nm</a:t>
            </a:r>
            <a:endParaRPr lang="en-US" altLang="zh-CN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直接连接符 278"/>
          <p:cNvCxnSpPr/>
          <p:nvPr/>
        </p:nvCxnSpPr>
        <p:spPr>
          <a:xfrm>
            <a:off x="29019639" y="30615283"/>
            <a:ext cx="709402" cy="3602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28545552" y="31069031"/>
            <a:ext cx="756438" cy="4236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/>
          <p:cNvSpPr txBox="1"/>
          <p:nvPr/>
        </p:nvSpPr>
        <p:spPr>
          <a:xfrm rot="1500000">
            <a:off x="29046467" y="31260200"/>
            <a:ext cx="261692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0.386nm</a:t>
            </a:r>
            <a:endParaRPr lang="en-US" altLang="zh-CN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H="1">
            <a:off x="28928695" y="30746700"/>
            <a:ext cx="379730" cy="56261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Line 15"/>
          <p:cNvSpPr/>
          <p:nvPr/>
        </p:nvSpPr>
        <p:spPr>
          <a:xfrm flipV="1">
            <a:off x="27082932" y="37069960"/>
            <a:ext cx="0" cy="2880021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5" name="Line 16"/>
          <p:cNvSpPr/>
          <p:nvPr/>
        </p:nvSpPr>
        <p:spPr>
          <a:xfrm flipV="1">
            <a:off x="27082932" y="39968252"/>
            <a:ext cx="328132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" name="Freeform 17"/>
          <p:cNvSpPr/>
          <p:nvPr/>
        </p:nvSpPr>
        <p:spPr>
          <a:xfrm>
            <a:off x="27468195" y="37927280"/>
            <a:ext cx="2317750" cy="186753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3" y="998"/>
              </a:cxn>
              <a:cxn ang="0">
                <a:pos x="4137" y="0"/>
              </a:cxn>
            </a:cxnLst>
            <a:pathLst>
              <a:path w="1134" h="998">
                <a:moveTo>
                  <a:pt x="0" y="0"/>
                </a:moveTo>
                <a:cubicBezTo>
                  <a:pt x="200" y="499"/>
                  <a:pt x="401" y="998"/>
                  <a:pt x="590" y="998"/>
                </a:cubicBezTo>
                <a:cubicBezTo>
                  <a:pt x="779" y="998"/>
                  <a:pt x="956" y="499"/>
                  <a:pt x="113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7" name="Line 18"/>
          <p:cNvSpPr/>
          <p:nvPr/>
        </p:nvSpPr>
        <p:spPr>
          <a:xfrm flipV="1">
            <a:off x="28722792" y="36110770"/>
            <a:ext cx="0" cy="165387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8" name="Text Box 22"/>
          <p:cNvSpPr txBox="1"/>
          <p:nvPr/>
        </p:nvSpPr>
        <p:spPr>
          <a:xfrm rot="-5400000">
            <a:off x="25875689" y="37394670"/>
            <a:ext cx="13557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l-GR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sz="4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±</a:t>
            </a:r>
            <a:endParaRPr lang="en-US" altLang="zh-CN" sz="4000" b="1" baseline="30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9" name="Text Box 21"/>
          <p:cNvSpPr txBox="1"/>
          <p:nvPr/>
        </p:nvSpPr>
        <p:spPr>
          <a:xfrm>
            <a:off x="28241866" y="39967890"/>
            <a:ext cx="128905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l-GR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sz="4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4400" b="1" baseline="30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0" name="Text Box 20"/>
          <p:cNvSpPr txBox="1"/>
          <p:nvPr/>
        </p:nvSpPr>
        <p:spPr>
          <a:xfrm rot="-5400000">
            <a:off x="26576655" y="36583620"/>
            <a:ext cx="3230880" cy="70675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Invesion area </a:t>
            </a:r>
            <a:endParaRPr lang="en-US" altLang="zh-CN" sz="4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1" name="Text Box 19"/>
          <p:cNvSpPr txBox="1"/>
          <p:nvPr/>
        </p:nvSpPr>
        <p:spPr>
          <a:xfrm rot="-5400000">
            <a:off x="27701875" y="36584255"/>
            <a:ext cx="3051810" cy="70675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Normal area </a:t>
            </a:r>
            <a:endParaRPr lang="en-US" altLang="zh-CN" sz="4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2" name="Line 18"/>
          <p:cNvSpPr/>
          <p:nvPr/>
        </p:nvSpPr>
        <p:spPr>
          <a:xfrm flipV="1">
            <a:off x="28723427" y="38140865"/>
            <a:ext cx="0" cy="165387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93" name="文本框 292"/>
          <p:cNvSpPr txBox="1"/>
          <p:nvPr/>
        </p:nvSpPr>
        <p:spPr>
          <a:xfrm rot="5400000">
            <a:off x="13721080" y="20941665"/>
            <a:ext cx="1311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endParaRPr lang="en-US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18102580" y="37508180"/>
            <a:ext cx="4034790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Steric constraints</a:t>
            </a: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7078325" y="38841680"/>
            <a:ext cx="4660900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'Trans'  or 'gauche' </a:t>
            </a:r>
            <a:endParaRPr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97" name="AutoShape 47"/>
          <p:cNvSpPr>
            <a:spLocks noChangeArrowheads="1"/>
          </p:cNvSpPr>
          <p:nvPr/>
        </p:nvSpPr>
        <p:spPr bwMode="auto">
          <a:xfrm>
            <a:off x="19474815" y="38141275"/>
            <a:ext cx="421005" cy="593090"/>
          </a:xfrm>
          <a:prstGeom prst="upDownArrow">
            <a:avLst>
              <a:gd name="adj1" fmla="val 50000"/>
              <a:gd name="adj2" fmla="val 50107"/>
            </a:avLst>
          </a:prstGeom>
          <a:solidFill>
            <a:schemeClr val="tx2">
              <a:lumMod val="40000"/>
              <a:lumOff val="60000"/>
            </a:schemeClr>
          </a:solidFill>
          <a:ln w="50800" algn="ctr">
            <a:solidFill>
              <a:srgbClr val="0070C0"/>
            </a:solidFill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AutoShape 47"/>
          <p:cNvSpPr>
            <a:spLocks noChangeArrowheads="1"/>
          </p:cNvSpPr>
          <p:nvPr/>
        </p:nvSpPr>
        <p:spPr bwMode="auto">
          <a:xfrm rot="5400000">
            <a:off x="21901150" y="38894385"/>
            <a:ext cx="421005" cy="745490"/>
          </a:xfrm>
          <a:prstGeom prst="upDownArrow">
            <a:avLst>
              <a:gd name="adj1" fmla="val 50000"/>
              <a:gd name="adj2" fmla="val 50107"/>
            </a:avLst>
          </a:prstGeom>
          <a:solidFill>
            <a:schemeClr val="tx2">
              <a:lumMod val="40000"/>
              <a:lumOff val="60000"/>
            </a:schemeClr>
          </a:solidFill>
          <a:ln w="50800" algn="ctr">
            <a:solidFill>
              <a:srgbClr val="0070C0"/>
            </a:solidFill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9" name="文本框 298"/>
          <p:cNvSpPr txBox="1"/>
          <p:nvPr/>
        </p:nvSpPr>
        <p:spPr>
          <a:xfrm>
            <a:off x="22829520" y="38841680"/>
            <a:ext cx="4035425" cy="13220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Long range molecular order</a:t>
            </a:r>
            <a:endParaRPr lang="en-US" altLang="zh-CN" sz="4000" b="1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00" name="AutoShape 47"/>
          <p:cNvSpPr>
            <a:spLocks noChangeArrowheads="1"/>
          </p:cNvSpPr>
          <p:nvPr/>
        </p:nvSpPr>
        <p:spPr bwMode="auto">
          <a:xfrm>
            <a:off x="24488140" y="38552120"/>
            <a:ext cx="421005" cy="504825"/>
          </a:xfrm>
          <a:prstGeom prst="upDownArrow">
            <a:avLst>
              <a:gd name="adj1" fmla="val 50000"/>
              <a:gd name="adj2" fmla="val 50107"/>
            </a:avLst>
          </a:prstGeom>
          <a:solidFill>
            <a:schemeClr val="tx2">
              <a:lumMod val="40000"/>
              <a:lumOff val="60000"/>
            </a:schemeClr>
          </a:solidFill>
          <a:ln w="50800" algn="ctr">
            <a:solidFill>
              <a:srgbClr val="0070C0"/>
            </a:solidFill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22267545" y="37230685"/>
            <a:ext cx="3947160" cy="13220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Hole transfer rate 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20516850" y="34136330"/>
            <a:ext cx="10659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0" hangingPunct="0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Π-stacking distance is not the main reason 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2624</Words>
  <Application>WPS 演示</Application>
  <PresentationFormat>自定义</PresentationFormat>
  <Paragraphs>153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Calibri</vt:lpstr>
      <vt:lpstr>Comic Sans MS</vt:lpstr>
      <vt:lpstr>苏新诗柳楷简</vt:lpstr>
      <vt:lpstr>Symbol</vt:lpstr>
      <vt:lpstr>华文新魏</vt:lpstr>
      <vt:lpstr>Tahoma</vt:lpstr>
      <vt:lpstr>黑体</vt:lpstr>
      <vt:lpstr>微软雅黑</vt:lpstr>
      <vt:lpstr>Arial Unicode MS</vt:lpstr>
      <vt:lpstr>默认设计模板</vt:lpstr>
      <vt:lpstr>Origin50.Graph</vt:lpstr>
      <vt:lpstr>Origin50.Graph</vt:lpstr>
      <vt:lpstr>Origin50.Graph</vt:lpstr>
      <vt:lpstr>Origin50.Graph</vt:lpstr>
      <vt:lpstr>Origin50.Graph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USTC</dc:creator>
  <cp:lastModifiedBy>ustc</cp:lastModifiedBy>
  <cp:revision>426</cp:revision>
  <dcterms:created xsi:type="dcterms:W3CDTF">2015-04-27T08:38:00Z</dcterms:created>
  <dcterms:modified xsi:type="dcterms:W3CDTF">2019-02-28T16:08:11Z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2052-11.1.0.8214</vt:lpwstr>
  </property>
</Properties>
</file>