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30279975" cy="42808525"/>
  <p:notesSz cx="6797675" cy="9926638"/>
  <p:defaultTextStyle>
    <a:defPPr>
      <a:defRPr lang="ja-JP"/>
    </a:defPPr>
    <a:lvl1pPr marL="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kumimoji="1"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12 spin" initials="5s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D6"/>
    <a:srgbClr val="FFCAC9"/>
    <a:srgbClr val="F6DCF3"/>
    <a:srgbClr val="C9A6E4"/>
    <a:srgbClr val="A568D2"/>
    <a:srgbClr val="FFFECA"/>
    <a:srgbClr val="FF9997"/>
    <a:srgbClr val="FFFFFF"/>
    <a:srgbClr val="FFF7FD"/>
    <a:srgbClr val="FED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010" autoAdjust="0"/>
    <p:restoredTop sz="96382" autoAdjust="0"/>
  </p:normalViewPr>
  <p:slideViewPr>
    <p:cSldViewPr snapToGrid="0">
      <p:cViewPr>
        <p:scale>
          <a:sx n="30" d="100"/>
          <a:sy n="30" d="100"/>
        </p:scale>
        <p:origin x="-908" y="4284"/>
      </p:cViewPr>
      <p:guideLst>
        <p:guide orient="horz" pos="13483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CFF2D-41F4-4CBF-B93C-E33DCAA477D8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41425"/>
            <a:ext cx="23685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2C916-FC27-44CF-8C4D-F5833B13B6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50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2C916-FC27-44CF-8C4D-F5833B13B67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20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7005935"/>
            <a:ext cx="25737979" cy="14903709"/>
          </a:xfrm>
        </p:spPr>
        <p:txBody>
          <a:bodyPr anchor="b"/>
          <a:lstStyle>
            <a:lvl1pPr algn="ctr">
              <a:defRPr sz="1986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997" y="22484388"/>
            <a:ext cx="22709981" cy="10335481"/>
          </a:xfrm>
        </p:spPr>
        <p:txBody>
          <a:bodyPr/>
          <a:lstStyle>
            <a:lvl1pPr marL="0" indent="0" algn="ctr">
              <a:buNone/>
              <a:defRPr sz="7948"/>
            </a:lvl1pPr>
            <a:lvl2pPr marL="1514018" indent="0" algn="ctr">
              <a:buNone/>
              <a:defRPr sz="6623"/>
            </a:lvl2pPr>
            <a:lvl3pPr marL="3028036" indent="0" algn="ctr">
              <a:buNone/>
              <a:defRPr sz="5961"/>
            </a:lvl3pPr>
            <a:lvl4pPr marL="4542053" indent="0" algn="ctr">
              <a:buNone/>
              <a:defRPr sz="5298"/>
            </a:lvl4pPr>
            <a:lvl5pPr marL="6056071" indent="0" algn="ctr">
              <a:buNone/>
              <a:defRPr sz="5298"/>
            </a:lvl5pPr>
            <a:lvl6pPr marL="7570089" indent="0" algn="ctr">
              <a:buNone/>
              <a:defRPr sz="5298"/>
            </a:lvl6pPr>
            <a:lvl7pPr marL="9084107" indent="0" algn="ctr">
              <a:buNone/>
              <a:defRPr sz="5298"/>
            </a:lvl7pPr>
            <a:lvl8pPr marL="10598125" indent="0" algn="ctr">
              <a:buNone/>
              <a:defRPr sz="5298"/>
            </a:lvl8pPr>
            <a:lvl9pPr marL="12112142" indent="0" algn="ctr">
              <a:buNone/>
              <a:defRPr sz="529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51FD-3CBF-450D-9076-570DDF8C874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F9DB-84BB-4F07-B9E5-128ACE832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62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51FD-3CBF-450D-9076-570DDF8C874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F9DB-84BB-4F07-B9E5-128ACE832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05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9109" y="2279158"/>
            <a:ext cx="6529120" cy="36278246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750" y="2279158"/>
            <a:ext cx="19208859" cy="36278246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51FD-3CBF-450D-9076-570DDF8C874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F9DB-84BB-4F07-B9E5-128ACE832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68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51FD-3CBF-450D-9076-570DDF8C874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F9DB-84BB-4F07-B9E5-128ACE832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38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979" y="10672416"/>
            <a:ext cx="26116478" cy="17807154"/>
          </a:xfrm>
        </p:spPr>
        <p:txBody>
          <a:bodyPr anchor="b"/>
          <a:lstStyle>
            <a:lvl1pPr>
              <a:defRPr sz="1986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979" y="28648032"/>
            <a:ext cx="26116478" cy="9364362"/>
          </a:xfrm>
        </p:spPr>
        <p:txBody>
          <a:bodyPr/>
          <a:lstStyle>
            <a:lvl1pPr marL="0" indent="0">
              <a:buNone/>
              <a:defRPr sz="7948">
                <a:solidFill>
                  <a:schemeClr val="tx1"/>
                </a:solidFill>
              </a:defRPr>
            </a:lvl1pPr>
            <a:lvl2pPr marL="1514018" indent="0">
              <a:buNone/>
              <a:defRPr sz="6623">
                <a:solidFill>
                  <a:schemeClr val="tx1">
                    <a:tint val="75000"/>
                  </a:schemeClr>
                </a:solidFill>
              </a:defRPr>
            </a:lvl2pPr>
            <a:lvl3pPr marL="3028036" indent="0">
              <a:buNone/>
              <a:defRPr sz="5961">
                <a:solidFill>
                  <a:schemeClr val="tx1">
                    <a:tint val="75000"/>
                  </a:schemeClr>
                </a:solidFill>
              </a:defRPr>
            </a:lvl3pPr>
            <a:lvl4pPr marL="4542053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4pPr>
            <a:lvl5pPr marL="6056071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5pPr>
            <a:lvl6pPr marL="7570089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6pPr>
            <a:lvl7pPr marL="9084107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7pPr>
            <a:lvl8pPr marL="10598125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8pPr>
            <a:lvl9pPr marL="12112142" indent="0">
              <a:buNone/>
              <a:defRPr sz="52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51FD-3CBF-450D-9076-570DDF8C874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F9DB-84BB-4F07-B9E5-128ACE832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748" y="11395788"/>
            <a:ext cx="12868989" cy="271616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9238" y="11395788"/>
            <a:ext cx="12868989" cy="271616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51FD-3CBF-450D-9076-570DDF8C874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F9DB-84BB-4F07-B9E5-128ACE832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45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692" y="2279167"/>
            <a:ext cx="26116478" cy="8274336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695" y="10494037"/>
            <a:ext cx="12809847" cy="5142966"/>
          </a:xfrm>
        </p:spPr>
        <p:txBody>
          <a:bodyPr anchor="b"/>
          <a:lstStyle>
            <a:lvl1pPr marL="0" indent="0">
              <a:buNone/>
              <a:defRPr sz="7948" b="1"/>
            </a:lvl1pPr>
            <a:lvl2pPr marL="1514018" indent="0">
              <a:buNone/>
              <a:defRPr sz="6623" b="1"/>
            </a:lvl2pPr>
            <a:lvl3pPr marL="3028036" indent="0">
              <a:buNone/>
              <a:defRPr sz="5961" b="1"/>
            </a:lvl3pPr>
            <a:lvl4pPr marL="4542053" indent="0">
              <a:buNone/>
              <a:defRPr sz="5298" b="1"/>
            </a:lvl4pPr>
            <a:lvl5pPr marL="6056071" indent="0">
              <a:buNone/>
              <a:defRPr sz="5298" b="1"/>
            </a:lvl5pPr>
            <a:lvl6pPr marL="7570089" indent="0">
              <a:buNone/>
              <a:defRPr sz="5298" b="1"/>
            </a:lvl6pPr>
            <a:lvl7pPr marL="9084107" indent="0">
              <a:buNone/>
              <a:defRPr sz="5298" b="1"/>
            </a:lvl7pPr>
            <a:lvl8pPr marL="10598125" indent="0">
              <a:buNone/>
              <a:defRPr sz="5298" b="1"/>
            </a:lvl8pPr>
            <a:lvl9pPr marL="12112142" indent="0">
              <a:buNone/>
              <a:defRPr sz="529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695" y="15637003"/>
            <a:ext cx="12809847" cy="229996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9239" y="10494037"/>
            <a:ext cx="12872933" cy="5142966"/>
          </a:xfrm>
        </p:spPr>
        <p:txBody>
          <a:bodyPr anchor="b"/>
          <a:lstStyle>
            <a:lvl1pPr marL="0" indent="0">
              <a:buNone/>
              <a:defRPr sz="7948" b="1"/>
            </a:lvl1pPr>
            <a:lvl2pPr marL="1514018" indent="0">
              <a:buNone/>
              <a:defRPr sz="6623" b="1"/>
            </a:lvl2pPr>
            <a:lvl3pPr marL="3028036" indent="0">
              <a:buNone/>
              <a:defRPr sz="5961" b="1"/>
            </a:lvl3pPr>
            <a:lvl4pPr marL="4542053" indent="0">
              <a:buNone/>
              <a:defRPr sz="5298" b="1"/>
            </a:lvl4pPr>
            <a:lvl5pPr marL="6056071" indent="0">
              <a:buNone/>
              <a:defRPr sz="5298" b="1"/>
            </a:lvl5pPr>
            <a:lvl6pPr marL="7570089" indent="0">
              <a:buNone/>
              <a:defRPr sz="5298" b="1"/>
            </a:lvl6pPr>
            <a:lvl7pPr marL="9084107" indent="0">
              <a:buNone/>
              <a:defRPr sz="5298" b="1"/>
            </a:lvl7pPr>
            <a:lvl8pPr marL="10598125" indent="0">
              <a:buNone/>
              <a:defRPr sz="5298" b="1"/>
            </a:lvl8pPr>
            <a:lvl9pPr marL="12112142" indent="0">
              <a:buNone/>
              <a:defRPr sz="529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9239" y="15637003"/>
            <a:ext cx="12872933" cy="2299967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51FD-3CBF-450D-9076-570DDF8C874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F9DB-84BB-4F07-B9E5-128ACE832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42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51FD-3CBF-450D-9076-570DDF8C874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F9DB-84BB-4F07-B9E5-128ACE832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55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51FD-3CBF-450D-9076-570DDF8C874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F9DB-84BB-4F07-B9E5-128ACE832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73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692" y="2853902"/>
            <a:ext cx="9766080" cy="9988656"/>
          </a:xfrm>
        </p:spPr>
        <p:txBody>
          <a:bodyPr anchor="b"/>
          <a:lstStyle>
            <a:lvl1pPr>
              <a:defRPr sz="1059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2933" y="6163644"/>
            <a:ext cx="15329237" cy="30421799"/>
          </a:xfrm>
        </p:spPr>
        <p:txBody>
          <a:bodyPr/>
          <a:lstStyle>
            <a:lvl1pPr>
              <a:defRPr sz="10597"/>
            </a:lvl1pPr>
            <a:lvl2pPr>
              <a:defRPr sz="9272"/>
            </a:lvl2pPr>
            <a:lvl3pPr>
              <a:defRPr sz="7948"/>
            </a:lvl3pPr>
            <a:lvl4pPr>
              <a:defRPr sz="6623"/>
            </a:lvl4pPr>
            <a:lvl5pPr>
              <a:defRPr sz="6623"/>
            </a:lvl5pPr>
            <a:lvl6pPr>
              <a:defRPr sz="6623"/>
            </a:lvl6pPr>
            <a:lvl7pPr>
              <a:defRPr sz="6623"/>
            </a:lvl7pPr>
            <a:lvl8pPr>
              <a:defRPr sz="6623"/>
            </a:lvl8pPr>
            <a:lvl9pPr>
              <a:defRPr sz="662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692" y="12842558"/>
            <a:ext cx="9766080" cy="23792426"/>
          </a:xfrm>
        </p:spPr>
        <p:txBody>
          <a:bodyPr/>
          <a:lstStyle>
            <a:lvl1pPr marL="0" indent="0">
              <a:buNone/>
              <a:defRPr sz="5298"/>
            </a:lvl1pPr>
            <a:lvl2pPr marL="1514018" indent="0">
              <a:buNone/>
              <a:defRPr sz="4636"/>
            </a:lvl2pPr>
            <a:lvl3pPr marL="3028036" indent="0">
              <a:buNone/>
              <a:defRPr sz="3974"/>
            </a:lvl3pPr>
            <a:lvl4pPr marL="4542053" indent="0">
              <a:buNone/>
              <a:defRPr sz="3312"/>
            </a:lvl4pPr>
            <a:lvl5pPr marL="6056071" indent="0">
              <a:buNone/>
              <a:defRPr sz="3312"/>
            </a:lvl5pPr>
            <a:lvl6pPr marL="7570089" indent="0">
              <a:buNone/>
              <a:defRPr sz="3312"/>
            </a:lvl6pPr>
            <a:lvl7pPr marL="9084107" indent="0">
              <a:buNone/>
              <a:defRPr sz="3312"/>
            </a:lvl7pPr>
            <a:lvl8pPr marL="10598125" indent="0">
              <a:buNone/>
              <a:defRPr sz="3312"/>
            </a:lvl8pPr>
            <a:lvl9pPr marL="12112142" indent="0">
              <a:buNone/>
              <a:defRPr sz="331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51FD-3CBF-450D-9076-570DDF8C874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F9DB-84BB-4F07-B9E5-128ACE832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9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692" y="2853902"/>
            <a:ext cx="9766080" cy="9988656"/>
          </a:xfrm>
        </p:spPr>
        <p:txBody>
          <a:bodyPr anchor="b"/>
          <a:lstStyle>
            <a:lvl1pPr>
              <a:defRPr sz="1059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2933" y="6163644"/>
            <a:ext cx="15329237" cy="30421799"/>
          </a:xfrm>
        </p:spPr>
        <p:txBody>
          <a:bodyPr anchor="t"/>
          <a:lstStyle>
            <a:lvl1pPr marL="0" indent="0">
              <a:buNone/>
              <a:defRPr sz="10597"/>
            </a:lvl1pPr>
            <a:lvl2pPr marL="1514018" indent="0">
              <a:buNone/>
              <a:defRPr sz="9272"/>
            </a:lvl2pPr>
            <a:lvl3pPr marL="3028036" indent="0">
              <a:buNone/>
              <a:defRPr sz="7948"/>
            </a:lvl3pPr>
            <a:lvl4pPr marL="4542053" indent="0">
              <a:buNone/>
              <a:defRPr sz="6623"/>
            </a:lvl4pPr>
            <a:lvl5pPr marL="6056071" indent="0">
              <a:buNone/>
              <a:defRPr sz="6623"/>
            </a:lvl5pPr>
            <a:lvl6pPr marL="7570089" indent="0">
              <a:buNone/>
              <a:defRPr sz="6623"/>
            </a:lvl6pPr>
            <a:lvl7pPr marL="9084107" indent="0">
              <a:buNone/>
              <a:defRPr sz="6623"/>
            </a:lvl7pPr>
            <a:lvl8pPr marL="10598125" indent="0">
              <a:buNone/>
              <a:defRPr sz="6623"/>
            </a:lvl8pPr>
            <a:lvl9pPr marL="12112142" indent="0">
              <a:buNone/>
              <a:defRPr sz="6623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692" y="12842558"/>
            <a:ext cx="9766080" cy="23792426"/>
          </a:xfrm>
        </p:spPr>
        <p:txBody>
          <a:bodyPr/>
          <a:lstStyle>
            <a:lvl1pPr marL="0" indent="0">
              <a:buNone/>
              <a:defRPr sz="5298"/>
            </a:lvl1pPr>
            <a:lvl2pPr marL="1514018" indent="0">
              <a:buNone/>
              <a:defRPr sz="4636"/>
            </a:lvl2pPr>
            <a:lvl3pPr marL="3028036" indent="0">
              <a:buNone/>
              <a:defRPr sz="3974"/>
            </a:lvl3pPr>
            <a:lvl4pPr marL="4542053" indent="0">
              <a:buNone/>
              <a:defRPr sz="3312"/>
            </a:lvl4pPr>
            <a:lvl5pPr marL="6056071" indent="0">
              <a:buNone/>
              <a:defRPr sz="3312"/>
            </a:lvl5pPr>
            <a:lvl6pPr marL="7570089" indent="0">
              <a:buNone/>
              <a:defRPr sz="3312"/>
            </a:lvl6pPr>
            <a:lvl7pPr marL="9084107" indent="0">
              <a:buNone/>
              <a:defRPr sz="3312"/>
            </a:lvl7pPr>
            <a:lvl8pPr marL="10598125" indent="0">
              <a:buNone/>
              <a:defRPr sz="3312"/>
            </a:lvl8pPr>
            <a:lvl9pPr marL="12112142" indent="0">
              <a:buNone/>
              <a:defRPr sz="331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51FD-3CBF-450D-9076-570DDF8C874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F9DB-84BB-4F07-B9E5-128ACE832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83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749" y="2279167"/>
            <a:ext cx="26116478" cy="827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749" y="11395788"/>
            <a:ext cx="26116478" cy="27161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748" y="39677170"/>
            <a:ext cx="6812994" cy="22791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451FD-3CBF-450D-9076-570DDF8C8743}" type="datetimeFigureOut">
              <a:rPr kumimoji="1" lang="ja-JP" altLang="en-US" smtClean="0"/>
              <a:t>2019/1/24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30242" y="39677170"/>
            <a:ext cx="10219492" cy="22791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5233" y="39677170"/>
            <a:ext cx="6812994" cy="22791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F9DB-84BB-4F07-B9E5-128ACE8320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84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8036" rtl="0" eaLnBrk="1" latinLnBrk="0" hangingPunct="1">
        <a:lnSpc>
          <a:spcPct val="90000"/>
        </a:lnSpc>
        <a:spcBef>
          <a:spcPct val="0"/>
        </a:spcBef>
        <a:buNone/>
        <a:defRPr kumimoji="1" sz="145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7009" indent="-757009" algn="l" defTabSz="3028036" rtl="0" eaLnBrk="1" latinLnBrk="0" hangingPunct="1">
        <a:lnSpc>
          <a:spcPct val="90000"/>
        </a:lnSpc>
        <a:spcBef>
          <a:spcPts val="3312"/>
        </a:spcBef>
        <a:buFont typeface="Arial" panose="020B0604020202020204" pitchFamily="34" charset="0"/>
        <a:buChar char="•"/>
        <a:defRPr kumimoji="1" sz="9272" kern="1200">
          <a:solidFill>
            <a:schemeClr val="tx1"/>
          </a:solidFill>
          <a:latin typeface="+mn-lt"/>
          <a:ea typeface="+mn-ea"/>
          <a:cs typeface="+mn-cs"/>
        </a:defRPr>
      </a:lvl1pPr>
      <a:lvl2pPr marL="2271027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kumimoji="1" sz="7948" kern="1200">
          <a:solidFill>
            <a:schemeClr val="tx1"/>
          </a:solidFill>
          <a:latin typeface="+mn-lt"/>
          <a:ea typeface="+mn-ea"/>
          <a:cs typeface="+mn-cs"/>
        </a:defRPr>
      </a:lvl2pPr>
      <a:lvl3pPr marL="3785045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kumimoji="1" sz="6623" kern="1200">
          <a:solidFill>
            <a:schemeClr val="tx1"/>
          </a:solidFill>
          <a:latin typeface="+mn-lt"/>
          <a:ea typeface="+mn-ea"/>
          <a:cs typeface="+mn-cs"/>
        </a:defRPr>
      </a:lvl3pPr>
      <a:lvl4pPr marL="5299062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4pPr>
      <a:lvl5pPr marL="6813080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5pPr>
      <a:lvl6pPr marL="8327098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6pPr>
      <a:lvl7pPr marL="9841116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7pPr>
      <a:lvl8pPr marL="11355134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8pPr>
      <a:lvl9pPr marL="12869151" indent="-757009" algn="l" defTabSz="3028036" rtl="0" eaLnBrk="1" latinLnBrk="0" hangingPunct="1">
        <a:lnSpc>
          <a:spcPct val="90000"/>
        </a:lnSpc>
        <a:spcBef>
          <a:spcPts val="1656"/>
        </a:spcBef>
        <a:buFont typeface="Arial" panose="020B0604020202020204" pitchFamily="34" charset="0"/>
        <a:buChar char="•"/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8036" rtl="0" eaLnBrk="1" latinLnBrk="0" hangingPunct="1"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1pPr>
      <a:lvl2pPr marL="1514018" algn="l" defTabSz="3028036" rtl="0" eaLnBrk="1" latinLnBrk="0" hangingPunct="1"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2pPr>
      <a:lvl3pPr marL="3028036" algn="l" defTabSz="3028036" rtl="0" eaLnBrk="1" latinLnBrk="0" hangingPunct="1"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3pPr>
      <a:lvl4pPr marL="4542053" algn="l" defTabSz="3028036" rtl="0" eaLnBrk="1" latinLnBrk="0" hangingPunct="1"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4pPr>
      <a:lvl5pPr marL="6056071" algn="l" defTabSz="3028036" rtl="0" eaLnBrk="1" latinLnBrk="0" hangingPunct="1"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5pPr>
      <a:lvl6pPr marL="7570089" algn="l" defTabSz="3028036" rtl="0" eaLnBrk="1" latinLnBrk="0" hangingPunct="1"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6pPr>
      <a:lvl7pPr marL="9084107" algn="l" defTabSz="3028036" rtl="0" eaLnBrk="1" latinLnBrk="0" hangingPunct="1"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7pPr>
      <a:lvl8pPr marL="10598125" algn="l" defTabSz="3028036" rtl="0" eaLnBrk="1" latinLnBrk="0" hangingPunct="1"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8pPr>
      <a:lvl9pPr marL="12112142" algn="l" defTabSz="3028036" rtl="0" eaLnBrk="1" latinLnBrk="0" hangingPunct="1">
        <a:defRPr kumimoji="1" sz="5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tiff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20000"/>
            <a:lumOff val="80000"/>
            <a:alpha val="1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正方形/長方形 294"/>
          <p:cNvSpPr/>
          <p:nvPr/>
        </p:nvSpPr>
        <p:spPr>
          <a:xfrm flipV="1">
            <a:off x="212651" y="5131413"/>
            <a:ext cx="17847757" cy="11950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906"/>
          </a:p>
        </p:txBody>
      </p:sp>
      <p:sp>
        <p:nvSpPr>
          <p:cNvPr id="299" name="正方形/長方形 298"/>
          <p:cNvSpPr/>
          <p:nvPr/>
        </p:nvSpPr>
        <p:spPr>
          <a:xfrm>
            <a:off x="212651" y="17215941"/>
            <a:ext cx="29835816" cy="25332256"/>
          </a:xfrm>
          <a:prstGeom prst="rect">
            <a:avLst/>
          </a:prstGeom>
          <a:solidFill>
            <a:srgbClr val="FF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906"/>
          </a:p>
        </p:txBody>
      </p:sp>
      <p:sp>
        <p:nvSpPr>
          <p:cNvPr id="246" name="角丸四角形 245"/>
          <p:cNvSpPr/>
          <p:nvPr/>
        </p:nvSpPr>
        <p:spPr>
          <a:xfrm>
            <a:off x="752413" y="36400927"/>
            <a:ext cx="29040714" cy="5971883"/>
          </a:xfrm>
          <a:prstGeom prst="roundRect">
            <a:avLst/>
          </a:prstGeom>
          <a:gradFill flip="none" rotWithShape="1">
            <a:gsLst>
              <a:gs pos="50000">
                <a:srgbClr val="C9A6E4">
                  <a:alpha val="56000"/>
                </a:srgbClr>
              </a:gs>
              <a:gs pos="100000">
                <a:srgbClr val="FFCAC9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sz="6906" dirty="0"/>
          </a:p>
        </p:txBody>
      </p:sp>
      <p:sp>
        <p:nvSpPr>
          <p:cNvPr id="245" name="角丸四角形 244"/>
          <p:cNvSpPr/>
          <p:nvPr/>
        </p:nvSpPr>
        <p:spPr>
          <a:xfrm>
            <a:off x="445525" y="26552318"/>
            <a:ext cx="29468828" cy="10059610"/>
          </a:xfrm>
          <a:prstGeom prst="roundRect">
            <a:avLst/>
          </a:prstGeom>
          <a:gradFill flip="none" rotWithShape="1">
            <a:gsLst>
              <a:gs pos="50000">
                <a:schemeClr val="accent1">
                  <a:lumMod val="60000"/>
                  <a:lumOff val="40000"/>
                  <a:alpha val="77000"/>
                </a:schemeClr>
              </a:gs>
              <a:gs pos="100000">
                <a:srgbClr val="FFCAC9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906" dirty="0"/>
          </a:p>
        </p:txBody>
      </p:sp>
      <p:sp>
        <p:nvSpPr>
          <p:cNvPr id="241" name="角丸四角形 240"/>
          <p:cNvSpPr/>
          <p:nvPr/>
        </p:nvSpPr>
        <p:spPr>
          <a:xfrm>
            <a:off x="928668" y="20920630"/>
            <a:ext cx="29006878" cy="5721170"/>
          </a:xfrm>
          <a:prstGeom prst="roundRect">
            <a:avLst/>
          </a:prstGeom>
          <a:gradFill flip="none" rotWithShape="1">
            <a:gsLst>
              <a:gs pos="50000">
                <a:schemeClr val="accent4">
                  <a:lumMod val="60000"/>
                  <a:lumOff val="40000"/>
                  <a:alpha val="70000"/>
                </a:schemeClr>
              </a:gs>
              <a:gs pos="100000">
                <a:srgbClr val="FFCAC9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906"/>
          </a:p>
        </p:txBody>
      </p:sp>
      <p:sp>
        <p:nvSpPr>
          <p:cNvPr id="296" name="正方形/長方形 295"/>
          <p:cNvSpPr/>
          <p:nvPr/>
        </p:nvSpPr>
        <p:spPr>
          <a:xfrm flipV="1">
            <a:off x="18235005" y="5137150"/>
            <a:ext cx="11792198" cy="11944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6906"/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auto">
          <a:xfrm>
            <a:off x="848964" y="493893"/>
            <a:ext cx="2737983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88090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92662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97234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101806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defTabSz="914583"/>
            <a:r>
              <a:rPr lang="en-US" altLang="ja-JP" sz="8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Structure and Excited-state Dynamics of </a:t>
            </a:r>
            <a:r>
              <a:rPr lang="en-US" altLang="ja-JP" sz="88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Corannulene</a:t>
            </a:r>
            <a:endParaRPr lang="en-US" altLang="ja-JP" sz="8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" name="Text Box 14"/>
          <p:cNvSpPr txBox="1">
            <a:spLocks noChangeArrowheads="1"/>
          </p:cNvSpPr>
          <p:nvPr/>
        </p:nvSpPr>
        <p:spPr bwMode="auto">
          <a:xfrm>
            <a:off x="-93926" y="2355724"/>
            <a:ext cx="30142393" cy="200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88090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92662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97234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101806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defTabSz="914583"/>
            <a:r>
              <a:rPr lang="en-US" altLang="ja-JP" sz="480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Ayumi</a:t>
            </a:r>
            <a:r>
              <a:rPr lang="en-US" altLang="ja-JP" sz="480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801" dirty="0">
                <a:solidFill>
                  <a:schemeClr val="tx1"/>
                </a:solidFill>
                <a:latin typeface="Times New Roman" panose="02020603050405020304" pitchFamily="18" charset="0"/>
              </a:rPr>
              <a:t>Kanaoaka</a:t>
            </a:r>
            <a:r>
              <a:rPr lang="en-US" altLang="ja-JP" sz="480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ja-JP" sz="4801" dirty="0">
                <a:solidFill>
                  <a:schemeClr val="tx1"/>
                </a:solidFill>
                <a:latin typeface="Times New Roman" panose="02020603050405020304" pitchFamily="18" charset="0"/>
              </a:rPr>
              <a:t>, Masaaki Baba</a:t>
            </a:r>
            <a:r>
              <a:rPr lang="en-US" altLang="ja-JP" sz="480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ja-JP" sz="480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ja-JP" sz="480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Masatoshi </a:t>
            </a:r>
            <a:r>
              <a:rPr lang="en-US" altLang="ja-JP" sz="480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Misono</a:t>
            </a:r>
            <a:r>
              <a:rPr lang="en-US" altLang="ja-JP" sz="4801" baseline="30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ja-JP" sz="480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ja-JP" sz="4801" dirty="0">
                <a:solidFill>
                  <a:schemeClr val="tx1"/>
                </a:solidFill>
                <a:latin typeface="Times New Roman" panose="02020603050405020304" pitchFamily="18" charset="0"/>
              </a:rPr>
              <a:t>Masashi </a:t>
            </a:r>
            <a:r>
              <a:rPr lang="en-US" altLang="ja-JP" sz="480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Tsuge</a:t>
            </a:r>
            <a:r>
              <a:rPr lang="en-US" altLang="ja-JP" sz="4801" baseline="30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ja-JP" sz="480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ja-JP" sz="480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Pavithraa</a:t>
            </a:r>
            <a:r>
              <a:rPr lang="en-US" altLang="ja-JP" sz="480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80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Sundararajan</a:t>
            </a:r>
            <a:r>
              <a:rPr lang="en-US" altLang="ja-JP" sz="4801" baseline="30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altLang="ja-JP" sz="480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and </a:t>
            </a:r>
            <a:r>
              <a:rPr lang="en-US" altLang="ja-JP" sz="4801" dirty="0">
                <a:solidFill>
                  <a:schemeClr val="tx1"/>
                </a:solidFill>
                <a:latin typeface="Times New Roman" panose="02020603050405020304" pitchFamily="18" charset="0"/>
              </a:rPr>
              <a:t>Yuan-</a:t>
            </a:r>
            <a:r>
              <a:rPr lang="en-US" altLang="ja-JP" sz="480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Pern</a:t>
            </a:r>
            <a:r>
              <a:rPr lang="en-US" altLang="ja-JP" sz="480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80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Lee</a:t>
            </a:r>
            <a:r>
              <a:rPr lang="en-US" altLang="ja-JP" sz="4801" baseline="30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endParaRPr lang="en-US" altLang="ja-JP" sz="4801" baseline="300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 defTabSz="914583"/>
            <a:endParaRPr lang="en-US" altLang="ja-JP" sz="4801" baseline="30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defTabSz="914583"/>
            <a:r>
              <a:rPr lang="en-US" altLang="ja-JP" sz="44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ja-JP" sz="4400" baseline="30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ja-JP" sz="4400" i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Kyoto</a:t>
            </a:r>
            <a:r>
              <a:rPr lang="en-US" altLang="ja-JP" sz="44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University, </a:t>
            </a:r>
            <a:r>
              <a:rPr lang="en-US" altLang="ja-JP" sz="44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Japan, </a:t>
            </a:r>
            <a:r>
              <a:rPr lang="en-US" altLang="ja-JP" sz="4400" baseline="30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ja-JP" sz="4400" i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Fukuoka</a:t>
            </a:r>
            <a:r>
              <a:rPr lang="en-US" altLang="ja-JP" sz="44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University, </a:t>
            </a:r>
            <a:r>
              <a:rPr lang="en-US" altLang="ja-JP" sz="44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Japan,</a:t>
            </a:r>
            <a:r>
              <a:rPr lang="en-US" altLang="ja-JP" sz="44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400" baseline="30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ja-JP" sz="4400" i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Hokkaido</a:t>
            </a:r>
            <a:r>
              <a:rPr lang="en-US" altLang="ja-JP" sz="44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University, </a:t>
            </a:r>
            <a:r>
              <a:rPr lang="en-US" altLang="ja-JP" sz="44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Japan, </a:t>
            </a:r>
            <a:r>
              <a:rPr lang="en-US" altLang="ja-JP" sz="4400" baseline="30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altLang="ja-JP" sz="4400" i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National</a:t>
            </a:r>
            <a:r>
              <a:rPr lang="en-US" altLang="ja-JP" sz="44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ja-JP" sz="44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Chiao</a:t>
            </a:r>
            <a:r>
              <a:rPr lang="en-US" altLang="ja-JP" sz="4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Tung </a:t>
            </a:r>
            <a:r>
              <a:rPr lang="en-US" altLang="ja-JP" sz="44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University, Taiwan</a:t>
            </a:r>
            <a:endParaRPr lang="en-US" altLang="ja-JP" sz="4400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2" name="角丸四角形 37"/>
          <p:cNvSpPr>
            <a:spLocks noChangeArrowheads="1"/>
          </p:cNvSpPr>
          <p:nvPr/>
        </p:nvSpPr>
        <p:spPr bwMode="auto">
          <a:xfrm>
            <a:off x="15410842" y="19201569"/>
            <a:ext cx="14148370" cy="129360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anchor="ctr"/>
          <a:lstStyle>
            <a:lvl1pPr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17512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17512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17512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17512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lang="en-US" altLang="ja-JP" sz="7201" b="1" dirty="0"/>
              <a:t>2. </a:t>
            </a:r>
            <a:r>
              <a:rPr lang="en-US" altLang="ja-JP" sz="7201" b="1" dirty="0" smtClean="0"/>
              <a:t>In Solid </a:t>
            </a:r>
            <a:r>
              <a:rPr lang="en-US" altLang="ja-JP" sz="7201" b="1" i="1" dirty="0" err="1" smtClean="0"/>
              <a:t>para</a:t>
            </a:r>
            <a:r>
              <a:rPr lang="en-US" altLang="ja-JP" sz="7201" b="1" dirty="0" err="1" smtClean="0"/>
              <a:t>-H</a:t>
            </a:r>
            <a:r>
              <a:rPr lang="en-US" altLang="ja-JP" sz="7201" b="1" baseline="-25000" dirty="0" err="1" smtClean="0"/>
              <a:t>2</a:t>
            </a:r>
            <a:endParaRPr lang="en-US" altLang="ja-JP" sz="7201" b="1" baseline="-25000" dirty="0"/>
          </a:p>
        </p:txBody>
      </p:sp>
      <p:sp>
        <p:nvSpPr>
          <p:cNvPr id="214" name="Text Box 11"/>
          <p:cNvSpPr txBox="1">
            <a:spLocks noChangeArrowheads="1"/>
          </p:cNvSpPr>
          <p:nvPr/>
        </p:nvSpPr>
        <p:spPr bwMode="auto">
          <a:xfrm>
            <a:off x="10786891" y="34901859"/>
            <a:ext cx="4607183" cy="740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88090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92662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97234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101806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ja-JP" sz="3601" dirty="0"/>
              <a:t> </a:t>
            </a:r>
            <a:r>
              <a:rPr lang="en-US" altLang="ja-JP" sz="3601" dirty="0" smtClean="0"/>
              <a:t> Band contour strongly depends on vibrational modes because of Coriolis interaction. The coupling constants were calculated by normal coordinates, and the calculated contour resemble observed ones.</a:t>
            </a:r>
          </a:p>
        </p:txBody>
      </p:sp>
      <p:sp>
        <p:nvSpPr>
          <p:cNvPr id="216" name="Text Box 11"/>
          <p:cNvSpPr txBox="1">
            <a:spLocks noChangeArrowheads="1"/>
          </p:cNvSpPr>
          <p:nvPr/>
        </p:nvSpPr>
        <p:spPr bwMode="auto">
          <a:xfrm>
            <a:off x="625642" y="29849184"/>
            <a:ext cx="14506783" cy="482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88090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92662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97234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101806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ja-JP" sz="3601" dirty="0" smtClean="0"/>
              <a:t>    Assuming that </a:t>
            </a:r>
            <a:r>
              <a:rPr lang="en-US" altLang="ja-JP" sz="3601" dirty="0" smtClean="0">
                <a:solidFill>
                  <a:srgbClr val="FF0000"/>
                </a:solidFill>
              </a:rPr>
              <a:t>the</a:t>
            </a:r>
            <a:r>
              <a:rPr lang="en-US" altLang="ja-JP" sz="3601" dirty="0" smtClean="0"/>
              <a:t> </a:t>
            </a:r>
            <a:r>
              <a:rPr lang="en-US" altLang="ja-JP" sz="3601" i="1" dirty="0" smtClean="0">
                <a:solidFill>
                  <a:srgbClr val="FF0000"/>
                </a:solidFill>
              </a:rPr>
              <a:t>S</a:t>
            </a:r>
            <a:r>
              <a:rPr lang="en-US" altLang="ja-JP" sz="360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ja-JP" sz="3601" dirty="0" smtClean="0">
                <a:solidFill>
                  <a:srgbClr val="FF0000"/>
                </a:solidFill>
              </a:rPr>
              <a:t> </a:t>
            </a:r>
            <a:r>
              <a:rPr lang="en-US" altLang="ja-JP" sz="3601" dirty="0">
                <a:solidFill>
                  <a:srgbClr val="FF0000"/>
                </a:solidFill>
              </a:rPr>
              <a:t>state </a:t>
            </a:r>
            <a:r>
              <a:rPr lang="en-US" altLang="ja-JP" sz="3601" dirty="0" smtClean="0">
                <a:solidFill>
                  <a:srgbClr val="FF0000"/>
                </a:solidFill>
              </a:rPr>
              <a:t>is </a:t>
            </a:r>
            <a:r>
              <a:rPr lang="en-US" altLang="ja-JP" sz="3601" i="1" dirty="0" err="1" smtClean="0">
                <a:solidFill>
                  <a:srgbClr val="FF0000"/>
                </a:solidFill>
              </a:rPr>
              <a:t>E</a:t>
            </a:r>
            <a:r>
              <a:rPr lang="en-US" altLang="ja-JP" sz="3601" baseline="-25000" dirty="0" err="1" smtClean="0">
                <a:solidFill>
                  <a:srgbClr val="FF0000"/>
                </a:solidFill>
              </a:rPr>
              <a:t>2</a:t>
            </a:r>
            <a:r>
              <a:rPr lang="en-US" altLang="ja-JP" sz="3601" dirty="0" smtClean="0">
                <a:solidFill>
                  <a:srgbClr val="FF0000"/>
                </a:solidFill>
              </a:rPr>
              <a:t> </a:t>
            </a:r>
            <a:r>
              <a:rPr lang="en-US" altLang="ja-JP" sz="3601" dirty="0" smtClean="0">
                <a:solidFill>
                  <a:schemeClr val="tx1"/>
                </a:solidFill>
              </a:rPr>
              <a:t>as predicted by SAC-CI calculation</a:t>
            </a:r>
            <a:r>
              <a:rPr lang="en-US" altLang="ja-JP" sz="3601" dirty="0" smtClean="0"/>
              <a:t>, we can assign the vibronic bands to </a:t>
            </a:r>
            <a:r>
              <a:rPr lang="en-US" altLang="ja-JP" sz="3600" i="1" dirty="0" err="1"/>
              <a:t>e</a:t>
            </a:r>
            <a:r>
              <a:rPr lang="en-US" altLang="ja-JP" sz="3600" baseline="-25000" dirty="0" err="1"/>
              <a:t>1</a:t>
            </a:r>
            <a:r>
              <a:rPr lang="en-US" altLang="ja-JP" sz="3600" dirty="0"/>
              <a:t> and </a:t>
            </a:r>
            <a:r>
              <a:rPr lang="en-US" altLang="ja-JP" sz="3600" i="1" dirty="0" err="1" smtClean="0"/>
              <a:t>e</a:t>
            </a:r>
            <a:r>
              <a:rPr lang="en-US" altLang="ja-JP" sz="3600" baseline="-25000" dirty="0" err="1" smtClean="0"/>
              <a:t>2</a:t>
            </a:r>
            <a:r>
              <a:rPr lang="en-US" altLang="ja-JP" sz="3600" dirty="0" smtClean="0"/>
              <a:t> modes</a:t>
            </a:r>
            <a:r>
              <a:rPr lang="en-US" altLang="ja-JP" sz="3601" dirty="0"/>
              <a:t>. </a:t>
            </a:r>
            <a:r>
              <a:rPr lang="en-US" altLang="ja-JP" sz="3601" dirty="0">
                <a:solidFill>
                  <a:schemeClr val="tx1"/>
                </a:solidFill>
              </a:rPr>
              <a:t>If the </a:t>
            </a:r>
            <a:r>
              <a:rPr lang="en-US" altLang="ja-JP" sz="3601" i="1" dirty="0" err="1">
                <a:solidFill>
                  <a:schemeClr val="tx1"/>
                </a:solidFill>
              </a:rPr>
              <a:t>S</a:t>
            </a:r>
            <a:r>
              <a:rPr lang="en-US" altLang="ja-JP" sz="3601" baseline="-25000" dirty="0" err="1">
                <a:solidFill>
                  <a:schemeClr val="tx1"/>
                </a:solidFill>
              </a:rPr>
              <a:t>1</a:t>
            </a:r>
            <a:r>
              <a:rPr lang="en-US" altLang="ja-JP" sz="3601" dirty="0">
                <a:solidFill>
                  <a:schemeClr val="tx1"/>
                </a:solidFill>
              </a:rPr>
              <a:t> state is </a:t>
            </a:r>
            <a:r>
              <a:rPr lang="en-US" altLang="ja-JP" sz="3601" i="1" dirty="0" err="1" smtClean="0">
                <a:solidFill>
                  <a:schemeClr val="tx1"/>
                </a:solidFill>
              </a:rPr>
              <a:t>A</a:t>
            </a:r>
            <a:r>
              <a:rPr lang="en-US" altLang="ja-JP" sz="3601" baseline="-25000" dirty="0" err="1" smtClean="0">
                <a:solidFill>
                  <a:schemeClr val="tx1"/>
                </a:solidFill>
              </a:rPr>
              <a:t>2</a:t>
            </a:r>
            <a:r>
              <a:rPr lang="en-US" altLang="ja-JP" sz="3601" dirty="0" smtClean="0">
                <a:solidFill>
                  <a:schemeClr val="tx1"/>
                </a:solidFill>
              </a:rPr>
              <a:t> </a:t>
            </a:r>
            <a:r>
              <a:rPr lang="en-US" altLang="ja-JP" sz="3601" dirty="0">
                <a:solidFill>
                  <a:schemeClr val="tx1"/>
                </a:solidFill>
              </a:rPr>
              <a:t>as predicted by </a:t>
            </a:r>
            <a:r>
              <a:rPr lang="en-US" altLang="ja-JP" sz="3601" dirty="0" err="1" smtClean="0">
                <a:solidFill>
                  <a:schemeClr val="tx1"/>
                </a:solidFill>
              </a:rPr>
              <a:t>TDDFT</a:t>
            </a:r>
            <a:r>
              <a:rPr lang="en-US" altLang="ja-JP" sz="3601" dirty="0" smtClean="0">
                <a:solidFill>
                  <a:schemeClr val="tx1"/>
                </a:solidFill>
              </a:rPr>
              <a:t> </a:t>
            </a:r>
            <a:r>
              <a:rPr lang="en-US" altLang="ja-JP" sz="3601" dirty="0">
                <a:solidFill>
                  <a:schemeClr val="tx1"/>
                </a:solidFill>
              </a:rPr>
              <a:t>calculation</a:t>
            </a:r>
            <a:r>
              <a:rPr lang="en-US" altLang="ja-JP" sz="3601" dirty="0" smtClean="0"/>
              <a:t>, </a:t>
            </a:r>
            <a:r>
              <a:rPr lang="en-US" altLang="ja-JP" sz="3600" i="1" dirty="0" err="1" smtClean="0"/>
              <a:t>a</a:t>
            </a:r>
            <a:r>
              <a:rPr lang="en-US" altLang="ja-JP" sz="3600" baseline="-25000" dirty="0" err="1" smtClean="0"/>
              <a:t>2</a:t>
            </a:r>
            <a:r>
              <a:rPr lang="en-US" altLang="ja-JP" sz="3600" dirty="0" smtClean="0"/>
              <a:t> </a:t>
            </a:r>
            <a:r>
              <a:rPr lang="en-US" altLang="ja-JP" sz="3600" dirty="0"/>
              <a:t>and </a:t>
            </a:r>
            <a:r>
              <a:rPr lang="en-US" altLang="ja-JP" sz="3600" i="1" dirty="0" err="1" smtClean="0"/>
              <a:t>e</a:t>
            </a:r>
            <a:r>
              <a:rPr lang="en-US" altLang="ja-JP" sz="3600" baseline="-25000" dirty="0" err="1" smtClean="0"/>
              <a:t>1</a:t>
            </a:r>
            <a:r>
              <a:rPr lang="en-US" altLang="ja-JP" sz="3600" dirty="0" smtClean="0"/>
              <a:t> </a:t>
            </a:r>
            <a:r>
              <a:rPr lang="en-US" altLang="ja-JP" sz="3600" dirty="0" smtClean="0"/>
              <a:t>modes should be appear in the spectrum</a:t>
            </a:r>
            <a:r>
              <a:rPr lang="en-US" altLang="ja-JP" sz="3601" dirty="0" smtClean="0"/>
              <a:t>. The out-of-plane vibrational modes (</a:t>
            </a:r>
            <a:r>
              <a:rPr lang="en-US" altLang="ja-JP" sz="3600" b="1" i="1" dirty="0" smtClean="0">
                <a:sym typeface="Symbol"/>
              </a:rPr>
              <a:t></a:t>
            </a:r>
            <a:r>
              <a:rPr lang="ja-JP" altLang="en-US" sz="1800" b="1" i="1" dirty="0">
                <a:sym typeface="Symbol"/>
              </a:rPr>
              <a:t> </a:t>
            </a:r>
            <a:r>
              <a:rPr lang="en-US" altLang="ja-JP" sz="3601" baseline="-25000" dirty="0" smtClean="0"/>
              <a:t>9</a:t>
            </a:r>
            <a:r>
              <a:rPr lang="en-US" altLang="ja-JP" sz="3601" dirty="0" smtClean="0"/>
              <a:t> (</a:t>
            </a:r>
            <a:r>
              <a:rPr lang="en-US" altLang="ja-JP" sz="3601" i="1" dirty="0" err="1" smtClean="0"/>
              <a:t>a</a:t>
            </a:r>
            <a:r>
              <a:rPr lang="en-US" altLang="ja-JP" sz="3601" baseline="-25000" dirty="0" err="1" smtClean="0"/>
              <a:t>1</a:t>
            </a:r>
            <a:r>
              <a:rPr lang="en-US" altLang="ja-JP" sz="3601" dirty="0" smtClean="0"/>
              <a:t>): bowl-to-bowl inversion mode</a:t>
            </a:r>
            <a:r>
              <a:rPr lang="ja-JP" altLang="en-US" sz="3601" dirty="0" smtClean="0"/>
              <a:t>） </a:t>
            </a:r>
            <a:r>
              <a:rPr lang="en-US" altLang="ja-JP" sz="3601" dirty="0" smtClean="0"/>
              <a:t>are active for combination bands. It suggests that the bowl-to-bowl inversion is enhanced by the UV excitation to vibrational levels in</a:t>
            </a:r>
            <a:r>
              <a:rPr lang="en-US" altLang="ja-JP" sz="3600" i="1" dirty="0"/>
              <a:t> </a:t>
            </a:r>
            <a:r>
              <a:rPr lang="en-US" altLang="ja-JP" sz="3601" dirty="0" smtClean="0"/>
              <a:t>the </a:t>
            </a:r>
            <a:r>
              <a:rPr lang="en-US" altLang="ja-JP" sz="4000" i="1" dirty="0" err="1" smtClean="0">
                <a:solidFill>
                  <a:prstClr val="black"/>
                </a:solidFill>
                <a:ea typeface="ＭＳ Ｐゴシック"/>
                <a:cs typeface="Arial" pitchFamily="34" charset="0"/>
              </a:rPr>
              <a:t>S</a:t>
            </a:r>
            <a:r>
              <a:rPr lang="en-US" altLang="ja-JP" sz="4000" baseline="-25000" dirty="0" err="1" smtClean="0">
                <a:solidFill>
                  <a:prstClr val="black"/>
                </a:solidFill>
                <a:ea typeface="ＭＳ Ｐゴシック"/>
                <a:cs typeface="Arial" pitchFamily="34" charset="0"/>
              </a:rPr>
              <a:t>1</a:t>
            </a:r>
            <a:r>
              <a:rPr lang="en-US" altLang="ja-JP" sz="4000" dirty="0" smtClean="0">
                <a:solidFill>
                  <a:prstClr val="black"/>
                </a:solidFill>
                <a:latin typeface="Calibri"/>
                <a:ea typeface="ＭＳ Ｐゴシック"/>
              </a:rPr>
              <a:t> state.</a:t>
            </a:r>
            <a:endParaRPr lang="ja-JP" altLang="ja-JP" sz="3601" dirty="0"/>
          </a:p>
        </p:txBody>
      </p:sp>
      <p:sp>
        <p:nvSpPr>
          <p:cNvPr id="275" name="Text Box 11"/>
          <p:cNvSpPr txBox="1">
            <a:spLocks noChangeArrowheads="1"/>
          </p:cNvSpPr>
          <p:nvPr/>
        </p:nvSpPr>
        <p:spPr bwMode="auto">
          <a:xfrm>
            <a:off x="50300" y="13519270"/>
            <a:ext cx="11625006" cy="696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88090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92662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97234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101806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dist">
              <a:lnSpc>
                <a:spcPct val="120000"/>
              </a:lnSpc>
            </a:pPr>
            <a:r>
              <a:rPr lang="en-US" altLang="ja-JP" sz="3601" dirty="0" smtClean="0"/>
              <a:t>. </a:t>
            </a:r>
            <a:endParaRPr lang="ja-JP" altLang="ja-JP" sz="3601" dirty="0"/>
          </a:p>
        </p:txBody>
      </p:sp>
      <p:sp>
        <p:nvSpPr>
          <p:cNvPr id="276" name="角丸四角形 37"/>
          <p:cNvSpPr>
            <a:spLocks noChangeArrowheads="1"/>
          </p:cNvSpPr>
          <p:nvPr/>
        </p:nvSpPr>
        <p:spPr bwMode="auto">
          <a:xfrm>
            <a:off x="3734822" y="3911987"/>
            <a:ext cx="10964970" cy="4134497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anchor="ctr"/>
          <a:lstStyle>
            <a:lvl1pPr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17512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17512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17512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17512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lang="en-US" altLang="ja-JP" sz="8002" b="1" dirty="0">
                <a:solidFill>
                  <a:srgbClr val="7030A0"/>
                </a:solidFill>
              </a:rPr>
              <a:t>Introduction</a:t>
            </a:r>
          </a:p>
        </p:txBody>
      </p:sp>
      <p:sp>
        <p:nvSpPr>
          <p:cNvPr id="285" name="角丸四角形 37"/>
          <p:cNvSpPr>
            <a:spLocks noChangeArrowheads="1"/>
          </p:cNvSpPr>
          <p:nvPr/>
        </p:nvSpPr>
        <p:spPr bwMode="auto">
          <a:xfrm>
            <a:off x="18539669" y="4207189"/>
            <a:ext cx="10815006" cy="3506612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anchor="ctr"/>
          <a:lstStyle>
            <a:lvl1pPr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17512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17512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17512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17512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lang="en-US" altLang="ja-JP" sz="8002" b="1" dirty="0" smtClean="0">
                <a:solidFill>
                  <a:srgbClr val="7030A0"/>
                </a:solidFill>
              </a:rPr>
              <a:t>Structure</a:t>
            </a:r>
            <a:endParaRPr lang="en-US" altLang="ja-JP" sz="8002" b="1" dirty="0">
              <a:solidFill>
                <a:srgbClr val="7030A0"/>
              </a:solidFill>
            </a:endParaRPr>
          </a:p>
        </p:txBody>
      </p:sp>
      <p:sp>
        <p:nvSpPr>
          <p:cNvPr id="291" name="角丸四角形 37"/>
          <p:cNvSpPr>
            <a:spLocks noChangeArrowheads="1"/>
          </p:cNvSpPr>
          <p:nvPr/>
        </p:nvSpPr>
        <p:spPr bwMode="auto">
          <a:xfrm>
            <a:off x="8737540" y="17448137"/>
            <a:ext cx="13389135" cy="1393067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anchor="ctr"/>
          <a:lstStyle>
            <a:lvl1pPr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17512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17512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17512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17512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lang="en-US" altLang="ja-JP" sz="8002" b="1" dirty="0">
                <a:solidFill>
                  <a:srgbClr val="7030A0"/>
                </a:solidFill>
              </a:rPr>
              <a:t>Results and Discussion</a:t>
            </a:r>
          </a:p>
        </p:txBody>
      </p:sp>
      <p:sp>
        <p:nvSpPr>
          <p:cNvPr id="293" name="Text Box 11"/>
          <p:cNvSpPr txBox="1">
            <a:spLocks noChangeArrowheads="1"/>
          </p:cNvSpPr>
          <p:nvPr/>
        </p:nvSpPr>
        <p:spPr bwMode="auto">
          <a:xfrm>
            <a:off x="20143252" y="11537048"/>
            <a:ext cx="92841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88090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92662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97234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101806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200" b="1" dirty="0" smtClean="0">
                <a:latin typeface="+mn-ea"/>
                <a:ea typeface="+mn-ea"/>
                <a:cs typeface="Times New Roman" panose="02020603050405020304" pitchFamily="18" charset="0"/>
              </a:rPr>
              <a:t>Fig. 1 : </a:t>
            </a:r>
            <a:r>
              <a:rPr lang="en-US" altLang="ja-JP" sz="3200" b="1" dirty="0" err="1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Corannulene</a:t>
            </a:r>
            <a:r>
              <a:rPr lang="ja-JP" altLang="en-US" sz="32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ja-JP" altLang="en-US" sz="3200" b="1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ja-JP" sz="3200" b="1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(i)</a:t>
            </a:r>
            <a:r>
              <a:rPr lang="ja-JP" altLang="en-US" sz="3200" b="1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ja-JP" sz="3200" b="1" dirty="0" smtClean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rPr>
              <a:t>just above  (ii) oblique</a:t>
            </a:r>
            <a:endParaRPr lang="ja-JP" altLang="ja-JP" sz="3200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03187" y="6854789"/>
            <a:ext cx="11642679" cy="11326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5200"/>
              </a:lnSpc>
            </a:pPr>
            <a:r>
              <a:rPr lang="en-US" altLang="ja-JP" sz="4000" dirty="0" smtClean="0"/>
              <a:t>   </a:t>
            </a:r>
            <a:r>
              <a:rPr lang="en-US" altLang="ja-JP" sz="4000" dirty="0" err="1" smtClean="0"/>
              <a:t>Corannulene</a:t>
            </a:r>
            <a:r>
              <a:rPr lang="en-US" altLang="ja-JP" sz="4000" dirty="0" smtClean="0"/>
              <a:t> (</a:t>
            </a:r>
            <a:r>
              <a:rPr lang="en-US" altLang="ja-JP" sz="4000" b="1" i="1" dirty="0" err="1">
                <a:solidFill>
                  <a:srgbClr val="FF0000"/>
                </a:solidFill>
              </a:rPr>
              <a:t>C</a:t>
            </a:r>
            <a:r>
              <a:rPr lang="en-US" altLang="ja-JP" sz="4000" b="1" i="1" baseline="-25000" dirty="0" err="1">
                <a:solidFill>
                  <a:srgbClr val="FF0000"/>
                </a:solidFill>
              </a:rPr>
              <a:t>5V</a:t>
            </a:r>
            <a:r>
              <a:rPr lang="en-US" altLang="ja-JP" sz="4000" dirty="0"/>
              <a:t>) is one of the </a:t>
            </a:r>
            <a:r>
              <a:rPr lang="en-US" altLang="ja-JP" sz="4000" dirty="0" smtClean="0"/>
              <a:t>prototypical </a:t>
            </a:r>
            <a:r>
              <a:rPr lang="en-US" altLang="ja-JP" sz="4000" dirty="0"/>
              <a:t>molecules of </a:t>
            </a:r>
            <a:r>
              <a:rPr lang="en-US" altLang="ja-JP" sz="4000" b="1" dirty="0">
                <a:solidFill>
                  <a:srgbClr val="FF0000"/>
                </a:solidFill>
              </a:rPr>
              <a:t>Bucky bowl</a:t>
            </a:r>
            <a:r>
              <a:rPr lang="en-US" altLang="ja-JP" sz="4000" dirty="0"/>
              <a:t>, which is </a:t>
            </a:r>
            <a:r>
              <a:rPr lang="en-US" altLang="ja-JP" sz="4000" dirty="0">
                <a:solidFill>
                  <a:srgbClr val="FF0000"/>
                </a:solidFill>
              </a:rPr>
              <a:t>a </a:t>
            </a:r>
            <a:r>
              <a:rPr lang="en-US" altLang="ja-JP" sz="4000" dirty="0" err="1">
                <a:solidFill>
                  <a:srgbClr val="FF0000"/>
                </a:solidFill>
              </a:rPr>
              <a:t>polyaromatic</a:t>
            </a:r>
            <a:r>
              <a:rPr lang="en-US" altLang="ja-JP" sz="4000" dirty="0">
                <a:solidFill>
                  <a:srgbClr val="FF0000"/>
                </a:solidFill>
              </a:rPr>
              <a:t> hydrocarbon (PAH)</a:t>
            </a:r>
            <a:r>
              <a:rPr lang="en-US" altLang="ja-JP" sz="4000" dirty="0"/>
              <a:t> with </a:t>
            </a:r>
            <a:r>
              <a:rPr lang="en-US" altLang="ja-JP" sz="4000" dirty="0" err="1" smtClean="0"/>
              <a:t>nonplanar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π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conjugate system. </a:t>
            </a:r>
            <a:r>
              <a:rPr lang="en-US" altLang="ja-JP" sz="4000" dirty="0" smtClean="0"/>
              <a:t>It is composed of one five-membered ring and five six-membered rings and molds its unique character which is derived from </a:t>
            </a:r>
            <a:r>
              <a:rPr lang="en-US" altLang="ja-JP" sz="4000" dirty="0" smtClean="0">
                <a:solidFill>
                  <a:srgbClr val="FF0000"/>
                </a:solidFill>
              </a:rPr>
              <a:t>out-of-plane vibration </a:t>
            </a:r>
            <a:r>
              <a:rPr lang="en-US" altLang="ja-JP" sz="4000" dirty="0" smtClean="0"/>
              <a:t>like </a:t>
            </a:r>
            <a:r>
              <a:rPr lang="en-US" altLang="ja-JP" sz="4000" dirty="0" smtClean="0">
                <a:solidFill>
                  <a:srgbClr val="FF0000"/>
                </a:solidFill>
              </a:rPr>
              <a:t>bowl-to-bowl inversion</a:t>
            </a:r>
            <a:r>
              <a:rPr lang="en-US" altLang="ja-JP" sz="4000" dirty="0" smtClean="0"/>
              <a:t>. We analyzed the vibronic bands of </a:t>
            </a:r>
            <a:r>
              <a:rPr lang="en-US" altLang="ja-JP" sz="4000" i="1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altLang="ja-JP" sz="4000" baseline="-250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ja-JP" sz="4000" dirty="0" err="1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altLang="ja-JP" sz="4000" i="1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altLang="ja-JP" sz="4000" baseline="-25000" dirty="0" err="1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altLang="ja-JP" sz="4000" dirty="0" smtClean="0"/>
              <a:t> transition in a supersonic jet and investigated structure and excited-state dynamics. The </a:t>
            </a:r>
            <a:r>
              <a:rPr lang="en-US" altLang="ja-JP" sz="4000" i="1" dirty="0" err="1" smtClean="0"/>
              <a:t>S</a:t>
            </a:r>
            <a:r>
              <a:rPr lang="en-US" altLang="ja-JP" sz="4000" baseline="-25000" dirty="0" err="1" smtClean="0"/>
              <a:t>1</a:t>
            </a:r>
            <a:r>
              <a:rPr lang="en-US" altLang="ja-JP" sz="4000" dirty="0" smtClean="0"/>
              <a:t> state was </a:t>
            </a:r>
            <a:r>
              <a:rPr lang="en-US" altLang="ja-JP" sz="4000" dirty="0" err="1" smtClean="0"/>
              <a:t>assgined</a:t>
            </a:r>
            <a:r>
              <a:rPr lang="en-US" altLang="ja-JP" sz="4000" dirty="0" smtClean="0"/>
              <a:t> to </a:t>
            </a:r>
            <a:r>
              <a:rPr lang="en-US" altLang="ja-JP" sz="4000" baseline="30000" dirty="0" err="1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altLang="ja-JP" sz="4000" i="1" dirty="0" err="1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altLang="ja-JP" sz="4000" baseline="-25000" dirty="0" err="1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altLang="ja-JP" sz="4000" dirty="0" smtClean="0"/>
              <a:t>.</a:t>
            </a:r>
            <a:r>
              <a:rPr lang="en-US" altLang="ja-JP" sz="4000" baseline="-25000" dirty="0" smtClean="0"/>
              <a:t> </a:t>
            </a:r>
            <a:r>
              <a:rPr lang="en-US" altLang="ja-JP" sz="4000" dirty="0" smtClean="0"/>
              <a:t>We also analyzed the infrared bands of </a:t>
            </a:r>
            <a:r>
              <a:rPr lang="en-US" altLang="ja-JP" sz="4000" dirty="0" err="1" smtClean="0"/>
              <a:t>corannulene</a:t>
            </a:r>
            <a:r>
              <a:rPr lang="en-US" altLang="ja-JP" sz="4000" dirty="0" smtClean="0"/>
              <a:t> in solid </a:t>
            </a:r>
            <a:r>
              <a:rPr lang="en-US" altLang="ja-JP" sz="4000" dirty="0" err="1" smtClean="0"/>
              <a:t>para-H</a:t>
            </a:r>
            <a:r>
              <a:rPr lang="en-US" altLang="ja-JP" sz="4000" baseline="-25000" dirty="0" err="1" smtClean="0"/>
              <a:t>2</a:t>
            </a:r>
            <a:r>
              <a:rPr lang="en-US" altLang="ja-JP" sz="4000" dirty="0"/>
              <a:t>.</a:t>
            </a:r>
            <a:r>
              <a:rPr lang="en-US" altLang="ja-JP" sz="4000" dirty="0" smtClean="0"/>
              <a:t> Two protonated molecules </a:t>
            </a:r>
            <a:r>
              <a:rPr lang="en-US" altLang="ja-JP" sz="4000" dirty="0" err="1" smtClean="0"/>
              <a:t>H</a:t>
            </a:r>
            <a:r>
              <a:rPr lang="en-US" altLang="ja-JP" sz="4000" baseline="30000" dirty="0" err="1" smtClean="0"/>
              <a:t>+</a:t>
            </a:r>
            <a:r>
              <a:rPr lang="en-US" altLang="ja-JP" sz="4000" dirty="0" err="1" smtClean="0"/>
              <a:t>C</a:t>
            </a:r>
            <a:r>
              <a:rPr lang="en-US" altLang="ja-JP" sz="4000" baseline="-25000" dirty="0" err="1" smtClean="0"/>
              <a:t>20</a:t>
            </a:r>
            <a:r>
              <a:rPr lang="en-US" altLang="ja-JP" sz="4000" dirty="0" err="1" smtClean="0"/>
              <a:t>H</a:t>
            </a:r>
            <a:r>
              <a:rPr lang="en-US" altLang="ja-JP" sz="4000" baseline="-25000" dirty="0" err="1" smtClean="0"/>
              <a:t>10</a:t>
            </a:r>
            <a:r>
              <a:rPr lang="en-US" altLang="ja-JP" sz="4000" dirty="0" smtClean="0"/>
              <a:t> were confirmed by electron bombardment during deposition of a mixture. Some resemblance is attained for the observed infrared  spectrum and </a:t>
            </a:r>
            <a:r>
              <a:rPr lang="en-US" altLang="ja-JP" sz="4000" dirty="0" err="1" smtClean="0"/>
              <a:t>UIR</a:t>
            </a:r>
            <a:r>
              <a:rPr lang="en-US" altLang="ja-JP" sz="4000" dirty="0" smtClean="0"/>
              <a:t> </a:t>
            </a:r>
            <a:r>
              <a:rPr lang="en-US" altLang="ja-JP" sz="4000" dirty="0" err="1" smtClean="0"/>
              <a:t>intersteller</a:t>
            </a:r>
            <a:r>
              <a:rPr lang="en-US" altLang="ja-JP" sz="4000" dirty="0" smtClean="0"/>
              <a:t> emission bands. </a:t>
            </a:r>
          </a:p>
          <a:p>
            <a:pPr algn="just"/>
            <a:endParaRPr lang="en-US" altLang="ja-JP" sz="4000" dirty="0" smtClean="0"/>
          </a:p>
          <a:p>
            <a:pPr algn="just"/>
            <a:endParaRPr lang="ja-JP" altLang="en-US" sz="4000" dirty="0"/>
          </a:p>
        </p:txBody>
      </p:sp>
      <p:sp>
        <p:nvSpPr>
          <p:cNvPr id="62" name="Text Box 11"/>
          <p:cNvSpPr txBox="1">
            <a:spLocks noChangeArrowheads="1"/>
          </p:cNvSpPr>
          <p:nvPr/>
        </p:nvSpPr>
        <p:spPr bwMode="auto">
          <a:xfrm>
            <a:off x="21476607" y="10709937"/>
            <a:ext cx="8571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88090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92662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97234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101806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ja-JP" sz="36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ja-JP" sz="3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ja-JP" altLang="ja-JP" sz="32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26574488" y="10742267"/>
            <a:ext cx="8571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88090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92662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97234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101806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(ii)</a:t>
            </a:r>
            <a:endParaRPr lang="ja-JP" altLang="ja-JP" sz="32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Text Box 11"/>
          <p:cNvSpPr txBox="1">
            <a:spLocks noChangeArrowheads="1"/>
          </p:cNvSpPr>
          <p:nvPr/>
        </p:nvSpPr>
        <p:spPr bwMode="auto">
          <a:xfrm>
            <a:off x="18701167" y="15884333"/>
            <a:ext cx="10934300" cy="101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88090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92662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97234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101806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001" dirty="0" smtClean="0">
                <a:latin typeface="+mn-ea"/>
                <a:ea typeface="+mn-ea"/>
                <a:cs typeface="Times New Roman" panose="02020603050405020304" pitchFamily="18" charset="0"/>
              </a:rPr>
              <a:t>TABLE </a:t>
            </a:r>
            <a:r>
              <a:rPr lang="en-US" altLang="ja-JP" sz="3001" dirty="0"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ja-JP" sz="3001" dirty="0" smtClean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ja-JP" sz="3001" dirty="0">
                <a:latin typeface="+mn-ea"/>
                <a:ea typeface="+mn-ea"/>
                <a:cs typeface="Times New Roman" panose="02020603050405020304" pitchFamily="18" charset="0"/>
              </a:rPr>
              <a:t>: </a:t>
            </a:r>
            <a:r>
              <a:rPr lang="en-US" altLang="ja-JP" sz="3001" dirty="0" smtClean="0">
                <a:latin typeface="+mn-ea"/>
                <a:ea typeface="+mn-ea"/>
                <a:cs typeface="Times New Roman" panose="02020603050405020304" pitchFamily="18" charset="0"/>
              </a:rPr>
              <a:t>Bond lengths and angles calculated by DFT/6-31G(</a:t>
            </a:r>
            <a:r>
              <a:rPr lang="en-US" altLang="ja-JP" sz="3001" dirty="0" err="1" smtClean="0">
                <a:latin typeface="+mn-ea"/>
                <a:ea typeface="+mn-ea"/>
                <a:cs typeface="Times New Roman" panose="02020603050405020304" pitchFamily="18" charset="0"/>
              </a:rPr>
              <a:t>d,p</a:t>
            </a:r>
            <a:r>
              <a:rPr lang="en-US" altLang="ja-JP" sz="3001" dirty="0" smtClean="0">
                <a:latin typeface="+mn-ea"/>
                <a:ea typeface="+mn-ea"/>
                <a:cs typeface="Times New Roman" panose="02020603050405020304" pitchFamily="18" charset="0"/>
              </a:rPr>
              <a:t>) and MP2/6-31G(</a:t>
            </a:r>
            <a:r>
              <a:rPr lang="en-US" altLang="ja-JP" sz="3001" dirty="0" err="1" smtClean="0">
                <a:latin typeface="+mn-ea"/>
                <a:ea typeface="+mn-ea"/>
                <a:cs typeface="Times New Roman" panose="02020603050405020304" pitchFamily="18" charset="0"/>
              </a:rPr>
              <a:t>d,p</a:t>
            </a:r>
            <a:r>
              <a:rPr lang="en-US" altLang="ja-JP" sz="3001" dirty="0" smtClean="0">
                <a:latin typeface="+mn-ea"/>
                <a:ea typeface="+mn-ea"/>
                <a:cs typeface="Times New Roman" panose="02020603050405020304" pitchFamily="18" charset="0"/>
              </a:rPr>
              <a:t>) comparing with X-ray diffraction results.</a:t>
            </a:r>
            <a:endParaRPr lang="ja-JP" altLang="ja-JP" sz="300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68" y="20652608"/>
            <a:ext cx="13954990" cy="9018095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1352454" y="28790546"/>
            <a:ext cx="13255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altLang="ja-JP" sz="32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Fig. 2</a:t>
            </a:r>
            <a:r>
              <a:rPr lang="en-US" altLang="ja-JP" sz="32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: </a:t>
            </a:r>
            <a:r>
              <a:rPr lang="en-US" altLang="ja-JP" sz="32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F</a:t>
            </a:r>
            <a:r>
              <a:rPr lang="en-US" altLang="ja-JP" sz="32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luorescence excitation spectrum of </a:t>
            </a:r>
            <a:r>
              <a:rPr lang="en-US" altLang="ja-JP" sz="3200" dirty="0" err="1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corannulene</a:t>
            </a:r>
            <a:r>
              <a:rPr lang="en-US" altLang="ja-JP" sz="32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in a supersonic jet</a:t>
            </a:r>
            <a:r>
              <a:rPr lang="en-US" altLang="ja-JP" sz="300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ja-JP" altLang="ja-JP" sz="300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 Box 11"/>
          <p:cNvSpPr txBox="1">
            <a:spLocks noChangeArrowheads="1"/>
          </p:cNvSpPr>
          <p:nvPr/>
        </p:nvSpPr>
        <p:spPr bwMode="auto">
          <a:xfrm>
            <a:off x="12966274" y="16234475"/>
            <a:ext cx="50058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88090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92662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97234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101806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3600" dirty="0" smtClean="0">
                <a:latin typeface="+mn-ea"/>
                <a:ea typeface="+mn-ea"/>
                <a:cs typeface="Times New Roman" panose="02020603050405020304" pitchFamily="18" charset="0"/>
              </a:rPr>
              <a:t>Bowl-to-bowl inversion</a:t>
            </a:r>
            <a:endParaRPr lang="ja-JP" altLang="ja-JP" sz="36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3647" y="12422734"/>
            <a:ext cx="10953750" cy="3152775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12408929" y="7029188"/>
            <a:ext cx="5303160" cy="5517215"/>
            <a:chOff x="9929351" y="11856411"/>
            <a:chExt cx="3785777" cy="3975224"/>
          </a:xfrm>
        </p:grpSpPr>
        <p:pic>
          <p:nvPicPr>
            <p:cNvPr id="94" name="図 9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65" t="3889" r="15527" b="23333"/>
            <a:stretch/>
          </p:blipFill>
          <p:spPr>
            <a:xfrm>
              <a:off x="10251672" y="11856411"/>
              <a:ext cx="3463456" cy="3553886"/>
            </a:xfrm>
            <a:prstGeom prst="rect">
              <a:avLst/>
            </a:prstGeom>
          </p:spPr>
        </p:pic>
        <p:sp>
          <p:nvSpPr>
            <p:cNvPr id="152" name="Text Box 11"/>
            <p:cNvSpPr txBox="1">
              <a:spLocks noChangeArrowheads="1"/>
            </p:cNvSpPr>
            <p:nvPr/>
          </p:nvSpPr>
          <p:spPr bwMode="auto">
            <a:xfrm>
              <a:off x="9929351" y="15410297"/>
              <a:ext cx="3767236" cy="42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8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>
                <a:defRPr kumimoji="1" sz="8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>
                <a:defRPr kumimoji="1" sz="8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>
                <a:defRPr kumimoji="1" sz="8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>
                <a:defRPr kumimoji="1" sz="8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8809038" indent="-6523038" eaLnBrk="0" fontAlgn="base" hangingPunct="0">
                <a:spcBef>
                  <a:spcPct val="0"/>
                </a:spcBef>
                <a:spcAft>
                  <a:spcPct val="0"/>
                </a:spcAft>
                <a:defRPr kumimoji="1" sz="8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9266238" indent="-6523038" eaLnBrk="0" fontAlgn="base" hangingPunct="0">
                <a:spcBef>
                  <a:spcPct val="0"/>
                </a:spcBef>
                <a:spcAft>
                  <a:spcPct val="0"/>
                </a:spcAft>
                <a:defRPr kumimoji="1" sz="8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9723438" indent="-6523038" eaLnBrk="0" fontAlgn="base" hangingPunct="0">
                <a:spcBef>
                  <a:spcPct val="0"/>
                </a:spcBef>
                <a:spcAft>
                  <a:spcPct val="0"/>
                </a:spcAft>
                <a:defRPr kumimoji="1" sz="8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10180638" indent="-6523038" eaLnBrk="0" fontAlgn="base" hangingPunct="0">
                <a:spcBef>
                  <a:spcPct val="0"/>
                </a:spcBef>
                <a:spcAft>
                  <a:spcPct val="0"/>
                </a:spcAft>
                <a:defRPr kumimoji="1" sz="82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r>
                <a:rPr lang="en-US" altLang="ja-JP" sz="300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ja-JP" sz="3200" dirty="0" smtClean="0">
                  <a:latin typeface="+mj-ea"/>
                  <a:ea typeface="+mj-ea"/>
                  <a:cs typeface="Times New Roman" panose="02020603050405020304" pitchFamily="18" charset="0"/>
                </a:rPr>
                <a:t>Bucky ball</a:t>
              </a:r>
              <a:r>
                <a:rPr lang="ja-JP" altLang="en-US" sz="3200" dirty="0">
                  <a:latin typeface="+mj-ea"/>
                  <a:ea typeface="+mj-ea"/>
                  <a:cs typeface="Times New Roman" panose="02020603050405020304" pitchFamily="18" charset="0"/>
                </a:rPr>
                <a:t> </a:t>
              </a:r>
              <a:r>
                <a:rPr lang="en-US" altLang="ja-JP" sz="3200" dirty="0" smtClean="0">
                  <a:latin typeface="+mj-ea"/>
                  <a:ea typeface="+mj-ea"/>
                  <a:cs typeface="Times New Roman" panose="02020603050405020304" pitchFamily="18" charset="0"/>
                </a:rPr>
                <a:t>and Bucky bowl</a:t>
              </a:r>
              <a:endParaRPr lang="ja-JP" altLang="ja-JP" sz="3200" dirty="0"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grpSp>
          <p:nvGrpSpPr>
            <p:cNvPr id="151" name="グループ化 150"/>
            <p:cNvGrpSpPr/>
            <p:nvPr/>
          </p:nvGrpSpPr>
          <p:grpSpPr>
            <a:xfrm>
              <a:off x="10931661" y="12276928"/>
              <a:ext cx="2618911" cy="2968028"/>
              <a:chOff x="3143787" y="5279301"/>
              <a:chExt cx="1249351" cy="1349771"/>
            </a:xfrm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grpSpPr>
          <p:cxnSp>
            <p:nvCxnSpPr>
              <p:cNvPr id="154" name="直線コネクタ 153"/>
              <p:cNvCxnSpPr/>
              <p:nvPr/>
            </p:nvCxnSpPr>
            <p:spPr>
              <a:xfrm flipV="1">
                <a:off x="3664673" y="5871039"/>
                <a:ext cx="24420" cy="301694"/>
              </a:xfrm>
              <a:prstGeom prst="line">
                <a:avLst/>
              </a:prstGeom>
              <a:ln w="101600" cap="rnd">
                <a:solidFill>
                  <a:srgbClr val="00CCFF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/>
              <p:cNvCxnSpPr/>
              <p:nvPr/>
            </p:nvCxnSpPr>
            <p:spPr>
              <a:xfrm>
                <a:off x="3691332" y="6186262"/>
                <a:ext cx="252200" cy="87276"/>
              </a:xfrm>
              <a:prstGeom prst="line">
                <a:avLst/>
              </a:prstGeom>
              <a:ln w="101600" cap="rnd">
                <a:solidFill>
                  <a:srgbClr val="00CCFF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156" name="グループ化 155"/>
              <p:cNvGrpSpPr/>
              <p:nvPr/>
            </p:nvGrpSpPr>
            <p:grpSpPr>
              <a:xfrm>
                <a:off x="3143787" y="5279301"/>
                <a:ext cx="1249351" cy="1349771"/>
                <a:chOff x="3143787" y="5279301"/>
                <a:chExt cx="1249351" cy="1349771"/>
              </a:xfrm>
            </p:grpSpPr>
            <p:cxnSp>
              <p:nvCxnSpPr>
                <p:cNvPr id="157" name="直線コネクタ 156"/>
                <p:cNvCxnSpPr/>
                <p:nvPr/>
              </p:nvCxnSpPr>
              <p:spPr>
                <a:xfrm flipV="1">
                  <a:off x="3489015" y="5284895"/>
                  <a:ext cx="295275" cy="92291"/>
                </a:xfrm>
                <a:prstGeom prst="line">
                  <a:avLst/>
                </a:prstGeom>
                <a:ln w="101600" cap="rnd">
                  <a:solidFill>
                    <a:srgbClr val="00CCFF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線コネクタ 157"/>
                <p:cNvCxnSpPr/>
                <p:nvPr/>
              </p:nvCxnSpPr>
              <p:spPr>
                <a:xfrm flipV="1">
                  <a:off x="3696114" y="5756720"/>
                  <a:ext cx="295275" cy="92291"/>
                </a:xfrm>
                <a:prstGeom prst="line">
                  <a:avLst/>
                </a:prstGeom>
                <a:ln w="101600" cap="rnd">
                  <a:solidFill>
                    <a:srgbClr val="00CCFF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線コネクタ 158"/>
                <p:cNvCxnSpPr/>
                <p:nvPr/>
              </p:nvCxnSpPr>
              <p:spPr>
                <a:xfrm flipV="1">
                  <a:off x="3683779" y="6502550"/>
                  <a:ext cx="275424" cy="125186"/>
                </a:xfrm>
                <a:prstGeom prst="line">
                  <a:avLst/>
                </a:prstGeom>
                <a:ln w="101600" cap="rnd">
                  <a:solidFill>
                    <a:srgbClr val="00CCFF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線コネクタ 159"/>
                <p:cNvCxnSpPr/>
                <p:nvPr/>
              </p:nvCxnSpPr>
              <p:spPr>
                <a:xfrm flipV="1">
                  <a:off x="3952377" y="6024412"/>
                  <a:ext cx="198111" cy="254287"/>
                </a:xfrm>
                <a:prstGeom prst="line">
                  <a:avLst/>
                </a:prstGeom>
                <a:ln w="101600" cap="rnd">
                  <a:solidFill>
                    <a:srgbClr val="00CCFF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線コネクタ 160"/>
                <p:cNvCxnSpPr/>
                <p:nvPr/>
              </p:nvCxnSpPr>
              <p:spPr>
                <a:xfrm flipV="1">
                  <a:off x="3446711" y="5379347"/>
                  <a:ext cx="40478" cy="300897"/>
                </a:xfrm>
                <a:prstGeom prst="line">
                  <a:avLst/>
                </a:prstGeom>
                <a:ln w="101600" cap="rnd">
                  <a:solidFill>
                    <a:srgbClr val="00CCFF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線コネクタ 161"/>
                <p:cNvCxnSpPr/>
                <p:nvPr/>
              </p:nvCxnSpPr>
              <p:spPr>
                <a:xfrm flipV="1">
                  <a:off x="3992988" y="5479854"/>
                  <a:ext cx="39091" cy="265690"/>
                </a:xfrm>
                <a:prstGeom prst="line">
                  <a:avLst/>
                </a:prstGeom>
                <a:ln w="101600" cap="rnd">
                  <a:solidFill>
                    <a:srgbClr val="00CCFF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線コネクタ 162"/>
                <p:cNvCxnSpPr/>
                <p:nvPr/>
              </p:nvCxnSpPr>
              <p:spPr>
                <a:xfrm flipV="1">
                  <a:off x="4350575" y="5729919"/>
                  <a:ext cx="40201" cy="277358"/>
                </a:xfrm>
                <a:prstGeom prst="line">
                  <a:avLst/>
                </a:prstGeom>
                <a:ln w="101600" cap="rnd">
                  <a:solidFill>
                    <a:srgbClr val="00CCFF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線コネクタ 164"/>
                <p:cNvCxnSpPr/>
                <p:nvPr/>
              </p:nvCxnSpPr>
              <p:spPr>
                <a:xfrm flipV="1">
                  <a:off x="3143787" y="5829285"/>
                  <a:ext cx="22931" cy="265252"/>
                </a:xfrm>
                <a:prstGeom prst="line">
                  <a:avLst/>
                </a:prstGeom>
                <a:ln w="101600" cap="rnd">
                  <a:solidFill>
                    <a:srgbClr val="00CCFF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線コネクタ 165"/>
                <p:cNvCxnSpPr/>
                <p:nvPr/>
              </p:nvCxnSpPr>
              <p:spPr>
                <a:xfrm flipV="1">
                  <a:off x="3173258" y="5670040"/>
                  <a:ext cx="280594" cy="123123"/>
                </a:xfrm>
                <a:prstGeom prst="line">
                  <a:avLst/>
                </a:prstGeom>
                <a:ln w="101600" cap="rnd">
                  <a:solidFill>
                    <a:srgbClr val="00CCFF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線コネクタ 166"/>
                <p:cNvCxnSpPr/>
                <p:nvPr/>
              </p:nvCxnSpPr>
              <p:spPr>
                <a:xfrm>
                  <a:off x="3460630" y="5673565"/>
                  <a:ext cx="241964" cy="186298"/>
                </a:xfrm>
                <a:prstGeom prst="line">
                  <a:avLst/>
                </a:prstGeom>
                <a:ln w="101600" cap="rnd">
                  <a:solidFill>
                    <a:srgbClr val="00CCFF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線コネクタ 167"/>
                <p:cNvCxnSpPr/>
                <p:nvPr/>
              </p:nvCxnSpPr>
              <p:spPr>
                <a:xfrm>
                  <a:off x="3771159" y="5279301"/>
                  <a:ext cx="253316" cy="191702"/>
                </a:xfrm>
                <a:prstGeom prst="line">
                  <a:avLst/>
                </a:prstGeom>
                <a:ln w="101600" cap="rnd">
                  <a:solidFill>
                    <a:srgbClr val="00CCFF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線コネクタ 168"/>
                <p:cNvCxnSpPr/>
                <p:nvPr/>
              </p:nvCxnSpPr>
              <p:spPr>
                <a:xfrm>
                  <a:off x="3143787" y="6094537"/>
                  <a:ext cx="266447" cy="202753"/>
                </a:xfrm>
                <a:prstGeom prst="line">
                  <a:avLst/>
                </a:prstGeom>
                <a:ln w="101600" cap="rnd">
                  <a:solidFill>
                    <a:srgbClr val="00CCFF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線コネクタ 169"/>
                <p:cNvCxnSpPr/>
                <p:nvPr/>
              </p:nvCxnSpPr>
              <p:spPr>
                <a:xfrm>
                  <a:off x="3993950" y="5759207"/>
                  <a:ext cx="156538" cy="253706"/>
                </a:xfrm>
                <a:prstGeom prst="line">
                  <a:avLst/>
                </a:prstGeom>
                <a:ln w="101600" cap="rnd">
                  <a:solidFill>
                    <a:srgbClr val="00CCFF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線コネクタ 170"/>
                <p:cNvCxnSpPr/>
                <p:nvPr/>
              </p:nvCxnSpPr>
              <p:spPr>
                <a:xfrm>
                  <a:off x="4236600" y="5464412"/>
                  <a:ext cx="156538" cy="253706"/>
                </a:xfrm>
                <a:prstGeom prst="line">
                  <a:avLst/>
                </a:prstGeom>
                <a:ln w="101600" cap="rnd">
                  <a:solidFill>
                    <a:srgbClr val="00CCFF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線コネクタ 171"/>
                <p:cNvCxnSpPr/>
                <p:nvPr/>
              </p:nvCxnSpPr>
              <p:spPr>
                <a:xfrm flipV="1">
                  <a:off x="4027198" y="5464412"/>
                  <a:ext cx="209402" cy="17023"/>
                </a:xfrm>
                <a:prstGeom prst="line">
                  <a:avLst/>
                </a:prstGeom>
                <a:ln w="101600" cap="rnd">
                  <a:solidFill>
                    <a:srgbClr val="00CCFF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コネクタ 172"/>
                <p:cNvCxnSpPr/>
                <p:nvPr/>
              </p:nvCxnSpPr>
              <p:spPr>
                <a:xfrm flipV="1">
                  <a:off x="4154295" y="5995891"/>
                  <a:ext cx="196280" cy="22772"/>
                </a:xfrm>
                <a:prstGeom prst="line">
                  <a:avLst/>
                </a:prstGeom>
                <a:ln w="101600" cap="rnd">
                  <a:solidFill>
                    <a:srgbClr val="00CCFF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コネクタ 173"/>
                <p:cNvCxnSpPr/>
                <p:nvPr/>
              </p:nvCxnSpPr>
              <p:spPr>
                <a:xfrm flipV="1">
                  <a:off x="3411401" y="6172697"/>
                  <a:ext cx="261697" cy="112868"/>
                </a:xfrm>
                <a:prstGeom prst="line">
                  <a:avLst/>
                </a:prstGeom>
                <a:ln w="101600" cap="rnd">
                  <a:solidFill>
                    <a:srgbClr val="00CCFF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コネクタ 174"/>
                <p:cNvCxnSpPr/>
                <p:nvPr/>
              </p:nvCxnSpPr>
              <p:spPr>
                <a:xfrm>
                  <a:off x="3406329" y="6529840"/>
                  <a:ext cx="266769" cy="99232"/>
                </a:xfrm>
                <a:prstGeom prst="line">
                  <a:avLst/>
                </a:prstGeom>
                <a:ln w="101600" cap="rnd">
                  <a:solidFill>
                    <a:srgbClr val="00CCFF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線コネクタ 175"/>
                <p:cNvCxnSpPr/>
                <p:nvPr/>
              </p:nvCxnSpPr>
              <p:spPr>
                <a:xfrm flipH="1" flipV="1">
                  <a:off x="3400184" y="6295399"/>
                  <a:ext cx="6582" cy="216985"/>
                </a:xfrm>
                <a:prstGeom prst="line">
                  <a:avLst/>
                </a:prstGeom>
                <a:ln w="101600" cap="rnd">
                  <a:solidFill>
                    <a:srgbClr val="00CCFF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線コネクタ 176"/>
                <p:cNvCxnSpPr/>
                <p:nvPr/>
              </p:nvCxnSpPr>
              <p:spPr>
                <a:xfrm flipH="1" flipV="1">
                  <a:off x="3955912" y="6274713"/>
                  <a:ext cx="6582" cy="216985"/>
                </a:xfrm>
                <a:prstGeom prst="line">
                  <a:avLst/>
                </a:prstGeom>
                <a:ln w="101600" cap="rnd">
                  <a:solidFill>
                    <a:srgbClr val="00CCFF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コネクタ 177"/>
                <p:cNvCxnSpPr/>
                <p:nvPr/>
              </p:nvCxnSpPr>
              <p:spPr>
                <a:xfrm flipH="1" flipV="1">
                  <a:off x="4350575" y="6007277"/>
                  <a:ext cx="6582" cy="216985"/>
                </a:xfrm>
                <a:prstGeom prst="line">
                  <a:avLst/>
                </a:prstGeom>
                <a:ln w="101600" cap="rnd">
                  <a:solidFill>
                    <a:srgbClr val="00CCFF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線コネクタ 178"/>
                <p:cNvCxnSpPr/>
                <p:nvPr/>
              </p:nvCxnSpPr>
              <p:spPr>
                <a:xfrm flipV="1">
                  <a:off x="4171524" y="6229946"/>
                  <a:ext cx="179581" cy="231554"/>
                </a:xfrm>
                <a:prstGeom prst="line">
                  <a:avLst/>
                </a:prstGeom>
                <a:ln w="101600" cap="rnd">
                  <a:solidFill>
                    <a:srgbClr val="00CCFF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線コネクタ 179"/>
                <p:cNvCxnSpPr/>
                <p:nvPr/>
              </p:nvCxnSpPr>
              <p:spPr>
                <a:xfrm flipV="1">
                  <a:off x="3959203" y="6469875"/>
                  <a:ext cx="196280" cy="22772"/>
                </a:xfrm>
                <a:prstGeom prst="line">
                  <a:avLst/>
                </a:prstGeom>
                <a:ln w="101600" cap="rnd">
                  <a:solidFill>
                    <a:srgbClr val="00CCFF"/>
                  </a:solidFill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6"/>
          <a:srcRect l="2966" t="3159" r="2274" b="3812"/>
          <a:stretch/>
        </p:blipFill>
        <p:spPr>
          <a:xfrm>
            <a:off x="12763616" y="12831447"/>
            <a:ext cx="5024261" cy="3456691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7722" y="6677246"/>
            <a:ext cx="9065703" cy="397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角丸四角形 37"/>
          <p:cNvSpPr>
            <a:spLocks noChangeArrowheads="1"/>
          </p:cNvSpPr>
          <p:nvPr/>
        </p:nvSpPr>
        <p:spPr bwMode="auto">
          <a:xfrm>
            <a:off x="954187" y="19205114"/>
            <a:ext cx="14148370" cy="129360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anchor="ctr"/>
          <a:lstStyle>
            <a:lvl1pPr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17512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17512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17512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175125" fontAlgn="base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lang="en-US" altLang="ja-JP" sz="7201" b="1" dirty="0"/>
              <a:t>1</a:t>
            </a:r>
            <a:r>
              <a:rPr lang="en-US" altLang="ja-JP" sz="7201" b="1" dirty="0" smtClean="0"/>
              <a:t>. In Supersonic Jet</a:t>
            </a:r>
            <a:endParaRPr lang="en-US" altLang="ja-JP" sz="7201" b="1" baseline="-25000" dirty="0"/>
          </a:p>
        </p:txBody>
      </p:sp>
      <p:pic>
        <p:nvPicPr>
          <p:cNvPr id="231" name="コンテンツ プレースホルダー 6" descr="PDFescape Desktop → corannulene-LIF-assign.pdf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8" t="20101" r="20863" b="4393"/>
          <a:stretch/>
        </p:blipFill>
        <p:spPr>
          <a:xfrm>
            <a:off x="1451285" y="20684141"/>
            <a:ext cx="12463882" cy="804063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1478920" y="21427939"/>
            <a:ext cx="3220872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3200" b="1" dirty="0"/>
              <a:t>vibrational levels</a:t>
            </a:r>
            <a:endParaRPr kumimoji="1" lang="en-US" altLang="ja-JP" sz="3200" b="1" dirty="0" smtClean="0">
              <a:solidFill>
                <a:srgbClr val="00B0F0"/>
              </a:solidFill>
            </a:endParaRPr>
          </a:p>
          <a:p>
            <a:r>
              <a:rPr kumimoji="1" lang="en-US" altLang="ja-JP" sz="3200" b="1" dirty="0" smtClean="0">
                <a:solidFill>
                  <a:srgbClr val="009ED6"/>
                </a:solidFill>
              </a:rPr>
              <a:t> ――</a:t>
            </a:r>
            <a:r>
              <a:rPr lang="ja-JP" altLang="en-US" sz="3200" b="1" dirty="0" smtClean="0">
                <a:solidFill>
                  <a:srgbClr val="009ED6"/>
                </a:solidFill>
              </a:rPr>
              <a:t> </a:t>
            </a:r>
            <a:r>
              <a:rPr kumimoji="1" lang="en-US" altLang="ja-JP" sz="3200" b="1" i="1" dirty="0" smtClean="0">
                <a:solidFill>
                  <a:srgbClr val="009ED6"/>
                </a:solidFill>
              </a:rPr>
              <a:t>e</a:t>
            </a:r>
            <a:r>
              <a:rPr kumimoji="1" lang="en-US" altLang="ja-JP" sz="3200" b="1" baseline="-25000" dirty="0" smtClean="0">
                <a:solidFill>
                  <a:srgbClr val="009ED6"/>
                </a:solidFill>
              </a:rPr>
              <a:t>1</a:t>
            </a:r>
          </a:p>
          <a:p>
            <a:r>
              <a:rPr kumimoji="1" lang="en-US" altLang="ja-JP" sz="3200" b="1" dirty="0" smtClean="0">
                <a:solidFill>
                  <a:srgbClr val="FF0000"/>
                </a:solidFill>
              </a:rPr>
              <a:t> ――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3200" b="1" i="1" dirty="0" smtClean="0">
                <a:solidFill>
                  <a:srgbClr val="FF0000"/>
                </a:solidFill>
              </a:rPr>
              <a:t>e</a:t>
            </a:r>
            <a:r>
              <a:rPr lang="en-US" altLang="ja-JP" sz="3200" b="1" baseline="-25000" dirty="0" smtClean="0">
                <a:solidFill>
                  <a:srgbClr val="FF0000"/>
                </a:solidFill>
              </a:rPr>
              <a:t>2</a:t>
            </a:r>
          </a:p>
          <a:p>
            <a:r>
              <a:rPr kumimoji="1" lang="en-US" altLang="ja-JP" sz="3200" b="1" dirty="0" smtClean="0">
                <a:solidFill>
                  <a:schemeClr val="bg1">
                    <a:lumMod val="50000"/>
                  </a:schemeClr>
                </a:solidFill>
              </a:rPr>
              <a:t> ―― </a:t>
            </a:r>
            <a:r>
              <a:rPr kumimoji="1" lang="en-US" altLang="ja-JP" sz="3200" b="1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kumimoji="1" lang="en-US" altLang="ja-JP" sz="3200" b="1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kumimoji="1" lang="ja-JP" altLang="en-US" sz="3200" b="1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 Box 11"/>
          <p:cNvSpPr txBox="1">
            <a:spLocks noChangeArrowheads="1"/>
          </p:cNvSpPr>
          <p:nvPr/>
        </p:nvSpPr>
        <p:spPr bwMode="auto">
          <a:xfrm>
            <a:off x="15663719" y="27668217"/>
            <a:ext cx="13754406" cy="341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88090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92662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97234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101806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ja-JP" sz="3601" dirty="0"/>
              <a:t>   </a:t>
            </a:r>
            <a:r>
              <a:rPr lang="en-US" altLang="ja-JP" sz="3601" dirty="0" smtClean="0"/>
              <a:t> The infrared spectrum of </a:t>
            </a:r>
            <a:r>
              <a:rPr lang="en-US" altLang="ja-JP" sz="3601" dirty="0" err="1" smtClean="0"/>
              <a:t>corannulene</a:t>
            </a:r>
            <a:r>
              <a:rPr lang="en-US" altLang="ja-JP" sz="3601" dirty="0" smtClean="0"/>
              <a:t> in solid </a:t>
            </a:r>
            <a:r>
              <a:rPr lang="en-US" altLang="ja-JP" sz="3601" i="1" dirty="0" err="1" smtClean="0"/>
              <a:t>para</a:t>
            </a:r>
            <a:r>
              <a:rPr lang="en-US" altLang="ja-JP" sz="3601" dirty="0" err="1" smtClean="0"/>
              <a:t>-H</a:t>
            </a:r>
            <a:r>
              <a:rPr lang="en-US" altLang="ja-JP" sz="3601" baseline="-25000" dirty="0" err="1" smtClean="0"/>
              <a:t>2</a:t>
            </a:r>
            <a:r>
              <a:rPr lang="en-US" altLang="ja-JP" sz="3601" dirty="0" smtClean="0"/>
              <a:t> was well assigned on the basis of </a:t>
            </a:r>
            <a:r>
              <a:rPr lang="en-US" altLang="ja-JP" sz="3601" dirty="0" err="1" smtClean="0"/>
              <a:t>B3PW91</a:t>
            </a:r>
            <a:r>
              <a:rPr lang="en-US" altLang="ja-JP" sz="3601" dirty="0" smtClean="0"/>
              <a:t>/6-311++G(</a:t>
            </a:r>
            <a:r>
              <a:rPr lang="en-US" altLang="ja-JP" sz="3601" dirty="0" err="1" smtClean="0"/>
              <a:t>2p,2d</a:t>
            </a:r>
            <a:r>
              <a:rPr lang="en-US" altLang="ja-JP" sz="3601" dirty="0" smtClean="0"/>
              <a:t>) calculation. The shift by crystal field is very small in such cold matrix. Weak bands</a:t>
            </a:r>
            <a:r>
              <a:rPr lang="ja-JP" altLang="en-US" sz="3601" dirty="0" smtClean="0"/>
              <a:t>　</a:t>
            </a:r>
            <a:r>
              <a:rPr lang="en-US" altLang="ja-JP" sz="3601" dirty="0" smtClean="0"/>
              <a:t>(indicated by pink) are assigned to hot bands or combination bands.</a:t>
            </a:r>
            <a:endParaRPr lang="en-US" altLang="ja-JP" sz="3601" dirty="0"/>
          </a:p>
        </p:txBody>
      </p:sp>
      <p:pic>
        <p:nvPicPr>
          <p:cNvPr id="91" name="図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87" y="34903799"/>
            <a:ext cx="9733585" cy="740817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10" y="35022687"/>
            <a:ext cx="8964138" cy="660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 Box 11"/>
          <p:cNvSpPr txBox="1">
            <a:spLocks noChangeArrowheads="1"/>
          </p:cNvSpPr>
          <p:nvPr/>
        </p:nvSpPr>
        <p:spPr bwMode="auto">
          <a:xfrm>
            <a:off x="15754981" y="37531439"/>
            <a:ext cx="13754406" cy="474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88090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92662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97234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101806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ja-JP" sz="3601" dirty="0" smtClean="0"/>
              <a:t>  Two protonated </a:t>
            </a:r>
            <a:r>
              <a:rPr lang="en-US" altLang="ja-JP" sz="3601" dirty="0" err="1" smtClean="0"/>
              <a:t>corannulene</a:t>
            </a:r>
            <a:r>
              <a:rPr lang="en-US" altLang="ja-JP" sz="3601" dirty="0" smtClean="0"/>
              <a:t> molecules ( </a:t>
            </a:r>
            <a:r>
              <a:rPr lang="en-US" altLang="ja-JP" sz="3601" i="1" dirty="0" err="1" smtClean="0"/>
              <a:t>hub</a:t>
            </a:r>
            <a:r>
              <a:rPr lang="en-US" altLang="ja-JP" sz="3601" dirty="0" err="1" smtClean="0"/>
              <a:t>-H</a:t>
            </a:r>
            <a:r>
              <a:rPr lang="en-US" altLang="ja-JP" sz="3601" baseline="30000" dirty="0" err="1" smtClean="0"/>
              <a:t>+</a:t>
            </a:r>
            <a:r>
              <a:rPr lang="en-US" altLang="ja-JP" sz="3601" dirty="0" err="1" smtClean="0"/>
              <a:t>C</a:t>
            </a:r>
            <a:r>
              <a:rPr lang="en-US" altLang="ja-JP" sz="3601" baseline="-25000" dirty="0" err="1" smtClean="0"/>
              <a:t>20</a:t>
            </a:r>
            <a:r>
              <a:rPr lang="en-US" altLang="ja-JP" sz="3601" dirty="0" err="1" smtClean="0"/>
              <a:t>H</a:t>
            </a:r>
            <a:r>
              <a:rPr lang="en-US" altLang="ja-JP" sz="3601" baseline="-25000" dirty="0" err="1" smtClean="0"/>
              <a:t>10</a:t>
            </a:r>
            <a:r>
              <a:rPr lang="en-US" altLang="ja-JP" sz="3601" dirty="0" smtClean="0"/>
              <a:t> </a:t>
            </a:r>
            <a:r>
              <a:rPr lang="en-US" altLang="ja-JP" sz="3601" dirty="0"/>
              <a:t>and </a:t>
            </a:r>
            <a:r>
              <a:rPr lang="en-US" altLang="ja-JP" sz="3601" i="1" dirty="0" err="1"/>
              <a:t>rim</a:t>
            </a:r>
            <a:r>
              <a:rPr lang="en-US" altLang="ja-JP" sz="3601" dirty="0" err="1"/>
              <a:t>-H</a:t>
            </a:r>
            <a:r>
              <a:rPr lang="en-US" altLang="ja-JP" sz="3601" baseline="30000" dirty="0" err="1"/>
              <a:t>+</a:t>
            </a:r>
            <a:r>
              <a:rPr lang="en-US" altLang="ja-JP" sz="3601" dirty="0" err="1"/>
              <a:t>C</a:t>
            </a:r>
            <a:r>
              <a:rPr lang="en-US" altLang="ja-JP" sz="3601" baseline="-25000" dirty="0" err="1"/>
              <a:t>20</a:t>
            </a:r>
            <a:r>
              <a:rPr lang="en-US" altLang="ja-JP" sz="3601" dirty="0" err="1"/>
              <a:t>H</a:t>
            </a:r>
            <a:r>
              <a:rPr lang="en-US" altLang="ja-JP" sz="3601" baseline="-25000" dirty="0" err="1"/>
              <a:t>10</a:t>
            </a:r>
            <a:r>
              <a:rPr lang="en-US" altLang="ja-JP" sz="3601" dirty="0" smtClean="0"/>
              <a:t> ) were produced by electron bombardment during the deposition of a mixture. The </a:t>
            </a:r>
            <a:r>
              <a:rPr lang="en-US" altLang="ja-JP" sz="3601" dirty="0" err="1" smtClean="0"/>
              <a:t>IR</a:t>
            </a:r>
            <a:r>
              <a:rPr lang="en-US" altLang="ja-JP" sz="3601" dirty="0" smtClean="0"/>
              <a:t> bands of </a:t>
            </a:r>
            <a:r>
              <a:rPr lang="en-US" altLang="ja-JP" sz="3601" i="1" dirty="0" err="1" smtClean="0"/>
              <a:t>hub</a:t>
            </a:r>
            <a:r>
              <a:rPr lang="en-US" altLang="ja-JP" sz="3601" dirty="0" err="1" smtClean="0"/>
              <a:t>-H</a:t>
            </a:r>
            <a:r>
              <a:rPr lang="en-US" altLang="ja-JP" sz="3601" baseline="30000" dirty="0" err="1" smtClean="0"/>
              <a:t>+</a:t>
            </a:r>
            <a:r>
              <a:rPr lang="en-US" altLang="ja-JP" sz="3601" dirty="0" err="1" smtClean="0"/>
              <a:t>C</a:t>
            </a:r>
            <a:r>
              <a:rPr lang="en-US" altLang="ja-JP" sz="3601" baseline="-25000" dirty="0" err="1" smtClean="0"/>
              <a:t>20</a:t>
            </a:r>
            <a:r>
              <a:rPr lang="en-US" altLang="ja-JP" sz="3601" dirty="0" err="1" smtClean="0"/>
              <a:t>H</a:t>
            </a:r>
            <a:r>
              <a:rPr lang="en-US" altLang="ja-JP" sz="3601" baseline="-25000" dirty="0" err="1" smtClean="0"/>
              <a:t>10</a:t>
            </a:r>
            <a:r>
              <a:rPr lang="en-US" altLang="ja-JP" sz="3601" dirty="0" smtClean="0"/>
              <a:t> resembled Class-A </a:t>
            </a:r>
            <a:r>
              <a:rPr lang="en-US" altLang="ja-JP" sz="3601" dirty="0" err="1" smtClean="0"/>
              <a:t>UIR</a:t>
            </a:r>
            <a:r>
              <a:rPr lang="en-US" altLang="ja-JP" sz="3601" dirty="0" smtClean="0"/>
              <a:t> </a:t>
            </a:r>
            <a:r>
              <a:rPr lang="en-US" altLang="ja-JP" sz="3601" dirty="0" err="1" smtClean="0"/>
              <a:t>intersteller</a:t>
            </a:r>
            <a:r>
              <a:rPr lang="en-US" altLang="ja-JP" sz="3601" dirty="0" smtClean="0"/>
              <a:t> bands. The product ratio is in good coincidence with energy calculation of each active species. We also found some hydrogenated molecules and are analyzing their infrared spectra.</a:t>
            </a:r>
            <a:endParaRPr lang="en-US" altLang="ja-JP" sz="3601" dirty="0"/>
          </a:p>
        </p:txBody>
      </p:sp>
      <p:pic>
        <p:nvPicPr>
          <p:cNvPr id="93" name="図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397" y="20638068"/>
            <a:ext cx="13954990" cy="682233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7206" y="21095791"/>
            <a:ext cx="12907798" cy="587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正方形/長方形 107"/>
          <p:cNvSpPr/>
          <p:nvPr/>
        </p:nvSpPr>
        <p:spPr>
          <a:xfrm>
            <a:off x="17540130" y="26736909"/>
            <a:ext cx="10733017" cy="1046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ja-JP" sz="32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Fig. </a:t>
            </a:r>
            <a:r>
              <a:rPr lang="en-US" altLang="ja-JP" sz="32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4 : Infrared spectrum </a:t>
            </a:r>
            <a:r>
              <a:rPr lang="en-US" altLang="ja-JP" sz="32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of </a:t>
            </a:r>
            <a:r>
              <a:rPr lang="en-US" altLang="ja-JP" sz="3200" b="1" dirty="0" err="1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corannulene</a:t>
            </a:r>
            <a:r>
              <a:rPr lang="en-US" altLang="ja-JP" sz="32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in </a:t>
            </a:r>
            <a:r>
              <a:rPr lang="en-US" altLang="ja-JP" sz="32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solid </a:t>
            </a:r>
            <a:r>
              <a:rPr lang="en-US" altLang="ja-JP" sz="3200" b="1" i="1" dirty="0" err="1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para</a:t>
            </a:r>
            <a:r>
              <a:rPr lang="en-US" altLang="ja-JP" sz="3200" b="1" dirty="0" err="1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-H</a:t>
            </a:r>
            <a:r>
              <a:rPr lang="en-US" altLang="ja-JP" sz="3200" b="1" baseline="-25000" dirty="0" err="1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en-US" altLang="ja-JP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ja-JP" altLang="ja-JP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ja-JP" altLang="ja-JP" sz="300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" name="図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6625" y="31290097"/>
            <a:ext cx="13954990" cy="591652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671" y="31333518"/>
            <a:ext cx="13725367" cy="470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正方形/長方形 121"/>
          <p:cNvSpPr/>
          <p:nvPr/>
        </p:nvSpPr>
        <p:spPr>
          <a:xfrm>
            <a:off x="17540130" y="36228934"/>
            <a:ext cx="11304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ja-JP" sz="32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Fig. </a:t>
            </a:r>
            <a:r>
              <a:rPr lang="en-US" altLang="ja-JP" sz="32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5 : Infrared spectra of  </a:t>
            </a:r>
            <a:r>
              <a:rPr lang="en-US" altLang="ja-JP" sz="3200" b="1" i="1" dirty="0" smtClean="0">
                <a:solidFill>
                  <a:prstClr val="black"/>
                </a:solidFill>
                <a:latin typeface="+mn-ea"/>
              </a:rPr>
              <a:t>hub </a:t>
            </a:r>
            <a:r>
              <a:rPr lang="en-US" altLang="ja-JP" sz="3200" b="1" dirty="0" smtClean="0">
                <a:solidFill>
                  <a:prstClr val="black"/>
                </a:solidFill>
                <a:latin typeface="+mn-ea"/>
              </a:rPr>
              <a:t>-</a:t>
            </a:r>
            <a:r>
              <a:rPr lang="en-US" altLang="ja-JP" sz="3200" b="1" dirty="0" err="1" smtClean="0">
                <a:solidFill>
                  <a:prstClr val="black"/>
                </a:solidFill>
                <a:latin typeface="+mn-ea"/>
              </a:rPr>
              <a:t>H</a:t>
            </a:r>
            <a:r>
              <a:rPr lang="en-US" altLang="ja-JP" sz="3200" b="1" baseline="30000" dirty="0" err="1" smtClean="0">
                <a:solidFill>
                  <a:prstClr val="black"/>
                </a:solidFill>
                <a:latin typeface="+mn-ea"/>
              </a:rPr>
              <a:t>+</a:t>
            </a:r>
            <a:r>
              <a:rPr lang="en-US" altLang="ja-JP" sz="3200" b="1" dirty="0" err="1" smtClean="0">
                <a:solidFill>
                  <a:prstClr val="black"/>
                </a:solidFill>
                <a:latin typeface="+mn-ea"/>
              </a:rPr>
              <a:t>C</a:t>
            </a:r>
            <a:r>
              <a:rPr lang="en-US" altLang="ja-JP" sz="3200" b="1" baseline="-25000" dirty="0" err="1" smtClean="0">
                <a:solidFill>
                  <a:prstClr val="black"/>
                </a:solidFill>
                <a:latin typeface="+mn-ea"/>
              </a:rPr>
              <a:t>20</a:t>
            </a:r>
            <a:r>
              <a:rPr lang="en-US" altLang="ja-JP" sz="3200" b="1" dirty="0" err="1" smtClean="0">
                <a:solidFill>
                  <a:prstClr val="black"/>
                </a:solidFill>
                <a:latin typeface="+mn-ea"/>
              </a:rPr>
              <a:t>H</a:t>
            </a:r>
            <a:r>
              <a:rPr lang="en-US" altLang="ja-JP" sz="3200" b="1" baseline="-25000" dirty="0" err="1" smtClean="0">
                <a:solidFill>
                  <a:prstClr val="black"/>
                </a:solidFill>
                <a:latin typeface="+mn-ea"/>
              </a:rPr>
              <a:t>10</a:t>
            </a:r>
            <a:r>
              <a:rPr lang="en-US" altLang="ja-JP" sz="3200" b="1" dirty="0" smtClean="0">
                <a:solidFill>
                  <a:prstClr val="black"/>
                </a:solidFill>
                <a:latin typeface="+mn-ea"/>
              </a:rPr>
              <a:t> and </a:t>
            </a:r>
            <a:r>
              <a:rPr lang="en-US" altLang="ja-JP" sz="3200" b="1" dirty="0" err="1" smtClean="0">
                <a:solidFill>
                  <a:prstClr val="black"/>
                </a:solidFill>
                <a:latin typeface="+mn-ea"/>
              </a:rPr>
              <a:t>UIR</a:t>
            </a:r>
            <a:r>
              <a:rPr lang="en-US" altLang="ja-JP" sz="3200" b="1" dirty="0" smtClean="0">
                <a:solidFill>
                  <a:prstClr val="black"/>
                </a:solidFill>
                <a:latin typeface="+mn-ea"/>
              </a:rPr>
              <a:t> Class A.</a:t>
            </a:r>
            <a:r>
              <a:rPr lang="en-US" altLang="ja-JP" sz="3200" b="1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 </a:t>
            </a:r>
            <a:endParaRPr lang="ja-JP" altLang="ja-JP" sz="3200" b="1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6" name="正方形/長方形 95"/>
          <p:cNvSpPr/>
          <p:nvPr/>
        </p:nvSpPr>
        <p:spPr>
          <a:xfrm>
            <a:off x="869924" y="41632094"/>
            <a:ext cx="103956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ja-JP" sz="3200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Fig. </a:t>
            </a:r>
            <a:r>
              <a:rPr lang="en-US" altLang="ja-JP" sz="3200" dirty="0" smtClean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3 : Vibronic band contour with Coriolis interaction </a:t>
            </a:r>
            <a:endParaRPr lang="ja-JP" altLang="ja-JP" sz="3200" dirty="0">
              <a:solidFill>
                <a:prstClr val="black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8" name="Text Box 11"/>
          <p:cNvSpPr txBox="1">
            <a:spLocks noChangeArrowheads="1"/>
          </p:cNvSpPr>
          <p:nvPr/>
        </p:nvSpPr>
        <p:spPr bwMode="auto">
          <a:xfrm>
            <a:off x="18973415" y="13280372"/>
            <a:ext cx="200044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88090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92662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97234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10180638" indent="-6523038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en-US" altLang="ja-JP" sz="2800" b="1" dirty="0" smtClean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hub</a:t>
            </a:r>
          </a:p>
          <a:p>
            <a:r>
              <a:rPr lang="en-US" altLang="ja-JP" sz="2800" b="1" dirty="0" smtClean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spoke</a:t>
            </a:r>
          </a:p>
          <a:p>
            <a:r>
              <a:rPr lang="en-US" altLang="ja-JP" sz="2800" b="1" dirty="0" smtClean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flank</a:t>
            </a:r>
          </a:p>
          <a:p>
            <a:r>
              <a:rPr lang="en-US" altLang="ja-JP" sz="2800" b="1" dirty="0" smtClean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rim</a:t>
            </a:r>
            <a:endParaRPr lang="ja-JP" altLang="ja-JP" sz="2800" b="1" dirty="0">
              <a:solidFill>
                <a:srgbClr val="C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14744</TotalTime>
  <Words>518</Words>
  <Application>Microsoft Office PowerPoint</Application>
  <PresentationFormat>ユーザー設定</PresentationFormat>
  <Paragraphs>34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512 spin</dc:creator>
  <cp:lastModifiedBy>Windows ユーザー</cp:lastModifiedBy>
  <cp:revision>152</cp:revision>
  <cp:lastPrinted>2016-11-02T11:54:54Z</cp:lastPrinted>
  <dcterms:created xsi:type="dcterms:W3CDTF">2016-10-28T11:03:42Z</dcterms:created>
  <dcterms:modified xsi:type="dcterms:W3CDTF">2019-01-24T08:45:03Z</dcterms:modified>
</cp:coreProperties>
</file>