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6" r:id="rId3"/>
  </p:sldIdLst>
  <p:sldSz cx="32735838" cy="43891200"/>
  <p:notesSz cx="6858000" cy="9144000"/>
  <p:defaultText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425">
          <p15:clr>
            <a:srgbClr val="A4A3A4"/>
          </p15:clr>
        </p15:guide>
        <p15:guide id="2" orient="horz" pos="384">
          <p15:clr>
            <a:srgbClr val="A4A3A4"/>
          </p15:clr>
        </p15:guide>
        <p15:guide id="3" orient="horz" pos="26880">
          <p15:clr>
            <a:srgbClr val="A4A3A4"/>
          </p15:clr>
        </p15:guide>
        <p15:guide id="4" orient="horz">
          <p15:clr>
            <a:srgbClr val="A4A3A4"/>
          </p15:clr>
        </p15:guide>
        <p15:guide id="5" pos="434">
          <p15:clr>
            <a:srgbClr val="A4A3A4"/>
          </p15:clr>
        </p15:guide>
        <p15:guide id="6" pos="2019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3F71"/>
    <a:srgbClr val="878D9C"/>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59" autoAdjust="0"/>
    <p:restoredTop sz="94706" autoAdjust="0"/>
  </p:normalViewPr>
  <p:slideViewPr>
    <p:cSldViewPr snapToGrid="0" snapToObjects="1" showGuides="1">
      <p:cViewPr>
        <p:scale>
          <a:sx n="50" d="100"/>
          <a:sy n="50" d="100"/>
        </p:scale>
        <p:origin x="-72" y="-7842"/>
      </p:cViewPr>
      <p:guideLst>
        <p:guide orient="horz" pos="4425"/>
        <p:guide orient="horz" pos="384"/>
        <p:guide orient="horz" pos="26880"/>
        <p:guide orient="horz"/>
        <p:guide pos="434"/>
        <p:guide pos="2019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4"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8/21/2018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1716219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8/21/2018</a:t>
            </a:fld>
            <a:endParaRPr lang="en-US" dirty="0"/>
          </a:p>
        </p:txBody>
      </p:sp>
      <p:sp>
        <p:nvSpPr>
          <p:cNvPr id="4" name="Slide Image Placeholder 3"/>
          <p:cNvSpPr>
            <a:spLocks noGrp="1" noRot="1" noChangeAspect="1"/>
          </p:cNvSpPr>
          <p:nvPr>
            <p:ph type="sldImg" idx="2"/>
          </p:nvPr>
        </p:nvSpPr>
        <p:spPr>
          <a:xfrm>
            <a:off x="2151063" y="685800"/>
            <a:ext cx="255587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72068041"/>
      </p:ext>
    </p:extLst>
  </p:cSld>
  <p:clrMap bg1="lt1" tx1="dk1" bg2="lt2" tx2="dk2" accent1="accent1" accent2="accent2" accent3="accent3" accent4="accent4" accent5="accent5" accent6="accent6" hlink="hlink" folHlink="folHlink"/>
  <p:notesStyle>
    <a:lvl1pPr marL="0" algn="l" defTabSz="4507640" rtl="0" eaLnBrk="1" latinLnBrk="0" hangingPunct="1">
      <a:defRPr sz="6000" kern="1200">
        <a:solidFill>
          <a:schemeClr val="tx1"/>
        </a:solidFill>
        <a:latin typeface="+mn-lt"/>
        <a:ea typeface="+mn-ea"/>
        <a:cs typeface="+mn-cs"/>
      </a:defRPr>
    </a:lvl1pPr>
    <a:lvl2pPr marL="2253821" algn="l" defTabSz="4507640" rtl="0" eaLnBrk="1" latinLnBrk="0" hangingPunct="1">
      <a:defRPr sz="6000" kern="1200">
        <a:solidFill>
          <a:schemeClr val="tx1"/>
        </a:solidFill>
        <a:latin typeface="+mn-lt"/>
        <a:ea typeface="+mn-ea"/>
        <a:cs typeface="+mn-cs"/>
      </a:defRPr>
    </a:lvl2pPr>
    <a:lvl3pPr marL="4507640" algn="l" defTabSz="4507640" rtl="0" eaLnBrk="1" latinLnBrk="0" hangingPunct="1">
      <a:defRPr sz="6000" kern="1200">
        <a:solidFill>
          <a:schemeClr val="tx1"/>
        </a:solidFill>
        <a:latin typeface="+mn-lt"/>
        <a:ea typeface="+mn-ea"/>
        <a:cs typeface="+mn-cs"/>
      </a:defRPr>
    </a:lvl3pPr>
    <a:lvl4pPr marL="6761459" algn="l" defTabSz="4507640" rtl="0" eaLnBrk="1" latinLnBrk="0" hangingPunct="1">
      <a:defRPr sz="6000" kern="1200">
        <a:solidFill>
          <a:schemeClr val="tx1"/>
        </a:solidFill>
        <a:latin typeface="+mn-lt"/>
        <a:ea typeface="+mn-ea"/>
        <a:cs typeface="+mn-cs"/>
      </a:defRPr>
    </a:lvl4pPr>
    <a:lvl5pPr marL="9015279" algn="l" defTabSz="4507640" rtl="0" eaLnBrk="1" latinLnBrk="0" hangingPunct="1">
      <a:defRPr sz="6000" kern="1200">
        <a:solidFill>
          <a:schemeClr val="tx1"/>
        </a:solidFill>
        <a:latin typeface="+mn-lt"/>
        <a:ea typeface="+mn-ea"/>
        <a:cs typeface="+mn-cs"/>
      </a:defRPr>
    </a:lvl5pPr>
    <a:lvl6pPr marL="11269100" algn="l" defTabSz="4507640" rtl="0" eaLnBrk="1" latinLnBrk="0" hangingPunct="1">
      <a:defRPr sz="6000" kern="1200">
        <a:solidFill>
          <a:schemeClr val="tx1"/>
        </a:solidFill>
        <a:latin typeface="+mn-lt"/>
        <a:ea typeface="+mn-ea"/>
        <a:cs typeface="+mn-cs"/>
      </a:defRPr>
    </a:lvl6pPr>
    <a:lvl7pPr marL="13522921" algn="l" defTabSz="4507640" rtl="0" eaLnBrk="1" latinLnBrk="0" hangingPunct="1">
      <a:defRPr sz="6000" kern="1200">
        <a:solidFill>
          <a:schemeClr val="tx1"/>
        </a:solidFill>
        <a:latin typeface="+mn-lt"/>
        <a:ea typeface="+mn-ea"/>
        <a:cs typeface="+mn-cs"/>
      </a:defRPr>
    </a:lvl7pPr>
    <a:lvl8pPr marL="15776740" algn="l" defTabSz="4507640" rtl="0" eaLnBrk="1" latinLnBrk="0" hangingPunct="1">
      <a:defRPr sz="6000" kern="1200">
        <a:solidFill>
          <a:schemeClr val="tx1"/>
        </a:solidFill>
        <a:latin typeface="+mn-lt"/>
        <a:ea typeface="+mn-ea"/>
        <a:cs typeface="+mn-cs"/>
      </a:defRPr>
    </a:lvl8pPr>
    <a:lvl9pPr marL="18030561" algn="l" defTabSz="4507640" rtl="0" eaLnBrk="1" latinLnBrk="0" hangingPunct="1">
      <a:defRPr sz="6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2682429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2" y="7778684"/>
            <a:ext cx="15461320"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 name="Text Placeholder 5"/>
          <p:cNvSpPr>
            <a:spLocks noGrp="1"/>
          </p:cNvSpPr>
          <p:nvPr>
            <p:ph type="body" sz="quarter" idx="11" hasCustomPrompt="1"/>
          </p:nvPr>
        </p:nvSpPr>
        <p:spPr>
          <a:xfrm>
            <a:off x="687921" y="7020986"/>
            <a:ext cx="154491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INTRODUCTION or ABSTRACT</a:t>
            </a:r>
            <a:endParaRPr lang="en-US" dirty="0"/>
          </a:p>
        </p:txBody>
      </p:sp>
      <p:sp>
        <p:nvSpPr>
          <p:cNvPr id="20" name="Text Placeholder 5"/>
          <p:cNvSpPr>
            <a:spLocks noGrp="1"/>
          </p:cNvSpPr>
          <p:nvPr>
            <p:ph type="body" sz="quarter" idx="20" hasCustomPrompt="1"/>
          </p:nvPr>
        </p:nvSpPr>
        <p:spPr>
          <a:xfrm>
            <a:off x="687918" y="18950018"/>
            <a:ext cx="15452891"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OBJECTIVES</a:t>
            </a:r>
            <a:endParaRPr lang="en-US" dirty="0"/>
          </a:p>
        </p:txBody>
      </p:sp>
      <p:sp>
        <p:nvSpPr>
          <p:cNvPr id="25" name="Text Placeholder 5"/>
          <p:cNvSpPr>
            <a:spLocks noGrp="1"/>
          </p:cNvSpPr>
          <p:nvPr>
            <p:ph type="body" sz="quarter" idx="25" hasCustomPrompt="1"/>
          </p:nvPr>
        </p:nvSpPr>
        <p:spPr>
          <a:xfrm>
            <a:off x="16601174" y="7020986"/>
            <a:ext cx="15448916"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CONCLUSIONS</a:t>
            </a:r>
            <a:endParaRPr lang="en-US" dirty="0"/>
          </a:p>
        </p:txBody>
      </p:sp>
      <p:sp>
        <p:nvSpPr>
          <p:cNvPr id="26" name="Text Placeholder 3"/>
          <p:cNvSpPr>
            <a:spLocks noGrp="1"/>
          </p:cNvSpPr>
          <p:nvPr>
            <p:ph type="body" sz="quarter" idx="26" hasCustomPrompt="1"/>
          </p:nvPr>
        </p:nvSpPr>
        <p:spPr>
          <a:xfrm>
            <a:off x="16601174" y="7778684"/>
            <a:ext cx="15448916"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7" name="Text Placeholder 5"/>
          <p:cNvSpPr>
            <a:spLocks noGrp="1"/>
          </p:cNvSpPr>
          <p:nvPr>
            <p:ph type="body" sz="quarter" idx="27" hasCustomPrompt="1"/>
          </p:nvPr>
        </p:nvSpPr>
        <p:spPr>
          <a:xfrm>
            <a:off x="16601174" y="18973169"/>
            <a:ext cx="1544467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REFERENCES</a:t>
            </a:r>
            <a:endParaRPr lang="en-US" dirty="0"/>
          </a:p>
        </p:txBody>
      </p:sp>
      <p:sp>
        <p:nvSpPr>
          <p:cNvPr id="28" name="Text Placeholder 3"/>
          <p:cNvSpPr>
            <a:spLocks noGrp="1"/>
          </p:cNvSpPr>
          <p:nvPr>
            <p:ph type="body" sz="quarter" idx="28" hasCustomPrompt="1"/>
          </p:nvPr>
        </p:nvSpPr>
        <p:spPr>
          <a:xfrm>
            <a:off x="16595253" y="19786605"/>
            <a:ext cx="1545059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29" name="Text Placeholder 5"/>
          <p:cNvSpPr>
            <a:spLocks noGrp="1"/>
          </p:cNvSpPr>
          <p:nvPr>
            <p:ph type="body" sz="quarter" idx="29" hasCustomPrompt="1"/>
          </p:nvPr>
        </p:nvSpPr>
        <p:spPr>
          <a:xfrm>
            <a:off x="16613149" y="34239202"/>
            <a:ext cx="15436940"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edit)  ACKNOWLEDGEMENTS or  CONTACT</a:t>
            </a:r>
            <a:endParaRPr lang="en-US" dirty="0"/>
          </a:p>
        </p:txBody>
      </p:sp>
      <p:sp>
        <p:nvSpPr>
          <p:cNvPr id="30" name="Text Placeholder 3"/>
          <p:cNvSpPr>
            <a:spLocks noGrp="1"/>
          </p:cNvSpPr>
          <p:nvPr>
            <p:ph type="body" sz="quarter" idx="30" hasCustomPrompt="1"/>
          </p:nvPr>
        </p:nvSpPr>
        <p:spPr>
          <a:xfrm>
            <a:off x="16601174" y="35073147"/>
            <a:ext cx="1544467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60" name="Text Placeholder 3"/>
          <p:cNvSpPr>
            <a:spLocks noGrp="1"/>
          </p:cNvSpPr>
          <p:nvPr>
            <p:ph type="body" sz="quarter" idx="96" hasCustomPrompt="1"/>
          </p:nvPr>
        </p:nvSpPr>
        <p:spPr>
          <a:xfrm>
            <a:off x="674381" y="19765363"/>
            <a:ext cx="15462655"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Type in or paste your text here</a:t>
            </a:r>
            <a:endParaRPr lang="en-US" dirty="0"/>
          </a:p>
        </p:txBody>
      </p:sp>
      <p:sp>
        <p:nvSpPr>
          <p:cNvPr id="76"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79"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0" name="Text Placeholder 76"/>
          <p:cNvSpPr>
            <a:spLocks noGrp="1"/>
          </p:cNvSpPr>
          <p:nvPr>
            <p:ph type="body" sz="quarter" idx="153" hasCustomPrompt="1"/>
          </p:nvPr>
        </p:nvSpPr>
        <p:spPr>
          <a:xfrm>
            <a:off x="4446588" y="580236"/>
            <a:ext cx="23842662" cy="2380923"/>
          </a:xfrm>
          <a:prstGeom prst="rect">
            <a:avLst/>
          </a:prstGeom>
        </p:spPr>
        <p:txBody>
          <a:bodyPr anchor="t" anchorCtr="1">
            <a:normAutofit/>
          </a:bodyPr>
          <a:lstStyle>
            <a:lvl1pPr marL="0" indent="0" algn="ctr">
              <a:buFontTx/>
              <a:buNone/>
              <a:defRPr sz="13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4381" y="7834426"/>
            <a:ext cx="7500779"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6" name="Text Placeholder 5"/>
          <p:cNvSpPr>
            <a:spLocks noGrp="1"/>
          </p:cNvSpPr>
          <p:nvPr>
            <p:ph type="body" sz="quarter" idx="11" hasCustomPrompt="1"/>
          </p:nvPr>
        </p:nvSpPr>
        <p:spPr>
          <a:xfrm>
            <a:off x="687921" y="7020986"/>
            <a:ext cx="7494860" cy="820596"/>
          </a:xfrm>
          <a:prstGeom prst="rect">
            <a:avLst/>
          </a:prstGeom>
          <a:noFill/>
        </p:spPr>
        <p:txBody>
          <a:bodyPr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ABSTRACT</a:t>
            </a:r>
            <a:endParaRPr lang="en-US" dirty="0"/>
          </a:p>
        </p:txBody>
      </p:sp>
      <p:sp>
        <p:nvSpPr>
          <p:cNvPr id="19" name="Text Placeholder 3"/>
          <p:cNvSpPr>
            <a:spLocks noGrp="1"/>
          </p:cNvSpPr>
          <p:nvPr>
            <p:ph type="body" sz="quarter" idx="19" hasCustomPrompt="1"/>
          </p:nvPr>
        </p:nvSpPr>
        <p:spPr>
          <a:xfrm>
            <a:off x="673195" y="19720646"/>
            <a:ext cx="750196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0" name="Text Placeholder 5"/>
          <p:cNvSpPr>
            <a:spLocks noGrp="1"/>
          </p:cNvSpPr>
          <p:nvPr>
            <p:ph type="body" sz="quarter" idx="20" hasCustomPrompt="1"/>
          </p:nvPr>
        </p:nvSpPr>
        <p:spPr>
          <a:xfrm>
            <a:off x="687919" y="18950018"/>
            <a:ext cx="7496042"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OBJECTIVES</a:t>
            </a:r>
            <a:endParaRPr lang="en-US" dirty="0"/>
          </a:p>
        </p:txBody>
      </p:sp>
      <p:sp>
        <p:nvSpPr>
          <p:cNvPr id="21" name="Text Placeholder 3"/>
          <p:cNvSpPr>
            <a:spLocks noGrp="1"/>
          </p:cNvSpPr>
          <p:nvPr>
            <p:ph type="body" sz="quarter" idx="21" hasCustomPrompt="1"/>
          </p:nvPr>
        </p:nvSpPr>
        <p:spPr>
          <a:xfrm>
            <a:off x="8642178" y="7823842"/>
            <a:ext cx="15453852"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2" name="Text Placeholder 5"/>
          <p:cNvSpPr>
            <a:spLocks noGrp="1"/>
          </p:cNvSpPr>
          <p:nvPr>
            <p:ph type="body" sz="quarter" idx="22" hasCustomPrompt="1"/>
          </p:nvPr>
        </p:nvSpPr>
        <p:spPr>
          <a:xfrm>
            <a:off x="8642178" y="7020986"/>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(header)  MATERIALS &amp; METHODS</a:t>
            </a:r>
            <a:endParaRPr lang="en-US" dirty="0"/>
          </a:p>
        </p:txBody>
      </p:sp>
      <p:sp>
        <p:nvSpPr>
          <p:cNvPr id="23" name="Text Placeholder 3"/>
          <p:cNvSpPr>
            <a:spLocks noGrp="1"/>
          </p:cNvSpPr>
          <p:nvPr>
            <p:ph type="body" sz="quarter" idx="23" hasCustomPrompt="1"/>
          </p:nvPr>
        </p:nvSpPr>
        <p:spPr>
          <a:xfrm>
            <a:off x="8642178" y="28913099"/>
            <a:ext cx="1545385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4" name="Text Placeholder 5"/>
          <p:cNvSpPr>
            <a:spLocks noGrp="1"/>
          </p:cNvSpPr>
          <p:nvPr>
            <p:ph type="body" sz="quarter" idx="24" hasCustomPrompt="1"/>
          </p:nvPr>
        </p:nvSpPr>
        <p:spPr>
          <a:xfrm>
            <a:off x="8642178" y="28099663"/>
            <a:ext cx="1545385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RESULTS</a:t>
            </a:r>
            <a:endParaRPr lang="en-US" dirty="0"/>
          </a:p>
        </p:txBody>
      </p:sp>
      <p:sp>
        <p:nvSpPr>
          <p:cNvPr id="25" name="Text Placeholder 5"/>
          <p:cNvSpPr>
            <a:spLocks noGrp="1"/>
          </p:cNvSpPr>
          <p:nvPr>
            <p:ph type="body" sz="quarter" idx="25" hasCustomPrompt="1"/>
          </p:nvPr>
        </p:nvSpPr>
        <p:spPr>
          <a:xfrm>
            <a:off x="24556614" y="7020986"/>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CONCLUSIONS</a:t>
            </a:r>
            <a:endParaRPr lang="en-US" dirty="0"/>
          </a:p>
        </p:txBody>
      </p:sp>
      <p:sp>
        <p:nvSpPr>
          <p:cNvPr id="26" name="Text Placeholder 3"/>
          <p:cNvSpPr>
            <a:spLocks noGrp="1"/>
          </p:cNvSpPr>
          <p:nvPr>
            <p:ph type="body" sz="quarter" idx="26" hasCustomPrompt="1"/>
          </p:nvPr>
        </p:nvSpPr>
        <p:spPr>
          <a:xfrm>
            <a:off x="24556614" y="7834426"/>
            <a:ext cx="7493473"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7" name="Text Placeholder 5"/>
          <p:cNvSpPr>
            <a:spLocks noGrp="1"/>
          </p:cNvSpPr>
          <p:nvPr>
            <p:ph type="body" sz="quarter" idx="27" hasCustomPrompt="1"/>
          </p:nvPr>
        </p:nvSpPr>
        <p:spPr>
          <a:xfrm>
            <a:off x="24552370" y="19030319"/>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REFERENCES</a:t>
            </a:r>
            <a:endParaRPr lang="en-US" dirty="0"/>
          </a:p>
        </p:txBody>
      </p:sp>
      <p:sp>
        <p:nvSpPr>
          <p:cNvPr id="28" name="Text Placeholder 3"/>
          <p:cNvSpPr>
            <a:spLocks noGrp="1"/>
          </p:cNvSpPr>
          <p:nvPr>
            <p:ph type="body" sz="quarter" idx="28" hasCustomPrompt="1"/>
          </p:nvPr>
        </p:nvSpPr>
        <p:spPr>
          <a:xfrm>
            <a:off x="24600426" y="19843755"/>
            <a:ext cx="743908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29" name="Text Placeholder 5"/>
          <p:cNvSpPr>
            <a:spLocks noGrp="1"/>
          </p:cNvSpPr>
          <p:nvPr>
            <p:ph type="body" sz="quarter" idx="29" hasCustomPrompt="1"/>
          </p:nvPr>
        </p:nvSpPr>
        <p:spPr>
          <a:xfrm>
            <a:off x="24556614" y="34857447"/>
            <a:ext cx="7493473" cy="820596"/>
          </a:xfrm>
          <a:prstGeom prst="rect">
            <a:avLst/>
          </a:prstGeom>
          <a:noFill/>
        </p:spPr>
        <p:txBody>
          <a:bodyPr wrap="square" lIns="93910" tIns="93910" rIns="93910" bIns="93910" anchor="ctr" anchorCtr="0">
            <a:spAutoFit/>
          </a:bodyPr>
          <a:lstStyle>
            <a:lvl1pPr marL="0" indent="0" algn="ctr">
              <a:buNone/>
              <a:defRPr sz="4100" b="1" u="sng" baseline="0">
                <a:solidFill>
                  <a:schemeClr val="accent5">
                    <a:lumMod val="50000"/>
                  </a:schemeClr>
                </a:solidFill>
              </a:defRPr>
            </a:lvl1pPr>
          </a:lstStyle>
          <a:p>
            <a:pPr lvl="0"/>
            <a:r>
              <a:rPr lang="en-US" dirty="0" smtClean="0"/>
              <a:t>(click to add) CONTACT</a:t>
            </a:r>
            <a:endParaRPr lang="en-US" dirty="0"/>
          </a:p>
        </p:txBody>
      </p:sp>
      <p:sp>
        <p:nvSpPr>
          <p:cNvPr id="30" name="Text Placeholder 3"/>
          <p:cNvSpPr>
            <a:spLocks noGrp="1"/>
          </p:cNvSpPr>
          <p:nvPr>
            <p:ph type="body" sz="quarter" idx="30" hasCustomPrompt="1"/>
          </p:nvPr>
        </p:nvSpPr>
        <p:spPr>
          <a:xfrm>
            <a:off x="24542285" y="35690749"/>
            <a:ext cx="7497227" cy="920409"/>
          </a:xfrm>
          <a:prstGeom prst="rect">
            <a:avLst/>
          </a:prstGeom>
        </p:spPr>
        <p:txBody>
          <a:bodyPr wrap="square" lIns="234774" tIns="234774" rIns="234774" bIns="234774">
            <a:spAutoFit/>
          </a:bodyPr>
          <a:lstStyle>
            <a:lvl1pPr marL="0" indent="0">
              <a:buNone/>
              <a:defRPr sz="2800">
                <a:solidFill>
                  <a:schemeClr val="accent5">
                    <a:lumMod val="50000"/>
                  </a:schemeClr>
                </a:solidFill>
                <a:latin typeface="Times New Roman" panose="02020603050405020304" pitchFamily="18" charset="0"/>
                <a:cs typeface="Times New Roman" panose="02020603050405020304" pitchFamily="18" charset="0"/>
              </a:defRPr>
            </a:lvl1pPr>
            <a:lvl2pPr marL="1526024" indent="-586932">
              <a:defRPr sz="2600">
                <a:latin typeface="Trebuchet MS" pitchFamily="34" charset="0"/>
              </a:defRPr>
            </a:lvl2pPr>
            <a:lvl3pPr marL="2112956" indent="-586932">
              <a:defRPr sz="2600">
                <a:latin typeface="Trebuchet MS" pitchFamily="34" charset="0"/>
              </a:defRPr>
            </a:lvl3pPr>
            <a:lvl4pPr marL="2758582" indent="-645626">
              <a:defRPr sz="2600">
                <a:latin typeface="Trebuchet MS" pitchFamily="34" charset="0"/>
              </a:defRPr>
            </a:lvl4pPr>
            <a:lvl5pPr marL="3228128" indent="-469546">
              <a:defRPr sz="2600">
                <a:latin typeface="Trebuchet MS" pitchFamily="34" charset="0"/>
              </a:defRPr>
            </a:lvl5pPr>
          </a:lstStyle>
          <a:p>
            <a:pPr lvl="0"/>
            <a:r>
              <a:rPr lang="en-US" dirty="0" smtClean="0"/>
              <a:t>Enter your text here</a:t>
            </a:r>
            <a:endParaRPr lang="en-US" dirty="0"/>
          </a:p>
        </p:txBody>
      </p:sp>
      <p:sp>
        <p:nvSpPr>
          <p:cNvPr id="84" name="Text Placeholder 76"/>
          <p:cNvSpPr>
            <a:spLocks noGrp="1"/>
          </p:cNvSpPr>
          <p:nvPr>
            <p:ph type="body" sz="quarter" idx="150" hasCustomPrompt="1"/>
          </p:nvPr>
        </p:nvSpPr>
        <p:spPr>
          <a:xfrm>
            <a:off x="4446588" y="4984270"/>
            <a:ext cx="23842662" cy="1280160"/>
          </a:xfrm>
          <a:prstGeom prst="rect">
            <a:avLst/>
          </a:prstGeom>
        </p:spPr>
        <p:txBody>
          <a:bodyPr>
            <a:normAutofit/>
          </a:bodyPr>
          <a:lstStyle>
            <a:lvl1pPr marL="0" indent="0" algn="ctr">
              <a:buFontTx/>
              <a:buNone/>
              <a:defRPr sz="6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affiliations</a:t>
            </a:r>
            <a:endParaRPr lang="en-US" dirty="0"/>
          </a:p>
        </p:txBody>
      </p:sp>
      <p:sp>
        <p:nvSpPr>
          <p:cNvPr id="85" name="Text Placeholder 76"/>
          <p:cNvSpPr>
            <a:spLocks noGrp="1"/>
          </p:cNvSpPr>
          <p:nvPr>
            <p:ph type="body" sz="quarter" idx="151" hasCustomPrompt="1"/>
          </p:nvPr>
        </p:nvSpPr>
        <p:spPr>
          <a:xfrm>
            <a:off x="4446588" y="2961160"/>
            <a:ext cx="23842662" cy="1915640"/>
          </a:xfrm>
          <a:prstGeom prst="rect">
            <a:avLst/>
          </a:prstGeom>
        </p:spPr>
        <p:txBody>
          <a:bodyPr anchor="t" anchorCtr="1">
            <a:normAutofit/>
          </a:bodyPr>
          <a:lstStyle>
            <a:lvl1pPr marL="0" indent="0" algn="ctr">
              <a:buFontTx/>
              <a:buNone/>
              <a:defRPr sz="9600">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authors</a:t>
            </a:r>
            <a:endParaRPr lang="en-US" dirty="0"/>
          </a:p>
        </p:txBody>
      </p:sp>
      <p:sp>
        <p:nvSpPr>
          <p:cNvPr id="86" name="Text Placeholder 76"/>
          <p:cNvSpPr>
            <a:spLocks noGrp="1"/>
          </p:cNvSpPr>
          <p:nvPr>
            <p:ph type="body" sz="quarter" idx="178" hasCustomPrompt="1"/>
          </p:nvPr>
        </p:nvSpPr>
        <p:spPr>
          <a:xfrm>
            <a:off x="4446588" y="580236"/>
            <a:ext cx="23842662" cy="2380923"/>
          </a:xfrm>
          <a:prstGeom prst="rect">
            <a:avLst/>
          </a:prstGeom>
        </p:spPr>
        <p:txBody>
          <a:bodyPr anchor="t" anchorCtr="1">
            <a:noAutofit/>
          </a:bodyPr>
          <a:lstStyle>
            <a:lvl1pPr marL="0" indent="0" algn="ctr">
              <a:buFontTx/>
              <a:buNone/>
              <a:defRPr sz="13800" b="1">
                <a:solidFill>
                  <a:schemeClr val="bg1"/>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smtClean="0"/>
              <a:t>Click here to add title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1.vml"/><Relationship Id="rId7" Type="http://schemas.openxmlformats.org/officeDocument/2006/relationships/image" Target="../media/image8.png"/><Relationship Id="rId12" Type="http://schemas.openxmlformats.org/officeDocument/2006/relationships/oleObject" Target="../embeddings/oleObject3.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1.xml"/><Relationship Id="rId16" Type="http://schemas.openxmlformats.org/officeDocument/2006/relationships/image" Target="../media/image4.wmf"/><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4.bin"/><Relationship Id="rId10" Type="http://schemas.openxmlformats.org/officeDocument/2006/relationships/oleObject" Target="../embeddings/oleObject2.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image" Target="../media/image3.wmf"/><Relationship Id="rId18" Type="http://schemas.openxmlformats.org/officeDocument/2006/relationships/image" Target="../media/image10.jpeg"/><Relationship Id="rId3" Type="http://schemas.openxmlformats.org/officeDocument/2006/relationships/vmlDrawing" Target="../drawings/vmlDrawing2.vml"/><Relationship Id="rId7" Type="http://schemas.openxmlformats.org/officeDocument/2006/relationships/image" Target="../media/image8.png"/><Relationship Id="rId12" Type="http://schemas.openxmlformats.org/officeDocument/2006/relationships/oleObject" Target="../embeddings/oleObject7.bin"/><Relationship Id="rId17" Type="http://schemas.openxmlformats.org/officeDocument/2006/relationships/hyperlink" Target="http://www.facebook.com/pages/PosterPresentationscom/217914411419?v=app_4949752878&amp;ref=ts" TargetMode="External"/><Relationship Id="rId2" Type="http://schemas.openxmlformats.org/officeDocument/2006/relationships/theme" Target="../theme/theme2.xml"/><Relationship Id="rId16" Type="http://schemas.openxmlformats.org/officeDocument/2006/relationships/image" Target="../media/image4.wmf"/><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2.wmf"/><Relationship Id="rId5" Type="http://schemas.openxmlformats.org/officeDocument/2006/relationships/image" Target="../media/image6.png"/><Relationship Id="rId15" Type="http://schemas.openxmlformats.org/officeDocument/2006/relationships/oleObject" Target="../embeddings/oleObject8.bin"/><Relationship Id="rId10" Type="http://schemas.openxmlformats.org/officeDocument/2006/relationships/oleObject" Target="../embeddings/oleObject6.bin"/><Relationship Id="rId4" Type="http://schemas.openxmlformats.org/officeDocument/2006/relationships/image" Target="../media/image5.png"/><Relationship Id="rId9" Type="http://schemas.openxmlformats.org/officeDocument/2006/relationships/image" Target="../media/image1.wmf"/><Relationship Id="rId1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sp>
        <p:nvSpPr>
          <p:cNvPr id="16" name="Rectangle 33"/>
          <p:cNvSpPr>
            <a:spLocks noChangeArrowheads="1"/>
          </p:cNvSpPr>
          <p:nvPr/>
        </p:nvSpPr>
        <p:spPr bwMode="auto">
          <a:xfrm>
            <a:off x="687918" y="7002448"/>
            <a:ext cx="15452670" cy="35661600"/>
          </a:xfrm>
          <a:prstGeom prst="roundRect">
            <a:avLst>
              <a:gd name="adj" fmla="val 4092"/>
            </a:avLst>
          </a:prstGeom>
          <a:gradFill flip="none" rotWithShape="1">
            <a:gsLst>
              <a:gs pos="0">
                <a:schemeClr val="accent1">
                  <a:tint val="66000"/>
                  <a:satMod val="160000"/>
                </a:schemeClr>
              </a:gs>
              <a:gs pos="0">
                <a:srgbClr val="CDD2DE"/>
              </a:gs>
              <a:gs pos="100000">
                <a:srgbClr val="F3F5FA"/>
              </a:gs>
            </a:gsLst>
            <a:lin ang="16200000" scaled="1"/>
            <a:tileRect/>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21" name="Rectangle 33"/>
          <p:cNvSpPr>
            <a:spLocks noChangeArrowheads="1"/>
          </p:cNvSpPr>
          <p:nvPr userDrawn="1"/>
        </p:nvSpPr>
        <p:spPr bwMode="auto">
          <a:xfrm>
            <a:off x="16598955" y="7002448"/>
            <a:ext cx="15452670" cy="35661600"/>
          </a:xfrm>
          <a:prstGeom prst="roundRect">
            <a:avLst>
              <a:gd name="adj" fmla="val 4092"/>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grpSp>
        <p:nvGrpSpPr>
          <p:cNvPr id="122" name="Group 121"/>
          <p:cNvGrpSpPr/>
          <p:nvPr userDrawn="1"/>
        </p:nvGrpSpPr>
        <p:grpSpPr>
          <a:xfrm>
            <a:off x="-12696395" y="-48127"/>
            <a:ext cx="12297567" cy="43939327"/>
            <a:chOff x="-11259590" y="-1"/>
            <a:chExt cx="11053266" cy="39493430"/>
          </a:xfrm>
        </p:grpSpPr>
        <p:sp>
          <p:nvSpPr>
            <p:cNvPr id="123" name="Rectangle 122"/>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124" name="Straight Connector 123"/>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125" name="Picture 124"/>
            <p:cNvPicPr>
              <a:picLocks noChangeAspect="1"/>
            </p:cNvPicPr>
            <p:nvPr userDrawn="1"/>
          </p:nvPicPr>
          <p:blipFill>
            <a:blip r:embed="rId4"/>
            <a:stretch>
              <a:fillRect/>
            </a:stretch>
          </p:blipFill>
          <p:spPr>
            <a:xfrm>
              <a:off x="-10732766" y="12366455"/>
              <a:ext cx="1597666" cy="1201935"/>
            </a:xfrm>
            <a:prstGeom prst="rect">
              <a:avLst/>
            </a:prstGeom>
          </p:spPr>
        </p:pic>
        <p:pic>
          <p:nvPicPr>
            <p:cNvPr id="126" name="Picture 125"/>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127" name="Group 126"/>
            <p:cNvGrpSpPr/>
            <p:nvPr userDrawn="1"/>
          </p:nvGrpSpPr>
          <p:grpSpPr>
            <a:xfrm>
              <a:off x="-10018193" y="29365044"/>
              <a:ext cx="7531184" cy="2052837"/>
              <a:chOff x="-4596333" y="13692496"/>
              <a:chExt cx="3470786" cy="943161"/>
            </a:xfrm>
          </p:grpSpPr>
          <p:grpSp>
            <p:nvGrpSpPr>
              <p:cNvPr id="133" name="Group 132"/>
              <p:cNvGrpSpPr/>
              <p:nvPr userDrawn="1"/>
            </p:nvGrpSpPr>
            <p:grpSpPr>
              <a:xfrm>
                <a:off x="-2909401" y="13736732"/>
                <a:ext cx="624431" cy="898924"/>
                <a:chOff x="-4115837" y="14951891"/>
                <a:chExt cx="779338" cy="1288151"/>
              </a:xfrm>
            </p:grpSpPr>
            <p:pic>
              <p:nvPicPr>
                <p:cNvPr id="139" name="Picture 138"/>
                <p:cNvPicPr>
                  <a:picLocks noChangeAspect="1"/>
                </p:cNvPicPr>
                <p:nvPr userDrawn="1"/>
              </p:nvPicPr>
              <p:blipFill>
                <a:blip r:embed="rId6"/>
                <a:stretch>
                  <a:fillRect/>
                </a:stretch>
              </p:blipFill>
              <p:spPr>
                <a:xfrm>
                  <a:off x="-4105300" y="14951891"/>
                  <a:ext cx="768801" cy="1090857"/>
                </a:xfrm>
                <a:prstGeom prst="rect">
                  <a:avLst/>
                </a:prstGeom>
              </p:spPr>
            </p:pic>
            <p:sp>
              <p:nvSpPr>
                <p:cNvPr id="140" name="TextBox 139"/>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134" name="Group 133"/>
              <p:cNvGrpSpPr/>
              <p:nvPr userDrawn="1"/>
            </p:nvGrpSpPr>
            <p:grpSpPr>
              <a:xfrm>
                <a:off x="-2159064" y="13736740"/>
                <a:ext cx="1033517" cy="898917"/>
                <a:chOff x="-3094760" y="14877307"/>
                <a:chExt cx="1420279" cy="1235306"/>
              </a:xfrm>
            </p:grpSpPr>
            <p:pic>
              <p:nvPicPr>
                <p:cNvPr id="137" name="Picture 136"/>
                <p:cNvPicPr>
                  <a:picLocks noChangeAspect="1"/>
                </p:cNvPicPr>
                <p:nvPr userDrawn="1"/>
              </p:nvPicPr>
              <p:blipFill>
                <a:blip r:embed="rId6"/>
                <a:stretch>
                  <a:fillRect/>
                </a:stretch>
              </p:blipFill>
              <p:spPr>
                <a:xfrm>
                  <a:off x="-3094760" y="14877307"/>
                  <a:ext cx="1420279" cy="1029694"/>
                </a:xfrm>
                <a:prstGeom prst="rect">
                  <a:avLst/>
                </a:prstGeom>
              </p:spPr>
            </p:pic>
            <p:sp>
              <p:nvSpPr>
                <p:cNvPr id="138" name="TextBox 137"/>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135" name="Picture 134"/>
              <p:cNvPicPr>
                <a:picLocks noChangeAspect="1"/>
              </p:cNvPicPr>
              <p:nvPr userDrawn="1"/>
            </p:nvPicPr>
            <p:blipFill>
              <a:blip r:embed="rId7"/>
              <a:stretch>
                <a:fillRect/>
              </a:stretch>
            </p:blipFill>
            <p:spPr>
              <a:xfrm>
                <a:off x="-4596333" y="13692496"/>
                <a:ext cx="1098742" cy="847761"/>
              </a:xfrm>
              <a:prstGeom prst="rect">
                <a:avLst/>
              </a:prstGeom>
            </p:spPr>
          </p:pic>
          <p:sp>
            <p:nvSpPr>
              <p:cNvPr id="136" name="TextBox 135"/>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128" name="Group 127"/>
            <p:cNvGrpSpPr/>
            <p:nvPr userDrawn="1"/>
          </p:nvGrpSpPr>
          <p:grpSpPr>
            <a:xfrm>
              <a:off x="-10732766" y="34463689"/>
              <a:ext cx="9344084" cy="2453249"/>
              <a:chOff x="-4908909" y="15818038"/>
              <a:chExt cx="4306270" cy="1127127"/>
            </a:xfrm>
          </p:grpSpPr>
          <p:graphicFrame>
            <p:nvGraphicFramePr>
              <p:cNvPr id="129" name="Object 128"/>
              <p:cNvGraphicFramePr>
                <a:graphicFrameLocks noChangeAspect="1"/>
              </p:cNvGraphicFramePr>
              <p:nvPr userDrawn="1">
                <p:extLst>
                  <p:ext uri="{D42A27DB-BD31-4B8C-83A1-F6EECF244321}">
                    <p14:modId xmlns:p14="http://schemas.microsoft.com/office/powerpoint/2010/main" val="2570841824"/>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1562"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130" name="Object 129"/>
              <p:cNvGraphicFramePr>
                <a:graphicFrameLocks noChangeAspect="1"/>
              </p:cNvGraphicFramePr>
              <p:nvPr userDrawn="1">
                <p:extLst>
                  <p:ext uri="{D42A27DB-BD31-4B8C-83A1-F6EECF244321}">
                    <p14:modId xmlns:p14="http://schemas.microsoft.com/office/powerpoint/2010/main" val="1875106854"/>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1563"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131" name="TextBox 130"/>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132" name="TextBox 131"/>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141" name="Group 140"/>
          <p:cNvGrpSpPr/>
          <p:nvPr userDrawn="1"/>
        </p:nvGrpSpPr>
        <p:grpSpPr>
          <a:xfrm>
            <a:off x="33178826" y="0"/>
            <a:ext cx="12284832" cy="43891200"/>
            <a:chOff x="44157839" y="-55065"/>
            <a:chExt cx="11062139" cy="39522767"/>
          </a:xfrm>
        </p:grpSpPr>
        <p:sp>
          <p:nvSpPr>
            <p:cNvPr id="142" name="Rectangle 141"/>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143" name="Object 142"/>
            <p:cNvGraphicFramePr>
              <a:graphicFrameLocks noChangeAspect="1"/>
            </p:cNvGraphicFramePr>
            <p:nvPr userDrawn="1">
              <p:extLst>
                <p:ext uri="{D42A27DB-BD31-4B8C-83A1-F6EECF244321}">
                  <p14:modId xmlns:p14="http://schemas.microsoft.com/office/powerpoint/2010/main" val="1725404359"/>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1564"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144" name="Picture 143"/>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145" name="Object 144"/>
            <p:cNvGraphicFramePr>
              <a:graphicFrameLocks noChangeAspect="1"/>
            </p:cNvGraphicFramePr>
            <p:nvPr userDrawn="1">
              <p:extLst>
                <p:ext uri="{D42A27DB-BD31-4B8C-83A1-F6EECF244321}">
                  <p14:modId xmlns:p14="http://schemas.microsoft.com/office/powerpoint/2010/main" val="2654579511"/>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1565"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146" name="Group 145"/>
            <p:cNvGrpSpPr/>
            <p:nvPr userDrawn="1"/>
          </p:nvGrpSpPr>
          <p:grpSpPr>
            <a:xfrm>
              <a:off x="44487207" y="36227064"/>
              <a:ext cx="10354213" cy="1265612"/>
              <a:chOff x="44200453" y="34232958"/>
              <a:chExt cx="9771399" cy="1090622"/>
            </a:xfrm>
          </p:grpSpPr>
          <p:sp>
            <p:nvSpPr>
              <p:cNvPr id="148" name="Rounded Rectangle 147"/>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9"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150" name="TextBox 149"/>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sp>
          <p:nvSpPr>
            <p:cNvPr id="147" name="TextBox 146"/>
            <p:cNvSpPr txBox="1"/>
            <p:nvPr userDrawn="1"/>
          </p:nvSpPr>
          <p:spPr>
            <a:xfrm>
              <a:off x="44487207" y="37957133"/>
              <a:ext cx="6870215" cy="1260334"/>
            </a:xfrm>
            <a:prstGeom prst="rect">
              <a:avLst/>
            </a:prstGeom>
            <a:noFill/>
          </p:spPr>
          <p:txBody>
            <a:bodyPr wrap="square" lIns="65304" tIns="32651" rIns="65304" bIns="32651" rtlCol="0">
              <a:spAutoFit/>
            </a:bodyPr>
            <a:lstStyle/>
            <a:p>
              <a:pPr marL="295275" indent="-29527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295275" indent="-635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grpSp>
      <p:sp>
        <p:nvSpPr>
          <p:cNvPr id="36" name="Text Box 14"/>
          <p:cNvSpPr txBox="1">
            <a:spLocks noChangeArrowheads="1"/>
          </p:cNvSpPr>
          <p:nvPr userDrawn="1"/>
        </p:nvSpPr>
        <p:spPr bwMode="auto">
          <a:xfrm>
            <a:off x="1625371" y="42996689"/>
            <a:ext cx="3143182" cy="359317"/>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9"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50000"/>
              </a:schemeClr>
            </a:gs>
            <a:gs pos="50000">
              <a:schemeClr val="accent5">
                <a:lumMod val="60000"/>
                <a:lumOff val="40000"/>
              </a:schemeClr>
            </a:gs>
            <a:gs pos="100000">
              <a:schemeClr val="accent5">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7" name="Rectangle 36"/>
          <p:cNvSpPr>
            <a:spLocks noChangeArrowheads="1"/>
          </p:cNvSpPr>
          <p:nvPr/>
        </p:nvSpPr>
        <p:spPr bwMode="auto">
          <a:xfrm>
            <a:off x="0" y="0"/>
            <a:ext cx="32735838" cy="6400800"/>
          </a:xfrm>
          <a:prstGeom prst="rect">
            <a:avLst/>
          </a:prstGeom>
          <a:solidFill>
            <a:schemeClr val="accent5">
              <a:lumMod val="75000"/>
            </a:schemeClr>
          </a:solidFill>
          <a:ln w="9525">
            <a:solidFill>
              <a:schemeClr val="tx1"/>
            </a:solidFill>
            <a:miter lim="800000"/>
            <a:headEnd/>
            <a:tailEnd/>
          </a:ln>
          <a:effectLst/>
        </p:spPr>
        <p:txBody>
          <a:bodyPr wrap="none" lIns="93910" tIns="46954" rIns="93910" bIns="46954" anchor="ctr"/>
          <a:lstStyle/>
          <a:p>
            <a:pPr>
              <a:defRPr/>
            </a:pPr>
            <a:endParaRPr lang="en-US" dirty="0"/>
          </a:p>
        </p:txBody>
      </p:sp>
      <p:sp>
        <p:nvSpPr>
          <p:cNvPr id="8" name="Rectangle 33"/>
          <p:cNvSpPr>
            <a:spLocks noChangeArrowheads="1"/>
          </p:cNvSpPr>
          <p:nvPr/>
        </p:nvSpPr>
        <p:spPr bwMode="auto">
          <a:xfrm>
            <a:off x="681998" y="7010402"/>
            <a:ext cx="31368292" cy="35661600"/>
          </a:xfrm>
          <a:prstGeom prst="roundRect">
            <a:avLst>
              <a:gd name="adj" fmla="val 1727"/>
            </a:avLst>
          </a:prstGeom>
          <a:gradFill>
            <a:gsLst>
              <a:gs pos="0">
                <a:schemeClr val="accent1">
                  <a:tint val="66000"/>
                  <a:satMod val="160000"/>
                </a:schemeClr>
              </a:gs>
              <a:gs pos="0">
                <a:srgbClr val="CDD2DE"/>
              </a:gs>
              <a:gs pos="100000">
                <a:srgbClr val="F3F5FA"/>
              </a:gs>
            </a:gsLst>
            <a:lin ang="16200000" scaled="1"/>
          </a:gradFill>
          <a:ln w="9525">
            <a:solidFill>
              <a:schemeClr val="tx2"/>
            </a:solidFill>
            <a:miter lim="800000"/>
            <a:headEnd/>
            <a:tailEnd/>
          </a:ln>
          <a:effectLst/>
        </p:spPr>
        <p:txBody>
          <a:bodyPr wrap="none" lIns="93910" tIns="46954" rIns="93910" bIns="46954" anchor="ctr"/>
          <a:lstStyle/>
          <a:p>
            <a:pPr>
              <a:defRPr/>
            </a:pPr>
            <a:endParaRPr lang="en-US" dirty="0"/>
          </a:p>
        </p:txBody>
      </p:sp>
      <p:sp>
        <p:nvSpPr>
          <p:cNvPr id="9" name="Rectangle 9"/>
          <p:cNvSpPr>
            <a:spLocks noChangeArrowheads="1"/>
          </p:cNvSpPr>
          <p:nvPr/>
        </p:nvSpPr>
        <p:spPr bwMode="auto">
          <a:xfrm>
            <a:off x="0" y="6407153"/>
            <a:ext cx="32735838" cy="203199"/>
          </a:xfrm>
          <a:prstGeom prst="rect">
            <a:avLst/>
          </a:prstGeom>
          <a:solidFill>
            <a:schemeClr val="accent5">
              <a:lumMod val="50000"/>
            </a:schemeClr>
          </a:solidFill>
          <a:ln w="152400">
            <a:noFill/>
            <a:miter lim="800000"/>
            <a:headEnd/>
            <a:tailEnd/>
          </a:ln>
          <a:effectLst/>
        </p:spPr>
        <p:txBody>
          <a:bodyPr wrap="none" lIns="93910" tIns="46954" rIns="93910" bIns="46954" anchor="ctr"/>
          <a:lstStyle/>
          <a:p>
            <a:pPr>
              <a:defRPr/>
            </a:pPr>
            <a:endParaRPr lang="en-US" dirty="0"/>
          </a:p>
        </p:txBody>
      </p:sp>
      <p:grpSp>
        <p:nvGrpSpPr>
          <p:cNvPr id="36" name="Group 35"/>
          <p:cNvGrpSpPr/>
          <p:nvPr userDrawn="1"/>
        </p:nvGrpSpPr>
        <p:grpSpPr>
          <a:xfrm>
            <a:off x="-12696395" y="-48127"/>
            <a:ext cx="12297567" cy="43939327"/>
            <a:chOff x="-11259590" y="-1"/>
            <a:chExt cx="11053266" cy="39493430"/>
          </a:xfrm>
        </p:grpSpPr>
        <p:sp>
          <p:nvSpPr>
            <p:cNvPr id="37" name="Rectangle 36"/>
            <p:cNvSpPr/>
            <p:nvPr/>
          </p:nvSpPr>
          <p:spPr>
            <a:xfrm>
              <a:off x="-11216136" y="-1"/>
              <a:ext cx="11009812" cy="3949343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4000" b="1" spc="0" dirty="0" smtClean="0">
                  <a:solidFill>
                    <a:srgbClr val="FF0000"/>
                  </a:solidFill>
                  <a:latin typeface="Trebuchet MS" pitchFamily="34" charset="0"/>
                </a:rPr>
                <a:t>(—THIS SIDEBAR DOES NOT PRINT—)</a:t>
              </a:r>
              <a:endParaRPr lang="en-US" sz="4000" b="1" spc="600"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DESIGN</a:t>
              </a:r>
              <a:r>
                <a:rPr lang="en-US" sz="4800" b="1" spc="600" baseline="0" dirty="0" smtClean="0">
                  <a:solidFill>
                    <a:schemeClr val="bg1"/>
                  </a:solidFill>
                  <a:latin typeface="Trebuchet MS" pitchFamily="34" charset="0"/>
                </a:rPr>
                <a:t> </a:t>
              </a:r>
              <a:r>
                <a:rPr lang="en-US" sz="4800" b="1" spc="600" dirty="0" smtClean="0">
                  <a:solidFill>
                    <a:schemeClr val="bg1"/>
                  </a:solidFill>
                  <a:latin typeface="Trebuchet MS" pitchFamily="34" charset="0"/>
                </a:rPr>
                <a:t>GUIDE</a:t>
              </a:r>
            </a:p>
            <a:p>
              <a:pPr algn="ctr"/>
              <a:endParaRPr lang="en-US" sz="3600" b="1" dirty="0" smtClean="0">
                <a:latin typeface="Trebuchet MS" pitchFamily="34" charset="0"/>
              </a:endParaRPr>
            </a:p>
            <a:p>
              <a:pPr defTabSz="3765639"/>
              <a:r>
                <a:rPr lang="en-US" sz="3600" i="0" dirty="0" smtClean="0">
                  <a:latin typeface="Trebuchet MS" pitchFamily="34" charset="0"/>
                </a:rPr>
                <a:t>This PowerPoint</a:t>
              </a:r>
              <a:r>
                <a:rPr lang="en-US" sz="3600" i="0" baseline="0" dirty="0" smtClean="0">
                  <a:latin typeface="Trebuchet MS" pitchFamily="34" charset="0"/>
                </a:rPr>
                <a:t> </a:t>
              </a:r>
              <a:r>
                <a:rPr lang="en-US" sz="3600" i="0" dirty="0" smtClean="0">
                  <a:latin typeface="Trebuchet MS" pitchFamily="34" charset="0"/>
                </a:rPr>
                <a:t>2007 template produces</a:t>
              </a:r>
              <a:r>
                <a:rPr lang="en-US" sz="3600" i="0" baseline="0" dirty="0" smtClean="0">
                  <a:latin typeface="Trebuchet MS" pitchFamily="34" charset="0"/>
                </a:rPr>
                <a:t> </a:t>
              </a:r>
              <a:r>
                <a:rPr lang="en-US" sz="3600" i="0" dirty="0" smtClean="0">
                  <a:latin typeface="Trebuchet MS" pitchFamily="34" charset="0"/>
                </a:rPr>
                <a:t>a 91cmx122cm presentation poster. </a:t>
              </a:r>
              <a:r>
                <a:rPr lang="en-US" sz="3600" dirty="0" smtClean="0">
                  <a:latin typeface="Trebuchet MS" pitchFamily="34" charset="0"/>
                </a:rPr>
                <a:t>You</a:t>
              </a:r>
              <a:r>
                <a:rPr lang="en-US" sz="3600" baseline="0" dirty="0" smtClean="0">
                  <a:latin typeface="Trebuchet MS" pitchFamily="34" charset="0"/>
                </a:rPr>
                <a:t> can u</a:t>
              </a:r>
              <a:r>
                <a:rPr lang="en-US" sz="3600" dirty="0" smtClean="0">
                  <a:latin typeface="Trebuchet MS" pitchFamily="34" charset="0"/>
                </a:rPr>
                <a:t>se</a:t>
              </a:r>
              <a:r>
                <a:rPr lang="en-US" sz="3600" baseline="0" dirty="0" smtClean="0">
                  <a:latin typeface="Trebuchet MS" pitchFamily="34" charset="0"/>
                </a:rPr>
                <a:t> it to create your research poster and </a:t>
              </a:r>
              <a:r>
                <a:rPr lang="en-US" sz="3600" dirty="0" smtClean="0">
                  <a:latin typeface="Trebuchet MS" pitchFamily="34" charset="0"/>
                </a:rPr>
                <a:t>save valuable time placing titles, subtitles,</a:t>
              </a:r>
              <a:r>
                <a:rPr lang="en-US" sz="3600" baseline="0" dirty="0" smtClean="0">
                  <a:latin typeface="Trebuchet MS" pitchFamily="34" charset="0"/>
                </a:rPr>
                <a:t> text, and graphics</a:t>
              </a:r>
              <a:r>
                <a:rPr lang="en-US" sz="3600" dirty="0" smtClean="0">
                  <a:latin typeface="Trebuchet MS" pitchFamily="34" charset="0"/>
                </a:rPr>
                <a:t>. </a:t>
              </a:r>
            </a:p>
            <a:p>
              <a:pPr defTabSz="3765639"/>
              <a:endParaRPr lang="en-US" sz="3600" dirty="0" smtClean="0">
                <a:latin typeface="Trebuchet MS" pitchFamily="34" charset="0"/>
              </a:endParaRPr>
            </a:p>
            <a:p>
              <a:pPr defTabSz="4389219"/>
              <a:r>
                <a:rPr lang="en-US" sz="3600" dirty="0" smtClean="0">
                  <a:latin typeface="Trebuchet MS" pitchFamily="34" charset="0"/>
                </a:rPr>
                <a:t>We provide a series of online tutorials that will guide you through the poster design process and answer your poster production questions. To view our template tutorials, go online to </a:t>
              </a:r>
              <a:r>
                <a:rPr lang="en-US" sz="3600" b="1" dirty="0" smtClean="0">
                  <a:solidFill>
                    <a:srgbClr val="FFC000"/>
                  </a:solidFill>
                  <a:latin typeface="Trebuchet MS" pitchFamily="34" charset="0"/>
                </a:rPr>
                <a:t>PosterPresentations.com</a:t>
              </a:r>
              <a:r>
                <a:rPr lang="en-US" sz="3600" b="1" dirty="0" smtClean="0">
                  <a:solidFill>
                    <a:schemeClr val="bg1"/>
                  </a:solidFill>
                  <a:latin typeface="Trebuchet MS" pitchFamily="34" charset="0"/>
                </a:rPr>
                <a:t> </a:t>
              </a:r>
              <a:r>
                <a:rPr lang="en-US" sz="3600" dirty="0" smtClean="0">
                  <a:solidFill>
                    <a:schemeClr val="bg1"/>
                  </a:solidFill>
                  <a:latin typeface="Trebuchet MS" pitchFamily="34" charset="0"/>
                </a:rPr>
                <a:t>and click on HELP DESK.</a:t>
              </a:r>
            </a:p>
            <a:p>
              <a:pPr defTabSz="4389219"/>
              <a:endParaRPr lang="en-US" sz="3600" dirty="0" smtClean="0">
                <a:latin typeface="Trebuchet MS" pitchFamily="34" charset="0"/>
              </a:endParaRPr>
            </a:p>
            <a:p>
              <a:pPr defTabSz="4389219"/>
              <a:r>
                <a:rPr lang="en-US" sz="3600" dirty="0" smtClean="0">
                  <a:solidFill>
                    <a:schemeClr val="bg1"/>
                  </a:solidFill>
                  <a:latin typeface="Trebuchet MS" pitchFamily="34" charset="0"/>
                </a:rPr>
                <a:t>When</a:t>
              </a:r>
              <a:r>
                <a:rPr lang="en-US" sz="3600" baseline="0" dirty="0" smtClean="0">
                  <a:solidFill>
                    <a:schemeClr val="bg1"/>
                  </a:solidFill>
                  <a:latin typeface="Trebuchet MS" pitchFamily="34" charset="0"/>
                </a:rPr>
                <a:t> you are ready to print your poster</a:t>
              </a:r>
              <a:r>
                <a:rPr lang="en-US" sz="3600" dirty="0" smtClean="0">
                  <a:solidFill>
                    <a:schemeClr val="bg1"/>
                  </a:solidFill>
                  <a:latin typeface="Trebuchet MS" pitchFamily="34" charset="0"/>
                </a:rPr>
                <a:t>,</a:t>
              </a:r>
              <a:r>
                <a:rPr lang="en-US" sz="3600" baseline="0" dirty="0" smtClean="0">
                  <a:solidFill>
                    <a:schemeClr val="bg1"/>
                  </a:solidFill>
                  <a:latin typeface="Trebuchet MS" pitchFamily="34" charset="0"/>
                </a:rPr>
                <a:t> go online to </a:t>
              </a:r>
              <a:r>
                <a:rPr lang="en-US" sz="3600" b="0" dirty="0" smtClean="0">
                  <a:solidFill>
                    <a:schemeClr val="bg1"/>
                  </a:solidFill>
                  <a:latin typeface="Trebuchet MS" pitchFamily="34" charset="0"/>
                </a:rPr>
                <a:t>PosterPresentations.com</a:t>
              </a:r>
              <a:r>
                <a:rPr lang="en-US" sz="3600" dirty="0" smtClean="0">
                  <a:solidFill>
                    <a:schemeClr val="bg1"/>
                  </a:solidFill>
                  <a:latin typeface="Trebuchet MS" pitchFamily="34" charset="0"/>
                </a:rPr>
                <a:t/>
              </a:r>
              <a:br>
                <a:rPr lang="en-US" sz="3600" dirty="0" smtClean="0">
                  <a:solidFill>
                    <a:schemeClr val="bg1"/>
                  </a:solidFill>
                  <a:latin typeface="Trebuchet MS" pitchFamily="34" charset="0"/>
                </a:rPr>
              </a:br>
              <a:endParaRPr lang="en-US" sz="3600" dirty="0" smtClean="0">
                <a:solidFill>
                  <a:schemeClr val="bg1"/>
                </a:solidFill>
                <a:latin typeface="Trebuchet MS" pitchFamily="34" charset="0"/>
              </a:endParaRPr>
            </a:p>
            <a:p>
              <a:pPr algn="l" defTabSz="3765639"/>
              <a:r>
                <a:rPr lang="en-US" sz="3600" b="0" dirty="0" smtClean="0">
                  <a:solidFill>
                    <a:schemeClr val="bg1"/>
                  </a:solidFill>
                  <a:latin typeface="Trebuchet MS" pitchFamily="34" charset="0"/>
                </a:rPr>
                <a:t>Need</a:t>
              </a:r>
              <a:r>
                <a:rPr lang="en-US" sz="3600" b="0" baseline="0" dirty="0" smtClean="0">
                  <a:solidFill>
                    <a:schemeClr val="bg1"/>
                  </a:solidFill>
                  <a:latin typeface="Trebuchet MS" pitchFamily="34" charset="0"/>
                </a:rPr>
                <a:t> assistance? Call us at </a:t>
              </a:r>
              <a:r>
                <a:rPr lang="en-US" sz="3600" b="0" dirty="0" smtClean="0">
                  <a:solidFill>
                    <a:srgbClr val="FFC000"/>
                  </a:solidFill>
                  <a:latin typeface="Trebuchet MS" pitchFamily="34" charset="0"/>
                </a:rPr>
                <a:t>1.510.649.3001</a:t>
              </a:r>
            </a:p>
            <a:p>
              <a:pPr algn="l" defTabSz="3765639"/>
              <a:endParaRPr lang="en-US" sz="4400" b="1" dirty="0" smtClean="0">
                <a:solidFill>
                  <a:srgbClr val="FFFF00"/>
                </a:solidFill>
                <a:latin typeface="Trebuchet MS" pitchFamily="34" charset="0"/>
              </a:endParaRPr>
            </a:p>
            <a:p>
              <a:pPr algn="ctr"/>
              <a:endParaRPr lang="en-US" sz="3200" b="1" dirty="0" smtClean="0">
                <a:solidFill>
                  <a:schemeClr val="bg1"/>
                </a:solidFill>
                <a:latin typeface="Trebuchet MS" pitchFamily="34" charset="0"/>
              </a:endParaRPr>
            </a:p>
            <a:p>
              <a:pPr algn="ctr"/>
              <a:r>
                <a:rPr lang="en-US" sz="4800" b="1" spc="600" dirty="0" smtClean="0">
                  <a:solidFill>
                    <a:schemeClr val="bg1"/>
                  </a:solidFill>
                  <a:latin typeface="Trebuchet MS" pitchFamily="34" charset="0"/>
                </a:rPr>
                <a:t>QUICK START</a:t>
              </a:r>
            </a:p>
            <a:p>
              <a:pPr algn="ctr"/>
              <a:endParaRPr lang="en-US" sz="40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Zoom in and out</a:t>
              </a:r>
            </a:p>
            <a:p>
              <a:pPr marL="2527300" indent="-650875" algn="l" defTabSz="850900">
                <a:tabLst/>
              </a:pPr>
              <a:r>
                <a:rPr lang="en-US" sz="3200" b="0" baseline="0" dirty="0" smtClean="0">
                  <a:solidFill>
                    <a:schemeClr val="bg1"/>
                  </a:solidFill>
                  <a:latin typeface="Trebuchet MS" pitchFamily="34" charset="0"/>
                </a:rPr>
                <a:t>	</a:t>
              </a:r>
              <a:r>
                <a:rPr lang="en-US" sz="3200" b="0" baseline="0" dirty="0" smtClean="0">
                  <a:solidFill>
                    <a:schemeClr val="bg1">
                      <a:lumMod val="75000"/>
                    </a:schemeClr>
                  </a:solidFill>
                  <a:latin typeface="Trebuchet MS" pitchFamily="34" charset="0"/>
                </a:rPr>
                <a:t>As you work on your poster zoom in and out to the level that is more comfortable to you. Go to VIEW &gt; ZOOM.</a:t>
              </a:r>
            </a:p>
            <a:p>
              <a:pPr algn="l"/>
              <a:endParaRPr lang="en-US" sz="3600" b="0"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Title, Authors, and Affiliations</a:t>
              </a:r>
            </a:p>
            <a:p>
              <a:pPr algn="l"/>
              <a:r>
                <a:rPr lang="en-US" sz="3200" b="0" baseline="0" dirty="0" smtClean="0">
                  <a:solidFill>
                    <a:schemeClr val="bg1">
                      <a:lumMod val="75000"/>
                    </a:schemeClr>
                  </a:solidFill>
                  <a:latin typeface="Trebuchet MS" pitchFamily="34" charset="0"/>
                </a:rPr>
                <a:t>Start designing your poster by adding the title, the names of the authors, and the affiliated institutions. </a:t>
              </a:r>
              <a:r>
                <a:rPr lang="en-US" sz="3200" b="0" spc="0" baseline="0" dirty="0" smtClean="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3200" b="0" spc="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The font size of your title should be bigger than your name(s) and institution name(s).</a:t>
              </a:r>
            </a:p>
            <a:p>
              <a:pPr algn="l"/>
              <a:r>
                <a:rPr lang="en-US" sz="3600" b="1" baseline="0" dirty="0" smtClean="0">
                  <a:solidFill>
                    <a:schemeClr val="bg1"/>
                  </a:solidFill>
                  <a:latin typeface="Trebuchet MS" pitchFamily="34" charset="0"/>
                </a:rPr>
                <a:t/>
              </a:r>
              <a:br>
                <a:rPr lang="en-US" sz="3600" b="1" baseline="0" dirty="0" smtClean="0">
                  <a:solidFill>
                    <a:schemeClr val="bg1"/>
                  </a:solidFill>
                  <a:latin typeface="Trebuchet MS" pitchFamily="34" charset="0"/>
                </a:rPr>
              </a:br>
              <a:endParaRPr lang="en-US" sz="3600" b="1" dirty="0" smtClean="0">
                <a:solidFill>
                  <a:schemeClr val="bg1"/>
                </a:solidFill>
                <a:latin typeface="Trebuchet MS" pitchFamily="34" charset="0"/>
              </a:endParaRPr>
            </a:p>
            <a:p>
              <a:pPr algn="ctr"/>
              <a:endParaRPr lang="en-US" sz="3600" b="1" dirty="0" smtClean="0">
                <a:solidFill>
                  <a:srgbClr val="FFC000"/>
                </a:solidFill>
                <a:latin typeface="Trebuchet MS" pitchFamily="34" charset="0"/>
              </a:endParaRPr>
            </a:p>
            <a:p>
              <a:pPr algn="ctr"/>
              <a:endParaRPr lang="en-US" sz="3600" b="1" dirty="0" smtClean="0">
                <a:solidFill>
                  <a:srgbClr val="FFC000"/>
                </a:solidFill>
                <a:latin typeface="Trebuchet MS" pitchFamily="34" charset="0"/>
              </a:endParaRPr>
            </a:p>
            <a:p>
              <a:pPr algn="ctr"/>
              <a:r>
                <a:rPr lang="en-US" sz="4000" b="1" dirty="0" smtClean="0">
                  <a:solidFill>
                    <a:srgbClr val="FFC000"/>
                  </a:solidFill>
                  <a:latin typeface="Trebuchet MS" pitchFamily="34" charset="0"/>
                </a:rPr>
                <a:t>Adding Logos</a:t>
              </a:r>
              <a:r>
                <a:rPr lang="en-US" sz="4000" b="1" baseline="0" dirty="0" smtClean="0">
                  <a:solidFill>
                    <a:srgbClr val="FFC000"/>
                  </a:solidFill>
                  <a:latin typeface="Trebuchet MS" pitchFamily="34" charset="0"/>
                </a:rPr>
                <a:t> / Seals</a:t>
              </a:r>
            </a:p>
            <a:p>
              <a:pPr algn="l"/>
              <a:r>
                <a:rPr lang="en-US" sz="3200" b="0" baseline="0" dirty="0" smtClean="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3200" b="0" spc="300" baseline="0" dirty="0" smtClean="0">
                <a:solidFill>
                  <a:schemeClr val="bg1">
                    <a:lumMod val="75000"/>
                  </a:schemeClr>
                </a:solidFill>
                <a:latin typeface="Trebuchet MS" pitchFamily="34" charset="0"/>
              </a:endParaRPr>
            </a:p>
            <a:p>
              <a:pPr algn="l"/>
              <a:r>
                <a:rPr lang="en-US" sz="3200" b="1" spc="300" baseline="0" dirty="0" smtClean="0">
                  <a:solidFill>
                    <a:srgbClr val="FFC000"/>
                  </a:solidFill>
                  <a:latin typeface="Trebuchet MS" pitchFamily="34" charset="0"/>
                </a:rPr>
                <a:t>TIP:</a:t>
              </a:r>
              <a:r>
                <a:rPr lang="en-US" sz="3200" b="1" spc="0" baseline="0" dirty="0" smtClean="0">
                  <a:solidFill>
                    <a:srgbClr val="FFC000"/>
                  </a:solidFill>
                  <a:latin typeface="Trebuchet MS" pitchFamily="34" charset="0"/>
                </a:rPr>
                <a:t> </a:t>
              </a:r>
              <a:r>
                <a:rPr lang="en-US" sz="3200" b="0" baseline="0" dirty="0" smtClean="0">
                  <a:solidFill>
                    <a:schemeClr val="bg1">
                      <a:lumMod val="75000"/>
                    </a:schemeClr>
                  </a:solidFill>
                  <a:latin typeface="Trebuchet MS" pitchFamily="34" charset="0"/>
                </a:rPr>
                <a:t>See if your school’s logo is available on our free poster templates page.</a:t>
              </a:r>
            </a:p>
            <a:p>
              <a:pPr algn="l"/>
              <a:endParaRPr lang="en-US" sz="3200" b="0" baseline="0" dirty="0" smtClean="0">
                <a:latin typeface="Trebuchet MS" pitchFamily="34" charset="0"/>
              </a:endParaRPr>
            </a:p>
            <a:p>
              <a:pPr algn="ctr"/>
              <a:r>
                <a:rPr lang="en-US" sz="4000" b="1" baseline="0" dirty="0" smtClean="0">
                  <a:solidFill>
                    <a:srgbClr val="FFC000"/>
                  </a:solidFill>
                  <a:latin typeface="Trebuchet MS" pitchFamily="34" charset="0"/>
                </a:rPr>
                <a:t>Photographs / Graphics</a:t>
              </a:r>
            </a:p>
            <a:p>
              <a:pPr algn="l" defTabSz="977900"/>
              <a:r>
                <a:rPr lang="en-US" sz="3200" b="0" baseline="0" dirty="0" smtClean="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3200" b="0" spc="0" baseline="0" dirty="0" smtClean="0">
                  <a:solidFill>
                    <a:schemeClr val="bg1">
                      <a:lumMod val="75000"/>
                    </a:schemeClr>
                  </a:solidFill>
                  <a:latin typeface="Trebuchet MS" pitchFamily="34" charset="0"/>
                </a:rPr>
                <a:t>disproportionally.</a:t>
              </a:r>
            </a:p>
            <a:p>
              <a:pPr algn="l" defTabSz="977900"/>
              <a:endParaRPr lang="en-US" sz="3200" b="0" baseline="0" dirty="0" smtClean="0">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endParaRPr lang="en-US" sz="3600" b="1" baseline="0" dirty="0" smtClean="0">
                <a:solidFill>
                  <a:srgbClr val="FFC000"/>
                </a:solidFill>
                <a:latin typeface="Trebuchet MS" pitchFamily="34" charset="0"/>
              </a:endParaRPr>
            </a:p>
            <a:p>
              <a:pPr algn="ctr"/>
              <a:r>
                <a:rPr lang="en-US" sz="4000" b="1" baseline="0" dirty="0" smtClean="0">
                  <a:solidFill>
                    <a:srgbClr val="FFC000"/>
                  </a:solidFill>
                  <a:latin typeface="Trebuchet MS" pitchFamily="34" charset="0"/>
                </a:rPr>
                <a:t>Image Quality Check</a:t>
              </a:r>
            </a:p>
            <a:p>
              <a:pPr lvl="0" algn="l" defTabSz="977900"/>
              <a:r>
                <a:rPr lang="en-US" sz="3200" b="0" baseline="0" dirty="0" smtClean="0">
                  <a:solidFill>
                    <a:schemeClr val="bg1">
                      <a:lumMod val="75000"/>
                    </a:schemeClr>
                  </a:solidFill>
                  <a:latin typeface="Trebuchet MS" pitchFamily="34" charset="0"/>
                </a:rPr>
                <a:t>Zoom in and look at your images at 100% magnification. If they look good they will print well. </a:t>
              </a:r>
              <a:endParaRPr lang="en-US" sz="3600" b="0" dirty="0" smtClean="0">
                <a:latin typeface="Trebuchet MS" pitchFamily="34" charset="0"/>
              </a:endParaRPr>
            </a:p>
          </p:txBody>
        </p:sp>
        <p:cxnSp>
          <p:nvCxnSpPr>
            <p:cNvPr id="38" name="Straight Connector 37"/>
            <p:cNvCxnSpPr/>
            <p:nvPr/>
          </p:nvCxnSpPr>
          <p:spPr>
            <a:xfrm>
              <a:off x="-11259590" y="10022764"/>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9" name="Picture 38"/>
            <p:cNvPicPr>
              <a:picLocks noChangeAspect="1"/>
            </p:cNvPicPr>
            <p:nvPr userDrawn="1"/>
          </p:nvPicPr>
          <p:blipFill>
            <a:blip r:embed="rId4"/>
            <a:stretch>
              <a:fillRect/>
            </a:stretch>
          </p:blipFill>
          <p:spPr>
            <a:xfrm>
              <a:off x="-10732766" y="12366455"/>
              <a:ext cx="1597666" cy="1201935"/>
            </a:xfrm>
            <a:prstGeom prst="rect">
              <a:avLst/>
            </a:prstGeom>
          </p:spPr>
        </p:pic>
        <p:pic>
          <p:nvPicPr>
            <p:cNvPr id="40" name="Picture 39"/>
            <p:cNvPicPr>
              <a:picLocks noChangeAspect="1"/>
            </p:cNvPicPr>
            <p:nvPr userDrawn="1"/>
          </p:nvPicPr>
          <p:blipFill>
            <a:blip r:embed="rId5"/>
            <a:stretch>
              <a:fillRect/>
            </a:stretch>
          </p:blipFill>
          <p:spPr>
            <a:xfrm>
              <a:off x="-10753121" y="19123126"/>
              <a:ext cx="9986808" cy="1053596"/>
            </a:xfrm>
            <a:prstGeom prst="rect">
              <a:avLst/>
            </a:prstGeom>
          </p:spPr>
        </p:pic>
        <p:grpSp>
          <p:nvGrpSpPr>
            <p:cNvPr id="41" name="Group 40"/>
            <p:cNvGrpSpPr/>
            <p:nvPr userDrawn="1"/>
          </p:nvGrpSpPr>
          <p:grpSpPr>
            <a:xfrm>
              <a:off x="-10018193" y="29365044"/>
              <a:ext cx="7531184" cy="2052837"/>
              <a:chOff x="-4596333" y="13692496"/>
              <a:chExt cx="3470786" cy="943161"/>
            </a:xfrm>
          </p:grpSpPr>
          <p:grpSp>
            <p:nvGrpSpPr>
              <p:cNvPr id="49" name="Group 48"/>
              <p:cNvGrpSpPr/>
              <p:nvPr userDrawn="1"/>
            </p:nvGrpSpPr>
            <p:grpSpPr>
              <a:xfrm>
                <a:off x="-2909401" y="13736732"/>
                <a:ext cx="624431" cy="898924"/>
                <a:chOff x="-4115837" y="14951891"/>
                <a:chExt cx="779338" cy="1288151"/>
              </a:xfrm>
            </p:grpSpPr>
            <p:pic>
              <p:nvPicPr>
                <p:cNvPr id="70" name="Picture 69"/>
                <p:cNvPicPr>
                  <a:picLocks noChangeAspect="1"/>
                </p:cNvPicPr>
                <p:nvPr userDrawn="1"/>
              </p:nvPicPr>
              <p:blipFill>
                <a:blip r:embed="rId6"/>
                <a:stretch>
                  <a:fillRect/>
                </a:stretch>
              </p:blipFill>
              <p:spPr>
                <a:xfrm>
                  <a:off x="-4105300" y="14951891"/>
                  <a:ext cx="768801" cy="1090857"/>
                </a:xfrm>
                <a:prstGeom prst="rect">
                  <a:avLst/>
                </a:prstGeom>
              </p:spPr>
            </p:pic>
            <p:sp>
              <p:nvSpPr>
                <p:cNvPr id="71" name="TextBox 70"/>
                <p:cNvSpPr txBox="1"/>
                <p:nvPr userDrawn="1"/>
              </p:nvSpPr>
              <p:spPr>
                <a:xfrm>
                  <a:off x="-4115837" y="15948633"/>
                  <a:ext cx="779337" cy="291409"/>
                </a:xfrm>
                <a:prstGeom prst="rect">
                  <a:avLst/>
                </a:prstGeom>
                <a:solidFill>
                  <a:schemeClr val="accent1"/>
                </a:solidFill>
                <a:ln>
                  <a:noFill/>
                </a:ln>
              </p:spPr>
              <p:txBody>
                <a:bodyPr wrap="square" lIns="91440" tIns="91440" rIns="91440" bIns="91440" rtlCol="0">
                  <a:spAutoFit/>
                </a:bodyPr>
                <a:lstStyle/>
                <a:p>
                  <a:pPr algn="ctr"/>
                  <a:r>
                    <a:rPr lang="en-US" sz="2000" b="1" dirty="0" smtClean="0">
                      <a:solidFill>
                        <a:schemeClr val="tx1"/>
                      </a:solidFill>
                    </a:rPr>
                    <a:t>ORIGINAL</a:t>
                  </a:r>
                  <a:endParaRPr lang="en-US" sz="2000" b="1" dirty="0">
                    <a:solidFill>
                      <a:schemeClr val="tx1"/>
                    </a:solidFill>
                  </a:endParaRPr>
                </a:p>
              </p:txBody>
            </p:sp>
          </p:grpSp>
          <p:grpSp>
            <p:nvGrpSpPr>
              <p:cNvPr id="65" name="Group 64"/>
              <p:cNvGrpSpPr/>
              <p:nvPr userDrawn="1"/>
            </p:nvGrpSpPr>
            <p:grpSpPr>
              <a:xfrm>
                <a:off x="-2159064" y="13736740"/>
                <a:ext cx="1033517" cy="898917"/>
                <a:chOff x="-3094760" y="14877307"/>
                <a:chExt cx="1420279" cy="1235306"/>
              </a:xfrm>
            </p:grpSpPr>
            <p:pic>
              <p:nvPicPr>
                <p:cNvPr id="68" name="Picture 67"/>
                <p:cNvPicPr>
                  <a:picLocks noChangeAspect="1"/>
                </p:cNvPicPr>
                <p:nvPr userDrawn="1"/>
              </p:nvPicPr>
              <p:blipFill>
                <a:blip r:embed="rId6"/>
                <a:stretch>
                  <a:fillRect/>
                </a:stretch>
              </p:blipFill>
              <p:spPr>
                <a:xfrm>
                  <a:off x="-3094760" y="14877307"/>
                  <a:ext cx="1420279" cy="1029694"/>
                </a:xfrm>
                <a:prstGeom prst="rect">
                  <a:avLst/>
                </a:prstGeom>
              </p:spPr>
            </p:pic>
            <p:sp>
              <p:nvSpPr>
                <p:cNvPr id="69" name="TextBox 68"/>
                <p:cNvSpPr txBox="1"/>
                <p:nvPr userDrawn="1"/>
              </p:nvSpPr>
              <p:spPr>
                <a:xfrm>
                  <a:off x="-3092013" y="15833157"/>
                  <a:ext cx="1417532" cy="279456"/>
                </a:xfrm>
                <a:prstGeom prst="rect">
                  <a:avLst/>
                </a:prstGeom>
                <a:solidFill>
                  <a:srgbClr val="FF0000"/>
                </a:solidFill>
              </p:spPr>
              <p:txBody>
                <a:bodyPr wrap="square" lIns="457200" tIns="91440" rIns="457200" bIns="91440" rtlCol="0">
                  <a:spAutoFit/>
                </a:bodyPr>
                <a:lstStyle/>
                <a:p>
                  <a:pPr algn="ctr"/>
                  <a:r>
                    <a:rPr lang="en-US" sz="2000" b="1" dirty="0" smtClean="0">
                      <a:solidFill>
                        <a:schemeClr val="bg1"/>
                      </a:solidFill>
                    </a:rPr>
                    <a:t>DISTORTED</a:t>
                  </a:r>
                  <a:endParaRPr lang="en-US" sz="900" b="1" dirty="0">
                    <a:solidFill>
                      <a:schemeClr val="bg1"/>
                    </a:solidFill>
                  </a:endParaRPr>
                </a:p>
              </p:txBody>
            </p:sp>
          </p:grpSp>
          <p:pic>
            <p:nvPicPr>
              <p:cNvPr id="66" name="Picture 65"/>
              <p:cNvPicPr>
                <a:picLocks noChangeAspect="1"/>
              </p:cNvPicPr>
              <p:nvPr userDrawn="1"/>
            </p:nvPicPr>
            <p:blipFill>
              <a:blip r:embed="rId7"/>
              <a:stretch>
                <a:fillRect/>
              </a:stretch>
            </p:blipFill>
            <p:spPr>
              <a:xfrm>
                <a:off x="-4596333" y="13692496"/>
                <a:ext cx="1098742" cy="847761"/>
              </a:xfrm>
              <a:prstGeom prst="rect">
                <a:avLst/>
              </a:prstGeom>
            </p:spPr>
          </p:pic>
          <p:sp>
            <p:nvSpPr>
              <p:cNvPr id="67" name="TextBox 66"/>
              <p:cNvSpPr txBox="1"/>
              <p:nvPr userDrawn="1"/>
            </p:nvSpPr>
            <p:spPr>
              <a:xfrm>
                <a:off x="-4566506" y="14341484"/>
                <a:ext cx="1035685" cy="292325"/>
              </a:xfrm>
              <a:prstGeom prst="rect">
                <a:avLst/>
              </a:prstGeom>
              <a:noFill/>
            </p:spPr>
            <p:txBody>
              <a:bodyPr wrap="square" lIns="457200" tIns="457200" rIns="457200" bIns="0" rtlCol="0">
                <a:spAutoFit/>
              </a:bodyPr>
              <a:lstStyle/>
              <a:p>
                <a:pPr algn="ctr"/>
                <a:r>
                  <a:rPr lang="en-US" sz="1600" dirty="0" smtClean="0">
                    <a:solidFill>
                      <a:schemeClr val="bg1"/>
                    </a:solidFill>
                  </a:rPr>
                  <a:t>Corner</a:t>
                </a:r>
                <a:r>
                  <a:rPr lang="en-US" sz="1600" baseline="0" dirty="0" smtClean="0">
                    <a:solidFill>
                      <a:schemeClr val="bg1"/>
                    </a:solidFill>
                  </a:rPr>
                  <a:t> handles</a:t>
                </a:r>
                <a:endParaRPr lang="en-US" sz="1600" dirty="0">
                  <a:solidFill>
                    <a:schemeClr val="bg1"/>
                  </a:solidFill>
                </a:endParaRPr>
              </a:p>
            </p:txBody>
          </p:sp>
        </p:grpSp>
        <p:grpSp>
          <p:nvGrpSpPr>
            <p:cNvPr id="42" name="Group 41"/>
            <p:cNvGrpSpPr/>
            <p:nvPr userDrawn="1"/>
          </p:nvGrpSpPr>
          <p:grpSpPr>
            <a:xfrm>
              <a:off x="-10732766" y="34463689"/>
              <a:ext cx="9344084" cy="2453249"/>
              <a:chOff x="-4908909" y="15818038"/>
              <a:chExt cx="4306270" cy="1127127"/>
            </a:xfrm>
          </p:grpSpPr>
          <p:graphicFrame>
            <p:nvGraphicFramePr>
              <p:cNvPr id="43" name="Object 42"/>
              <p:cNvGraphicFramePr>
                <a:graphicFrameLocks noChangeAspect="1"/>
              </p:cNvGraphicFramePr>
              <p:nvPr userDrawn="1">
                <p:extLst>
                  <p:ext uri="{D42A27DB-BD31-4B8C-83A1-F6EECF244321}">
                    <p14:modId xmlns:p14="http://schemas.microsoft.com/office/powerpoint/2010/main" val="3418637609"/>
                  </p:ext>
                </p:extLst>
              </p:nvPr>
            </p:nvGraphicFramePr>
            <p:xfrm>
              <a:off x="-4682404" y="15818045"/>
              <a:ext cx="1828800" cy="1117600"/>
            </p:xfrm>
            <a:graphic>
              <a:graphicData uri="http://schemas.openxmlformats.org/presentationml/2006/ole">
                <mc:AlternateContent xmlns:mc="http://schemas.openxmlformats.org/markup-compatibility/2006">
                  <mc:Choice xmlns:v="urn:schemas-microsoft-com:vml" Requires="v">
                    <p:oleObj spid="_x0000_s2586" name="Image" r:id="rId8" imgW="1828440" imgH="1117440" progId="Photoshop.Image.13">
                      <p:embed/>
                    </p:oleObj>
                  </mc:Choice>
                  <mc:Fallback>
                    <p:oleObj name="Image" r:id="rId8" imgW="1828440" imgH="1117440" progId="Photoshop.Image.13">
                      <p:embed/>
                      <p:pic>
                        <p:nvPicPr>
                          <p:cNvPr id="0" name=""/>
                          <p:cNvPicPr/>
                          <p:nvPr/>
                        </p:nvPicPr>
                        <p:blipFill>
                          <a:blip r:embed="rId9"/>
                          <a:stretch>
                            <a:fillRect/>
                          </a:stretch>
                        </p:blipFill>
                        <p:spPr>
                          <a:xfrm>
                            <a:off x="-4682404" y="15818045"/>
                            <a:ext cx="1828800" cy="1117600"/>
                          </a:xfrm>
                          <a:prstGeom prst="rect">
                            <a:avLst/>
                          </a:prstGeom>
                        </p:spPr>
                      </p:pic>
                    </p:oleObj>
                  </mc:Fallback>
                </mc:AlternateContent>
              </a:graphicData>
            </a:graphic>
          </p:graphicFrame>
          <p:graphicFrame>
            <p:nvGraphicFramePr>
              <p:cNvPr id="44" name="Object 43"/>
              <p:cNvGraphicFramePr>
                <a:graphicFrameLocks noChangeAspect="1"/>
              </p:cNvGraphicFramePr>
              <p:nvPr userDrawn="1">
                <p:extLst>
                  <p:ext uri="{D42A27DB-BD31-4B8C-83A1-F6EECF244321}">
                    <p14:modId xmlns:p14="http://schemas.microsoft.com/office/powerpoint/2010/main" val="2749430147"/>
                  </p:ext>
                </p:extLst>
              </p:nvPr>
            </p:nvGraphicFramePr>
            <p:xfrm>
              <a:off x="-2605698" y="15821738"/>
              <a:ext cx="1828800" cy="1117600"/>
            </p:xfrm>
            <a:graphic>
              <a:graphicData uri="http://schemas.openxmlformats.org/presentationml/2006/ole">
                <mc:AlternateContent xmlns:mc="http://schemas.openxmlformats.org/markup-compatibility/2006">
                  <mc:Choice xmlns:v="urn:schemas-microsoft-com:vml" Requires="v">
                    <p:oleObj spid="_x0000_s2587" name="Image" r:id="rId10" imgW="1828440" imgH="1117440" progId="Photoshop.Image.13">
                      <p:embed/>
                    </p:oleObj>
                  </mc:Choice>
                  <mc:Fallback>
                    <p:oleObj name="Image" r:id="rId10" imgW="1828440" imgH="1117440" progId="Photoshop.Image.13">
                      <p:embed/>
                      <p:pic>
                        <p:nvPicPr>
                          <p:cNvPr id="0" name=""/>
                          <p:cNvPicPr/>
                          <p:nvPr/>
                        </p:nvPicPr>
                        <p:blipFill>
                          <a:blip r:embed="rId11"/>
                          <a:stretch>
                            <a:fillRect/>
                          </a:stretch>
                        </p:blipFill>
                        <p:spPr>
                          <a:xfrm>
                            <a:off x="-2605698" y="15821738"/>
                            <a:ext cx="1828800" cy="1117600"/>
                          </a:xfrm>
                          <a:prstGeom prst="rect">
                            <a:avLst/>
                          </a:prstGeom>
                        </p:spPr>
                      </p:pic>
                    </p:oleObj>
                  </mc:Fallback>
                </mc:AlternateContent>
              </a:graphicData>
            </a:graphic>
          </p:graphicFrame>
          <p:sp>
            <p:nvSpPr>
              <p:cNvPr id="46" name="TextBox 45"/>
              <p:cNvSpPr txBox="1"/>
              <p:nvPr userDrawn="1"/>
            </p:nvSpPr>
            <p:spPr>
              <a:xfrm rot="16200000">
                <a:off x="-5384842" y="16293971"/>
                <a:ext cx="1117601" cy="165735"/>
              </a:xfrm>
              <a:prstGeom prst="rect">
                <a:avLst/>
              </a:prstGeom>
              <a:noFill/>
            </p:spPr>
            <p:txBody>
              <a:bodyPr wrap="square" lIns="91440" tIns="91440" rIns="91440" bIns="0" rtlCol="0">
                <a:spAutoFit/>
              </a:bodyPr>
              <a:lstStyle/>
              <a:p>
                <a:pPr algn="ctr"/>
                <a:r>
                  <a:rPr lang="en-US" sz="2000" dirty="0" smtClean="0">
                    <a:solidFill>
                      <a:srgbClr val="92D050"/>
                    </a:solidFill>
                  </a:rPr>
                  <a:t>Good</a:t>
                </a:r>
                <a:r>
                  <a:rPr lang="en-US" sz="2000" baseline="0" dirty="0" smtClean="0">
                    <a:solidFill>
                      <a:srgbClr val="92D050"/>
                    </a:solidFill>
                  </a:rPr>
                  <a:t> </a:t>
                </a:r>
                <a:r>
                  <a:rPr lang="en-US" sz="2000" baseline="0" dirty="0" smtClean="0">
                    <a:solidFill>
                      <a:schemeClr val="bg1"/>
                    </a:solidFill>
                  </a:rPr>
                  <a:t>printing quality</a:t>
                </a:r>
                <a:endParaRPr lang="en-US" sz="2000" dirty="0">
                  <a:solidFill>
                    <a:schemeClr val="bg1"/>
                  </a:solidFill>
                </a:endParaRPr>
              </a:p>
            </p:txBody>
          </p:sp>
          <p:sp>
            <p:nvSpPr>
              <p:cNvPr id="47" name="TextBox 46"/>
              <p:cNvSpPr txBox="1"/>
              <p:nvPr userDrawn="1"/>
            </p:nvSpPr>
            <p:spPr>
              <a:xfrm rot="16200000">
                <a:off x="-1244307" y="16303497"/>
                <a:ext cx="1117601" cy="165735"/>
              </a:xfrm>
              <a:prstGeom prst="rect">
                <a:avLst/>
              </a:prstGeom>
              <a:noFill/>
            </p:spPr>
            <p:txBody>
              <a:bodyPr wrap="square" lIns="91440" tIns="91440" rIns="91440" bIns="0" rtlCol="0">
                <a:spAutoFit/>
              </a:bodyPr>
              <a:lstStyle/>
              <a:p>
                <a:pPr algn="ctr"/>
                <a:r>
                  <a:rPr lang="en-US" sz="2000" dirty="0" smtClean="0">
                    <a:solidFill>
                      <a:srgbClr val="FF0000"/>
                    </a:solidFill>
                  </a:rPr>
                  <a:t>Bad </a:t>
                </a:r>
                <a:r>
                  <a:rPr lang="en-US" sz="2000" dirty="0" smtClean="0">
                    <a:solidFill>
                      <a:schemeClr val="bg1"/>
                    </a:solidFill>
                  </a:rPr>
                  <a:t>printing quality</a:t>
                </a:r>
                <a:endParaRPr lang="en-US" sz="2000" dirty="0">
                  <a:solidFill>
                    <a:schemeClr val="bg1"/>
                  </a:solidFill>
                </a:endParaRPr>
              </a:p>
            </p:txBody>
          </p:sp>
        </p:grpSp>
      </p:grpSp>
      <p:grpSp>
        <p:nvGrpSpPr>
          <p:cNvPr id="72" name="Group 71"/>
          <p:cNvGrpSpPr/>
          <p:nvPr userDrawn="1"/>
        </p:nvGrpSpPr>
        <p:grpSpPr>
          <a:xfrm>
            <a:off x="33178826" y="0"/>
            <a:ext cx="12284832" cy="43891200"/>
            <a:chOff x="44157839" y="-55065"/>
            <a:chExt cx="11062139" cy="39522767"/>
          </a:xfrm>
        </p:grpSpPr>
        <p:sp>
          <p:nvSpPr>
            <p:cNvPr id="73" name="Rectangle 72"/>
            <p:cNvSpPr/>
            <p:nvPr userDrawn="1"/>
          </p:nvSpPr>
          <p:spPr>
            <a:xfrm>
              <a:off x="44157839" y="-55065"/>
              <a:ext cx="11062139" cy="3952276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800" b="1" spc="600" dirty="0" smtClean="0">
                  <a:solidFill>
                    <a:schemeClr val="bg1"/>
                  </a:solidFill>
                  <a:latin typeface="Trebuchet MS" pitchFamily="34" charset="0"/>
                </a:rPr>
                <a:t>QUICK START (cont.)</a:t>
              </a:r>
            </a:p>
            <a:p>
              <a:pPr algn="ctr"/>
              <a:endParaRPr lang="en-US" sz="4400" b="1" baseline="0" dirty="0" smtClean="0">
                <a:solidFill>
                  <a:schemeClr val="bg1"/>
                </a:solidFill>
                <a:latin typeface="Trebuchet MS" pitchFamily="34" charset="0"/>
              </a:endParaRPr>
            </a:p>
            <a:p>
              <a:pPr algn="ctr"/>
              <a:r>
                <a:rPr lang="en-US" sz="4000" b="1" baseline="0" dirty="0" smtClean="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3200" b="0" spc="0" baseline="0" dirty="0" smtClean="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endParaRPr lang="en-US" sz="3200" b="0" baseline="0" dirty="0" smtClean="0">
                <a:solidFill>
                  <a:schemeClr val="bg1">
                    <a:lumMod val="75000"/>
                  </a:schemeClr>
                </a:solidFill>
                <a:latin typeface="Trebuchet MS" pitchFamily="34" charset="0"/>
              </a:endParaRPr>
            </a:p>
            <a:p>
              <a:pPr marL="0" indent="0" algn="l" defTabSz="114300"/>
              <a:r>
                <a:rPr lang="en-US" sz="3200" b="0" baseline="0" dirty="0" smtClean="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Text</a:t>
              </a:r>
            </a:p>
            <a:p>
              <a:pPr marL="3429000" lvl="2" indent="0" algn="l" defTabSz="114300"/>
              <a:r>
                <a:rPr lang="en-US" sz="3200" b="0" baseline="0" dirty="0" smtClean="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3200" b="0" baseline="0" dirty="0" smtClean="0">
                  <a:solidFill>
                    <a:schemeClr val="bg1">
                      <a:lumMod val="75000"/>
                    </a:schemeClr>
                  </a:solidFill>
                  <a:latin typeface="Trebuchet MS" pitchFamily="34" charset="0"/>
                </a:rPr>
                <a:t> </a:t>
              </a:r>
              <a:r>
                <a:rPr kumimoji="0" lang="en-US" sz="4000" b="1" i="0" u="none" strike="noStrike" kern="1200" cap="none" spc="0" normalizeH="0" baseline="0" noProof="0" dirty="0" smtClean="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Adjust the size of your text based on how much content you have to present. </a:t>
              </a:r>
              <a:b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b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The default template text offers a good starting point. Follow the conference requirements.</a:t>
              </a:r>
              <a:endParaRPr lang="en-US" sz="3200" b="0" baseline="0" dirty="0" smtClean="0">
                <a:solidFill>
                  <a:schemeClr val="bg1">
                    <a:lumMod val="75000"/>
                  </a:schemeClr>
                </a:solidFill>
                <a:latin typeface="Trebuchet MS" pitchFamily="34" charset="0"/>
              </a:endParaRPr>
            </a:p>
            <a:p>
              <a:pPr marL="1518341" lvl="2" indent="0" algn="l" defTabSz="114300"/>
              <a:endParaRPr lang="en-US" sz="3200" b="0" baseline="0" dirty="0" smtClean="0">
                <a:solidFill>
                  <a:schemeClr val="bg1">
                    <a:lumMod val="75000"/>
                  </a:schemeClr>
                </a:solidFill>
                <a:latin typeface="Trebuchet MS" pitchFamily="34" charset="0"/>
              </a:endParaRPr>
            </a:p>
            <a:p>
              <a:pPr algn="ctr"/>
              <a:r>
                <a:rPr lang="en-US" sz="4000" b="1" baseline="0" dirty="0" smtClean="0">
                  <a:solidFill>
                    <a:srgbClr val="FFC000"/>
                  </a:solidFill>
                  <a:latin typeface="Trebuchet MS" pitchFamily="34" charset="0"/>
                </a:rPr>
                <a:t>How to add Tables</a:t>
              </a:r>
            </a:p>
            <a:p>
              <a:pPr marL="2000250" lvl="1" indent="0" algn="l" defTabSz="114300"/>
              <a:r>
                <a:rPr lang="en-US" sz="3200" b="0" baseline="0" dirty="0" smtClean="0">
                  <a:solidFill>
                    <a:schemeClr val="bg1">
                      <a:lumMod val="75000"/>
                    </a:schemeClr>
                  </a:solidFill>
                  <a:latin typeface="Trebuchet MS" pitchFamily="34" charset="0"/>
                </a:rPr>
                <a:t>To add a table from scratch go to the INSERT menu and  click on TABLE. A drop-down box will help you select rows and columns. </a:t>
              </a:r>
            </a:p>
            <a:p>
              <a:pPr marL="0" lvl="0" indent="0" algn="l" defTabSz="114300"/>
              <a:r>
                <a:rPr lang="en-US" sz="3200" b="0" baseline="0" dirty="0" smtClean="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4000" b="1" i="0" u="none" strike="noStrike" kern="1200" cap="none" spc="0" normalizeH="0" baseline="0" noProof="0" dirty="0" smtClean="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3200" b="0" baseline="0" dirty="0" smtClean="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smtClean="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smtClean="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smtClean="0">
                <a:ln>
                  <a:noFill/>
                </a:ln>
                <a:solidFill>
                  <a:prstClr val="white">
                    <a:lumMod val="75000"/>
                  </a:prstClr>
                </a:solidFill>
                <a:effectLst/>
                <a:uLnTx/>
                <a:uFillTx/>
                <a:latin typeface="Trebuchet MS" pitchFamily="34" charset="0"/>
              </a:endParaRPr>
            </a:p>
          </p:txBody>
        </p:sp>
        <p:graphicFrame>
          <p:nvGraphicFramePr>
            <p:cNvPr id="74" name="Object 73"/>
            <p:cNvGraphicFramePr>
              <a:graphicFrameLocks noChangeAspect="1"/>
            </p:cNvGraphicFramePr>
            <p:nvPr userDrawn="1">
              <p:extLst>
                <p:ext uri="{D42A27DB-BD31-4B8C-83A1-F6EECF244321}">
                  <p14:modId xmlns:p14="http://schemas.microsoft.com/office/powerpoint/2010/main" val="411608545"/>
                </p:ext>
              </p:extLst>
            </p:nvPr>
          </p:nvGraphicFramePr>
          <p:xfrm>
            <a:off x="46871237" y="4169810"/>
            <a:ext cx="5586150" cy="2063772"/>
          </p:xfrm>
          <a:graphic>
            <a:graphicData uri="http://schemas.openxmlformats.org/presentationml/2006/ole">
              <mc:AlternateContent xmlns:mc="http://schemas.openxmlformats.org/markup-compatibility/2006">
                <mc:Choice xmlns:v="urn:schemas-microsoft-com:vml" Requires="v">
                  <p:oleObj spid="_x0000_s2588" name="Image" r:id="rId12" imgW="4571280" imgH="1688760" progId="Photoshop.Image.13">
                    <p:embed/>
                  </p:oleObj>
                </mc:Choice>
                <mc:Fallback>
                  <p:oleObj name="Image" r:id="rId12" imgW="4571280" imgH="1688760" progId="Photoshop.Image.13">
                    <p:embed/>
                    <p:pic>
                      <p:nvPicPr>
                        <p:cNvPr id="0" name=""/>
                        <p:cNvPicPr/>
                        <p:nvPr/>
                      </p:nvPicPr>
                      <p:blipFill>
                        <a:blip r:embed="rId13"/>
                        <a:stretch>
                          <a:fillRect/>
                        </a:stretch>
                      </p:blipFill>
                      <p:spPr>
                        <a:xfrm>
                          <a:off x="46871237" y="4169810"/>
                          <a:ext cx="5586150" cy="2063772"/>
                        </a:xfrm>
                        <a:prstGeom prst="rect">
                          <a:avLst/>
                        </a:prstGeom>
                      </p:spPr>
                    </p:pic>
                  </p:oleObj>
                </mc:Fallback>
              </mc:AlternateContent>
            </a:graphicData>
          </a:graphic>
        </p:graphicFrame>
        <p:pic>
          <p:nvPicPr>
            <p:cNvPr id="75" name="Picture 74"/>
            <p:cNvPicPr>
              <a:picLocks noChangeAspect="1"/>
            </p:cNvPicPr>
            <p:nvPr userDrawn="1"/>
          </p:nvPicPr>
          <p:blipFill>
            <a:blip r:embed="rId14"/>
            <a:stretch>
              <a:fillRect/>
            </a:stretch>
          </p:blipFill>
          <p:spPr>
            <a:xfrm>
              <a:off x="44487207" y="9867815"/>
              <a:ext cx="2969584" cy="1370577"/>
            </a:xfrm>
            <a:prstGeom prst="rect">
              <a:avLst/>
            </a:prstGeom>
            <a:ln>
              <a:noFill/>
            </a:ln>
          </p:spPr>
        </p:pic>
        <p:graphicFrame>
          <p:nvGraphicFramePr>
            <p:cNvPr id="76" name="Object 75"/>
            <p:cNvGraphicFramePr>
              <a:graphicFrameLocks noChangeAspect="1"/>
            </p:cNvGraphicFramePr>
            <p:nvPr userDrawn="1">
              <p:extLst>
                <p:ext uri="{D42A27DB-BD31-4B8C-83A1-F6EECF244321}">
                  <p14:modId xmlns:p14="http://schemas.microsoft.com/office/powerpoint/2010/main" val="3565150550"/>
                </p:ext>
              </p:extLst>
            </p:nvPr>
          </p:nvGraphicFramePr>
          <p:xfrm>
            <a:off x="44715065" y="15720145"/>
            <a:ext cx="1482266" cy="992162"/>
          </p:xfrm>
          <a:graphic>
            <a:graphicData uri="http://schemas.openxmlformats.org/presentationml/2006/ole">
              <mc:AlternateContent xmlns:mc="http://schemas.openxmlformats.org/markup-compatibility/2006">
                <mc:Choice xmlns:v="urn:schemas-microsoft-com:vml" Requires="v">
                  <p:oleObj spid="_x0000_s2589" name="Image" r:id="rId15" imgW="1574280" imgH="1053720" progId="Photoshop.Image.13">
                    <p:embed/>
                  </p:oleObj>
                </mc:Choice>
                <mc:Fallback>
                  <p:oleObj name="Image" r:id="rId15" imgW="1574280" imgH="1053720" progId="Photoshop.Image.13">
                    <p:embed/>
                    <p:pic>
                      <p:nvPicPr>
                        <p:cNvPr id="0" name=""/>
                        <p:cNvPicPr/>
                        <p:nvPr/>
                      </p:nvPicPr>
                      <p:blipFill>
                        <a:blip r:embed="rId16"/>
                        <a:stretch>
                          <a:fillRect/>
                        </a:stretch>
                      </p:blipFill>
                      <p:spPr>
                        <a:xfrm>
                          <a:off x="44715065" y="15720145"/>
                          <a:ext cx="1482266" cy="992162"/>
                        </a:xfrm>
                        <a:prstGeom prst="rect">
                          <a:avLst/>
                        </a:prstGeom>
                      </p:spPr>
                    </p:pic>
                  </p:oleObj>
                </mc:Fallback>
              </mc:AlternateContent>
            </a:graphicData>
          </a:graphic>
        </p:graphicFrame>
        <p:grpSp>
          <p:nvGrpSpPr>
            <p:cNvPr id="77" name="Group 76"/>
            <p:cNvGrpSpPr/>
            <p:nvPr userDrawn="1"/>
          </p:nvGrpSpPr>
          <p:grpSpPr>
            <a:xfrm>
              <a:off x="44487207" y="36227064"/>
              <a:ext cx="10354213" cy="1265612"/>
              <a:chOff x="44200453" y="34232958"/>
              <a:chExt cx="9771399" cy="1090622"/>
            </a:xfrm>
          </p:grpSpPr>
          <p:sp>
            <p:nvSpPr>
              <p:cNvPr id="79" name="Rounded Rectangle 78"/>
              <p:cNvSpPr/>
              <p:nvPr userDrawn="1"/>
            </p:nvSpPr>
            <p:spPr>
              <a:xfrm>
                <a:off x="44200453" y="34232958"/>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7" descr="http://t2.gstatic.com/images?q=tbn:ANd9GcR4APHC6TT9w54M2zn_pvCiBxUNcspYPoVxirLRphBoJabfSvu7zw">
                <a:hlinkClick r:id="rId17"/>
              </p:cNvPr>
              <p:cNvPicPr>
                <a:picLocks noChangeAspect="1" noChangeArrowheads="1"/>
              </p:cNvPicPr>
              <p:nvPr userDrawn="1"/>
            </p:nvPicPr>
            <p:blipFill>
              <a:blip r:embed="rId18" cstate="print"/>
              <a:srcRect/>
              <a:stretch>
                <a:fillRect/>
              </a:stretch>
            </p:blipFill>
            <p:spPr bwMode="auto">
              <a:xfrm>
                <a:off x="44326393" y="34331292"/>
                <a:ext cx="914401" cy="914399"/>
              </a:xfrm>
              <a:prstGeom prst="rect">
                <a:avLst/>
              </a:prstGeom>
              <a:noFill/>
              <a:ln>
                <a:noFill/>
              </a:ln>
            </p:spPr>
          </p:pic>
          <p:sp>
            <p:nvSpPr>
              <p:cNvPr id="81" name="TextBox 80"/>
              <p:cNvSpPr txBox="1"/>
              <p:nvPr userDrawn="1"/>
            </p:nvSpPr>
            <p:spPr>
              <a:xfrm>
                <a:off x="45300663" y="34422880"/>
                <a:ext cx="8671189" cy="716099"/>
              </a:xfrm>
              <a:prstGeom prst="rect">
                <a:avLst/>
              </a:prstGeom>
              <a:noFill/>
              <a:ln>
                <a:noFill/>
              </a:ln>
            </p:spPr>
            <p:txBody>
              <a:bodyPr wrap="square" rtlCol="0">
                <a:spAutoFit/>
              </a:bodyPr>
              <a:lstStyle/>
              <a:p>
                <a:r>
                  <a:rPr lang="en-US" sz="2400" dirty="0" smtClean="0">
                    <a:solidFill>
                      <a:schemeClr val="tx2"/>
                    </a:solidFill>
                    <a:latin typeface="Trebuchet MS" pitchFamily="34" charset="0"/>
                  </a:rPr>
                  <a:t>Student</a:t>
                </a:r>
                <a:r>
                  <a:rPr lang="en-US" sz="2400" baseline="0" dirty="0" smtClean="0">
                    <a:solidFill>
                      <a:schemeClr val="tx2"/>
                    </a:solidFill>
                    <a:latin typeface="Trebuchet MS" pitchFamily="34" charset="0"/>
                  </a:rPr>
                  <a:t> discounts are available on our </a:t>
                </a:r>
                <a:r>
                  <a:rPr lang="en-US" sz="2400" baseline="0" dirty="0" err="1" smtClean="0">
                    <a:solidFill>
                      <a:schemeClr val="tx2"/>
                    </a:solidFill>
                    <a:latin typeface="Trebuchet MS" pitchFamily="34" charset="0"/>
                  </a:rPr>
                  <a:t>Facebook</a:t>
                </a:r>
                <a:r>
                  <a:rPr lang="en-US" sz="2400" baseline="0" dirty="0" smtClean="0">
                    <a:solidFill>
                      <a:schemeClr val="tx2"/>
                    </a:solidFill>
                    <a:latin typeface="Trebuchet MS" pitchFamily="34" charset="0"/>
                  </a:rPr>
                  <a:t> page.</a:t>
                </a:r>
                <a:br>
                  <a:rPr lang="en-US" sz="2400" baseline="0" dirty="0" smtClean="0">
                    <a:solidFill>
                      <a:schemeClr val="tx2"/>
                    </a:solidFill>
                    <a:latin typeface="Trebuchet MS" pitchFamily="34" charset="0"/>
                  </a:rPr>
                </a:br>
                <a:r>
                  <a:rPr lang="en-US" sz="2400" baseline="0" dirty="0" smtClean="0">
                    <a:solidFill>
                      <a:schemeClr val="tx2"/>
                    </a:solidFill>
                    <a:latin typeface="Trebuchet MS" pitchFamily="34" charset="0"/>
                  </a:rPr>
                  <a:t>Go to </a:t>
                </a:r>
                <a:r>
                  <a:rPr lang="en-US" sz="2400" u="sng" baseline="0" dirty="0" smtClean="0">
                    <a:solidFill>
                      <a:schemeClr val="tx2"/>
                    </a:solidFill>
                    <a:latin typeface="Trebuchet MS" pitchFamily="34" charset="0"/>
                  </a:rPr>
                  <a:t>PosterPresentations.com</a:t>
                </a:r>
                <a:r>
                  <a:rPr lang="en-US" sz="2400" baseline="0" dirty="0" smtClean="0">
                    <a:solidFill>
                      <a:schemeClr val="tx2"/>
                    </a:solidFill>
                    <a:latin typeface="Trebuchet MS" pitchFamily="34" charset="0"/>
                  </a:rPr>
                  <a:t> and click on the FB icon. </a:t>
                </a:r>
                <a:endParaRPr lang="en-US" sz="2400" dirty="0">
                  <a:solidFill>
                    <a:schemeClr val="tx2"/>
                  </a:solidFill>
                  <a:latin typeface="Trebuchet MS" pitchFamily="34" charset="0"/>
                </a:endParaRPr>
              </a:p>
            </p:txBody>
          </p:sp>
        </p:grpSp>
      </p:grpSp>
      <p:sp>
        <p:nvSpPr>
          <p:cNvPr id="35" name="TextBox 34"/>
          <p:cNvSpPr txBox="1"/>
          <p:nvPr userDrawn="1"/>
        </p:nvSpPr>
        <p:spPr>
          <a:xfrm>
            <a:off x="33544599" y="42241604"/>
            <a:ext cx="7629577" cy="1399638"/>
          </a:xfrm>
          <a:prstGeom prst="rect">
            <a:avLst/>
          </a:prstGeom>
          <a:noFill/>
        </p:spPr>
        <p:txBody>
          <a:bodyPr wrap="square" lIns="65304" tIns="32651" rIns="65304" bIns="32651" rtlCol="0">
            <a:spAutoFit/>
          </a:bodyPr>
          <a:lstStyle/>
          <a:p>
            <a:pPr marL="295275" indent="-295275">
              <a:lnSpc>
                <a:spcPts val="2600"/>
              </a:lnSpc>
            </a:pPr>
            <a:r>
              <a:rPr lang="en-US" sz="2800" dirty="0" smtClean="0">
                <a:solidFill>
                  <a:schemeClr val="bg1"/>
                </a:solidFill>
              </a:rPr>
              <a:t>©2015</a:t>
            </a:r>
            <a:r>
              <a:rPr lang="en-US" sz="2800" baseline="0" dirty="0" smtClean="0">
                <a:solidFill>
                  <a:schemeClr val="bg1"/>
                </a:solidFill>
              </a:rPr>
              <a:t> </a:t>
            </a:r>
            <a:r>
              <a:rPr lang="en-US" sz="2800" dirty="0" smtClean="0">
                <a:solidFill>
                  <a:schemeClr val="bg1"/>
                </a:solidFill>
              </a:rPr>
              <a:t>PosterPresentations.com</a:t>
            </a:r>
            <a:br>
              <a:rPr lang="en-US" sz="2800" dirty="0" smtClean="0">
                <a:solidFill>
                  <a:schemeClr val="bg1"/>
                </a:solidFill>
              </a:rPr>
            </a:br>
            <a:r>
              <a:rPr lang="en-US" sz="2400" dirty="0" smtClean="0">
                <a:solidFill>
                  <a:schemeClr val="bg1"/>
                </a:solidFill>
              </a:rPr>
              <a:t>2117 Fourth Street ,</a:t>
            </a:r>
            <a:r>
              <a:rPr lang="en-US" sz="2400" baseline="0" dirty="0" smtClean="0">
                <a:solidFill>
                  <a:schemeClr val="bg1"/>
                </a:solidFill>
              </a:rPr>
              <a:t> Unit C</a:t>
            </a:r>
          </a:p>
          <a:p>
            <a:pPr marL="295275" indent="-6350">
              <a:lnSpc>
                <a:spcPts val="2600"/>
              </a:lnSpc>
            </a:pPr>
            <a:r>
              <a:rPr lang="en-US" sz="2400" baseline="0" dirty="0" smtClean="0">
                <a:solidFill>
                  <a:schemeClr val="bg1"/>
                </a:solidFill>
              </a:rPr>
              <a:t>Berkeley CA </a:t>
            </a:r>
            <a:r>
              <a:rPr lang="en-US" sz="2000" baseline="0" dirty="0" smtClean="0">
                <a:solidFill>
                  <a:schemeClr val="bg1"/>
                </a:solidFill>
              </a:rPr>
              <a:t>94710</a:t>
            </a:r>
            <a:r>
              <a:rPr lang="en-US" sz="2400" baseline="0" dirty="0" smtClean="0">
                <a:solidFill>
                  <a:schemeClr val="bg1"/>
                </a:solidFill>
              </a:rPr>
              <a:t/>
            </a:r>
            <a:br>
              <a:rPr lang="en-US" sz="2400" baseline="0" dirty="0" smtClean="0">
                <a:solidFill>
                  <a:schemeClr val="bg1"/>
                </a:solidFill>
              </a:rPr>
            </a:br>
            <a:r>
              <a:rPr lang="en-US" sz="2400" b="1" baseline="0" dirty="0" smtClean="0">
                <a:solidFill>
                  <a:srgbClr val="FFFF00"/>
                </a:solidFill>
              </a:rPr>
              <a:t>posterpresenter@gmail.com</a:t>
            </a:r>
            <a:endParaRPr lang="en-US" sz="2800" b="1" dirty="0">
              <a:solidFill>
                <a:srgbClr val="FFFF00"/>
              </a:solidFill>
            </a:endParaRPr>
          </a:p>
        </p:txBody>
      </p:sp>
      <p:sp>
        <p:nvSpPr>
          <p:cNvPr id="45" name="Text Box 14"/>
          <p:cNvSpPr txBox="1">
            <a:spLocks noChangeArrowheads="1"/>
          </p:cNvSpPr>
          <p:nvPr userDrawn="1"/>
        </p:nvSpPr>
        <p:spPr bwMode="auto">
          <a:xfrm>
            <a:off x="1625371" y="42996689"/>
            <a:ext cx="3143182" cy="359317"/>
          </a:xfrm>
          <a:prstGeom prst="rect">
            <a:avLst/>
          </a:prstGeom>
          <a:noFill/>
          <a:ln w="9525">
            <a:noFill/>
            <a:miter lim="800000"/>
            <a:headEnd/>
            <a:tailEnd/>
          </a:ln>
          <a:effectLst/>
        </p:spPr>
        <p:txBody>
          <a:bodyPr wrap="square" lIns="93732" tIns="46857" rIns="93732" bIns="46857">
            <a:spAutoFit/>
          </a:bodyPr>
          <a:lstStyle/>
          <a:p>
            <a:pPr eaLnBrk="0" hangingPunct="0">
              <a:lnSpc>
                <a:spcPct val="65000"/>
              </a:lnSpc>
              <a:spcBef>
                <a:spcPct val="50000"/>
              </a:spcBef>
              <a:defRPr/>
            </a:pPr>
            <a:r>
              <a:rPr lang="en-US" sz="700" b="1" dirty="0" smtClean="0">
                <a:solidFill>
                  <a:schemeClr val="bg1">
                    <a:lumMod val="75000"/>
                  </a:schemeClr>
                </a:solidFill>
                <a:latin typeface="Arial" charset="0"/>
              </a:rPr>
              <a:t>RESEARCH POSTER PRESENTATION </a:t>
            </a:r>
            <a:r>
              <a:rPr lang="en-US" sz="700" b="1" dirty="0">
                <a:solidFill>
                  <a:schemeClr val="bg1">
                    <a:lumMod val="75000"/>
                  </a:schemeClr>
                </a:solidFill>
                <a:latin typeface="Arial" charset="0"/>
              </a:rPr>
              <a:t>DESIGN © </a:t>
            </a:r>
            <a:r>
              <a:rPr lang="en-US" sz="700" b="1" dirty="0" smtClean="0">
                <a:solidFill>
                  <a:schemeClr val="bg1">
                    <a:lumMod val="75000"/>
                  </a:schemeClr>
                </a:solidFill>
                <a:latin typeface="Arial" charset="0"/>
              </a:rPr>
              <a:t>2015</a:t>
            </a:r>
            <a:endParaRPr lang="en-US" sz="700" b="1" dirty="0">
              <a:solidFill>
                <a:schemeClr val="bg1">
                  <a:lumMod val="75000"/>
                </a:schemeClr>
              </a:solidFill>
              <a:latin typeface="Arial" charset="0"/>
            </a:endParaRP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iming>
    <p:tnLst>
      <p:par>
        <p:cTn id="1" dur="indefinite" restart="never" nodeType="tmRoot"/>
      </p:par>
    </p:tnLst>
  </p:timing>
  <p:txStyles>
    <p:titleStyle>
      <a:lvl1pPr algn="ctr" defTabSz="4507640" rtl="0" eaLnBrk="1" latinLnBrk="0" hangingPunct="1">
        <a:spcBef>
          <a:spcPct val="0"/>
        </a:spcBef>
        <a:buNone/>
        <a:defRPr sz="9000" kern="1200">
          <a:solidFill>
            <a:schemeClr val="bg1"/>
          </a:solidFill>
          <a:latin typeface="Trebuchet MS" pitchFamily="34" charset="0"/>
          <a:ea typeface="+mj-ea"/>
          <a:cs typeface="+mj-cs"/>
        </a:defRPr>
      </a:lvl1pPr>
    </p:titleStyle>
    <p:bodyStyle>
      <a:lvl1pPr marL="1690365" indent="-1690365" algn="l" defTabSz="4507640" rtl="0" eaLnBrk="1" latinLnBrk="0" hangingPunct="1">
        <a:spcBef>
          <a:spcPct val="20000"/>
        </a:spcBef>
        <a:buFont typeface="Arial" pitchFamily="34" charset="0"/>
        <a:buChar char="•"/>
        <a:defRPr sz="15800" kern="1200">
          <a:solidFill>
            <a:schemeClr val="tx1"/>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p:bodyStyle>
    <p:otherStyle>
      <a:defPPr>
        <a:defRPr lang="en-US"/>
      </a:defPPr>
      <a:lvl1pPr marL="0" algn="l" defTabSz="4507640" rtl="0" eaLnBrk="1" latinLnBrk="0" hangingPunct="1">
        <a:defRPr sz="8900" kern="1200">
          <a:solidFill>
            <a:schemeClr val="tx1"/>
          </a:solidFill>
          <a:latin typeface="+mn-lt"/>
          <a:ea typeface="+mn-ea"/>
          <a:cs typeface="+mn-cs"/>
        </a:defRPr>
      </a:lvl1pPr>
      <a:lvl2pPr marL="2253821" algn="l" defTabSz="4507640" rtl="0" eaLnBrk="1" latinLnBrk="0" hangingPunct="1">
        <a:defRPr sz="8900" kern="1200">
          <a:solidFill>
            <a:schemeClr val="tx1"/>
          </a:solidFill>
          <a:latin typeface="+mn-lt"/>
          <a:ea typeface="+mn-ea"/>
          <a:cs typeface="+mn-cs"/>
        </a:defRPr>
      </a:lvl2pPr>
      <a:lvl3pPr marL="4507640" algn="l" defTabSz="4507640" rtl="0" eaLnBrk="1" latinLnBrk="0" hangingPunct="1">
        <a:defRPr sz="8900" kern="1200">
          <a:solidFill>
            <a:schemeClr val="tx1"/>
          </a:solidFill>
          <a:latin typeface="+mn-lt"/>
          <a:ea typeface="+mn-ea"/>
          <a:cs typeface="+mn-cs"/>
        </a:defRPr>
      </a:lvl3pPr>
      <a:lvl4pPr marL="6761459" algn="l" defTabSz="4507640" rtl="0" eaLnBrk="1" latinLnBrk="0" hangingPunct="1">
        <a:defRPr sz="8900" kern="1200">
          <a:solidFill>
            <a:schemeClr val="tx1"/>
          </a:solidFill>
          <a:latin typeface="+mn-lt"/>
          <a:ea typeface="+mn-ea"/>
          <a:cs typeface="+mn-cs"/>
        </a:defRPr>
      </a:lvl4pPr>
      <a:lvl5pPr marL="9015279" algn="l" defTabSz="4507640" rtl="0" eaLnBrk="1" latinLnBrk="0" hangingPunct="1">
        <a:defRPr sz="8900" kern="1200">
          <a:solidFill>
            <a:schemeClr val="tx1"/>
          </a:solidFill>
          <a:latin typeface="+mn-lt"/>
          <a:ea typeface="+mn-ea"/>
          <a:cs typeface="+mn-cs"/>
        </a:defRPr>
      </a:lvl5pPr>
      <a:lvl6pPr marL="11269100" algn="l" defTabSz="4507640" rtl="0" eaLnBrk="1" latinLnBrk="0" hangingPunct="1">
        <a:defRPr sz="8900" kern="1200">
          <a:solidFill>
            <a:schemeClr val="tx1"/>
          </a:solidFill>
          <a:latin typeface="+mn-lt"/>
          <a:ea typeface="+mn-ea"/>
          <a:cs typeface="+mn-cs"/>
        </a:defRPr>
      </a:lvl6pPr>
      <a:lvl7pPr marL="13522921" algn="l" defTabSz="4507640" rtl="0" eaLnBrk="1" latinLnBrk="0" hangingPunct="1">
        <a:defRPr sz="8900" kern="1200">
          <a:solidFill>
            <a:schemeClr val="tx1"/>
          </a:solidFill>
          <a:latin typeface="+mn-lt"/>
          <a:ea typeface="+mn-ea"/>
          <a:cs typeface="+mn-cs"/>
        </a:defRPr>
      </a:lvl7pPr>
      <a:lvl8pPr marL="15776740" algn="l" defTabSz="4507640" rtl="0" eaLnBrk="1" latinLnBrk="0" hangingPunct="1">
        <a:defRPr sz="8900" kern="1200">
          <a:solidFill>
            <a:schemeClr val="tx1"/>
          </a:solidFill>
          <a:latin typeface="+mn-lt"/>
          <a:ea typeface="+mn-ea"/>
          <a:cs typeface="+mn-cs"/>
        </a:defRPr>
      </a:lvl8pPr>
      <a:lvl9pPr marL="18030561" algn="l" defTabSz="4507640" rtl="0" eaLnBrk="1" latinLnBrk="0" hangingPunct="1">
        <a:defRPr sz="8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4.jpg"/><Relationship Id="rId13" Type="http://schemas.openxmlformats.org/officeDocument/2006/relationships/image" Target="../media/image19.png"/><Relationship Id="rId3" Type="http://schemas.openxmlformats.org/officeDocument/2006/relationships/hyperlink" Target="mailto:jinwang@ustc.edu.cn" TargetMode="External"/><Relationship Id="rId7" Type="http://schemas.openxmlformats.org/officeDocument/2006/relationships/image" Target="../media/image13.jpg"/><Relationship Id="rId12"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jpg"/><Relationship Id="rId11" Type="http://schemas.openxmlformats.org/officeDocument/2006/relationships/image" Target="../media/image17.emf"/><Relationship Id="rId5" Type="http://schemas.openxmlformats.org/officeDocument/2006/relationships/image" Target="../media/image11.png"/><Relationship Id="rId10" Type="http://schemas.openxmlformats.org/officeDocument/2006/relationships/image" Target="../media/image16.emf"/><Relationship Id="rId4" Type="http://schemas.openxmlformats.org/officeDocument/2006/relationships/hyperlink" Target="mailto:awliu@ustc.edu.cn" TargetMode="External"/><Relationship Id="rId9" Type="http://schemas.openxmlformats.org/officeDocument/2006/relationships/image" Target="../media/image15.emf"/><Relationship Id="rId14" Type="http://schemas.openxmlformats.org/officeDocument/2006/relationships/image" Target="../media/image20.emf"/></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50000"/>
              </a:schemeClr>
            </a:gs>
            <a:gs pos="50000">
              <a:schemeClr val="accent5">
                <a:lumMod val="60000"/>
                <a:lumOff val="40000"/>
              </a:schemeClr>
            </a:gs>
            <a:gs pos="100000">
              <a:schemeClr val="accent5">
                <a:lumMod val="20000"/>
                <a:lumOff val="80000"/>
              </a:schemeClr>
            </a:gs>
          </a:gsLst>
          <a:lin ang="16200000" scaled="1"/>
        </a:gradFill>
        <a:effectLst/>
      </p:bgPr>
    </p:bg>
    <p:spTree>
      <p:nvGrpSpPr>
        <p:cNvPr id="1" name=""/>
        <p:cNvGrpSpPr/>
        <p:nvPr/>
      </p:nvGrpSpPr>
      <p:grpSpPr>
        <a:xfrm>
          <a:off x="0" y="0"/>
          <a:ext cx="0" cy="0"/>
          <a:chOff x="0" y="0"/>
          <a:chExt cx="0" cy="0"/>
        </a:xfrm>
      </p:grpSpPr>
      <p:sp>
        <p:nvSpPr>
          <p:cNvPr id="244" name="Text Placeholder 243"/>
          <p:cNvSpPr>
            <a:spLocks noGrp="1"/>
          </p:cNvSpPr>
          <p:nvPr>
            <p:ph type="body" sz="quarter" idx="10"/>
          </p:nvPr>
        </p:nvSpPr>
        <p:spPr>
          <a:xfrm>
            <a:off x="674382" y="8524568"/>
            <a:ext cx="15462654" cy="7676105"/>
          </a:xfrm>
        </p:spPr>
        <p:txBody>
          <a:bodyPr/>
          <a:lstStyle/>
          <a:p>
            <a:r>
              <a:rPr lang="en-US" altLang="zh-CN" sz="3600" dirty="0"/>
              <a:t>CO is one of the most abundant molecule in the universe. Precise spectrum of the carbon monoxide molecule is great importance in astrophysical observation and in the test of the quantum chemistry model. High precision rotational constant can also be obtained. Ro-vibrational transitions of </a:t>
            </a:r>
            <a:r>
              <a:rPr lang="en-US" altLang="zh-CN" sz="3600" baseline="30000" dirty="0"/>
              <a:t>12</a:t>
            </a:r>
            <a:r>
              <a:rPr lang="en-US" altLang="zh-CN" sz="3600" dirty="0"/>
              <a:t>C</a:t>
            </a:r>
            <a:r>
              <a:rPr lang="en-US" altLang="zh-CN" sz="3600" baseline="30000" dirty="0"/>
              <a:t>16</a:t>
            </a:r>
            <a:r>
              <a:rPr lang="en-US" altLang="zh-CN" sz="3600" dirty="0"/>
              <a:t>O in the second overtone band were measured by a comb-locked cavity </a:t>
            </a:r>
            <a:r>
              <a:rPr lang="en-US" altLang="zh-CN" sz="3600" dirty="0" smtClean="0"/>
              <a:t>ring-down saturated </a:t>
            </a:r>
            <a:r>
              <a:rPr lang="en-US" altLang="zh-CN" sz="3600" dirty="0"/>
              <a:t>spectrometer [</a:t>
            </a:r>
            <a:r>
              <a:rPr lang="en-US" altLang="zh-CN" sz="3600" dirty="0" smtClean="0"/>
              <a:t>1-4]. </a:t>
            </a:r>
            <a:r>
              <a:rPr lang="en-US" altLang="zh-CN" sz="3600" dirty="0"/>
              <a:t>The line positions were determined with sub-kHz accuracy, or relatively 10</a:t>
            </a:r>
            <a:r>
              <a:rPr lang="en-US" altLang="zh-CN" sz="3600" baseline="30000" dirty="0"/>
              <a:t>-12</a:t>
            </a:r>
            <a:r>
              <a:rPr lang="en-US" altLang="zh-CN" sz="3600" dirty="0"/>
              <a:t> level. Refined molecular constants were obtained for the ground and second-overtone vibrational states. The calculated pure rotational </a:t>
            </a:r>
            <a:r>
              <a:rPr lang="en-US" altLang="zh-CN" sz="3600" dirty="0" smtClean="0"/>
              <a:t>frequency agree </a:t>
            </a:r>
            <a:r>
              <a:rPr lang="en-US" altLang="zh-CN" sz="3600" dirty="0"/>
              <a:t>well with the experimental values within the </a:t>
            </a:r>
            <a:r>
              <a:rPr lang="en-US" altLang="zh-CN" sz="3600" dirty="0" smtClean="0"/>
              <a:t>claimed </a:t>
            </a:r>
            <a:r>
              <a:rPr lang="en-US" altLang="zh-CN" sz="3600" dirty="0"/>
              <a:t>uncertainties. By comparing the calculated and experimental results, we present perspectives of the precision spectroscopy of the carbon monoxide molecule in the determination of bond length of CO and the atom mass of </a:t>
            </a:r>
            <a:r>
              <a:rPr lang="en-US" altLang="zh-CN" sz="3600" baseline="30000" dirty="0"/>
              <a:t>17</a:t>
            </a:r>
            <a:r>
              <a:rPr lang="en-US" altLang="zh-CN" sz="3600" dirty="0"/>
              <a:t>O by the Dunham-Watson model with first-order Born-Oppenheimer breakdown parameters [5-6]. </a:t>
            </a:r>
            <a:endParaRPr lang="zh-CN" altLang="zh-CN" sz="3600" dirty="0"/>
          </a:p>
        </p:txBody>
      </p:sp>
      <p:sp>
        <p:nvSpPr>
          <p:cNvPr id="245" name="Text Placeholder 244"/>
          <p:cNvSpPr>
            <a:spLocks noGrp="1"/>
          </p:cNvSpPr>
          <p:nvPr>
            <p:ph type="body" sz="quarter" idx="11"/>
          </p:nvPr>
        </p:nvSpPr>
        <p:spPr>
          <a:xfrm>
            <a:off x="687921" y="7035260"/>
            <a:ext cx="15449116" cy="1489308"/>
          </a:xfrm>
        </p:spPr>
        <p:txBody>
          <a:bodyPr/>
          <a:lstStyle/>
          <a:p>
            <a:r>
              <a:rPr lang="en-US" sz="5400" u="none" dirty="0" smtClean="0">
                <a:latin typeface="Times New Roman" panose="02020603050405020304" pitchFamily="18" charset="0"/>
                <a:cs typeface="Times New Roman" panose="02020603050405020304" pitchFamily="18" charset="0"/>
              </a:rPr>
              <a:t>Introduction</a:t>
            </a:r>
          </a:p>
        </p:txBody>
      </p:sp>
      <p:sp>
        <p:nvSpPr>
          <p:cNvPr id="248" name="Text Placeholder 247"/>
          <p:cNvSpPr>
            <a:spLocks noGrp="1"/>
          </p:cNvSpPr>
          <p:nvPr>
            <p:ph type="body" sz="quarter" idx="20"/>
          </p:nvPr>
        </p:nvSpPr>
        <p:spPr>
          <a:xfrm>
            <a:off x="651746" y="16468861"/>
            <a:ext cx="15452891" cy="1020651"/>
          </a:xfrm>
        </p:spPr>
        <p:txBody>
          <a:bodyPr/>
          <a:lstStyle/>
          <a:p>
            <a:r>
              <a:rPr lang="en-US" sz="5400" u="none" dirty="0" smtClean="0">
                <a:latin typeface="Times New Roman" panose="02020603050405020304" pitchFamily="18" charset="0"/>
                <a:cs typeface="Times New Roman" panose="02020603050405020304" pitchFamily="18" charset="0"/>
              </a:rPr>
              <a:t>Experimental Setup</a:t>
            </a:r>
            <a:endParaRPr lang="en-US" sz="5400" u="none" dirty="0">
              <a:latin typeface="Times New Roman" panose="02020603050405020304" pitchFamily="18" charset="0"/>
              <a:cs typeface="Times New Roman" panose="02020603050405020304" pitchFamily="18" charset="0"/>
            </a:endParaRPr>
          </a:p>
        </p:txBody>
      </p:sp>
      <p:sp>
        <p:nvSpPr>
          <p:cNvPr id="249" name="Text Placeholder 248"/>
          <p:cNvSpPr>
            <a:spLocks noGrp="1"/>
          </p:cNvSpPr>
          <p:nvPr>
            <p:ph type="body" sz="quarter" idx="25"/>
          </p:nvPr>
        </p:nvSpPr>
        <p:spPr>
          <a:xfrm>
            <a:off x="16601174" y="6997160"/>
            <a:ext cx="15448916" cy="1527408"/>
          </a:xfrm>
        </p:spPr>
        <p:txBody>
          <a:bodyPr/>
          <a:lstStyle/>
          <a:p>
            <a:r>
              <a:rPr lang="en-US" sz="5400" u="none" dirty="0" smtClean="0">
                <a:latin typeface="Times New Roman" panose="02020603050405020304" pitchFamily="18" charset="0"/>
                <a:cs typeface="Times New Roman" panose="02020603050405020304" pitchFamily="18" charset="0"/>
              </a:rPr>
              <a:t>Results</a:t>
            </a:r>
            <a:endParaRPr lang="en-US" sz="5400" u="none" dirty="0">
              <a:latin typeface="Times New Roman" panose="02020603050405020304" pitchFamily="18" charset="0"/>
              <a:cs typeface="Times New Roman" panose="02020603050405020304" pitchFamily="18" charset="0"/>
            </a:endParaRPr>
          </a:p>
        </p:txBody>
      </p:sp>
      <p:sp>
        <p:nvSpPr>
          <p:cNvPr id="250" name="Text Placeholder 249"/>
          <p:cNvSpPr>
            <a:spLocks noGrp="1"/>
          </p:cNvSpPr>
          <p:nvPr>
            <p:ph type="body" sz="quarter" idx="26"/>
          </p:nvPr>
        </p:nvSpPr>
        <p:spPr>
          <a:xfrm>
            <a:off x="16591009" y="8502866"/>
            <a:ext cx="15448916" cy="1028131"/>
          </a:xfrm>
        </p:spPr>
        <p:txBody>
          <a:bodyPr/>
          <a:lstStyle/>
          <a:p>
            <a:pPr algn="ctr"/>
            <a:r>
              <a:rPr lang="en-US" sz="3600" dirty="0" smtClean="0">
                <a:latin typeface="Times New Roman" panose="02020603050405020304" pitchFamily="18" charset="0"/>
                <a:cs typeface="Times New Roman" panose="02020603050405020304" pitchFamily="18" charset="0"/>
              </a:rPr>
              <a:t>Simulation</a:t>
            </a:r>
            <a:endParaRPr lang="en-US" sz="3600" dirty="0">
              <a:latin typeface="Times New Roman" panose="02020603050405020304" pitchFamily="18" charset="0"/>
              <a:cs typeface="Times New Roman" panose="02020603050405020304" pitchFamily="18" charset="0"/>
            </a:endParaRPr>
          </a:p>
        </p:txBody>
      </p:sp>
      <p:sp>
        <p:nvSpPr>
          <p:cNvPr id="251" name="Text Placeholder 250"/>
          <p:cNvSpPr>
            <a:spLocks noGrp="1"/>
          </p:cNvSpPr>
          <p:nvPr>
            <p:ph type="body" sz="quarter" idx="27"/>
          </p:nvPr>
        </p:nvSpPr>
        <p:spPr>
          <a:xfrm>
            <a:off x="16649139" y="28576858"/>
            <a:ext cx="15444672" cy="1020651"/>
          </a:xfrm>
        </p:spPr>
        <p:txBody>
          <a:bodyPr/>
          <a:lstStyle/>
          <a:p>
            <a:r>
              <a:rPr lang="en-US" sz="5400" u="none" dirty="0" smtClean="0">
                <a:latin typeface="Times New Roman" panose="02020603050405020304" pitchFamily="18" charset="0"/>
                <a:cs typeface="Times New Roman" panose="02020603050405020304" pitchFamily="18" charset="0"/>
              </a:rPr>
              <a:t>References</a:t>
            </a:r>
            <a:endParaRPr lang="en-US" sz="5400" u="none" dirty="0">
              <a:latin typeface="Times New Roman" panose="02020603050405020304" pitchFamily="18" charset="0"/>
              <a:cs typeface="Times New Roman" panose="02020603050405020304" pitchFamily="18" charset="0"/>
            </a:endParaRPr>
          </a:p>
        </p:txBody>
      </p:sp>
      <p:sp>
        <p:nvSpPr>
          <p:cNvPr id="252" name="Text Placeholder 251"/>
          <p:cNvSpPr>
            <a:spLocks noGrp="1"/>
          </p:cNvSpPr>
          <p:nvPr>
            <p:ph type="body" sz="quarter" idx="28"/>
          </p:nvPr>
        </p:nvSpPr>
        <p:spPr>
          <a:xfrm>
            <a:off x="16676008" y="29585048"/>
            <a:ext cx="15450592" cy="7174814"/>
          </a:xfrm>
        </p:spPr>
        <p:txBody>
          <a:bodyPr/>
          <a:lstStyle/>
          <a:p>
            <a:pPr>
              <a:lnSpc>
                <a:spcPct val="150000"/>
              </a:lnSpc>
            </a:pPr>
            <a:r>
              <a:rPr lang="en-US" altLang="zh-CN" dirty="0" smtClean="0"/>
              <a:t>[</a:t>
            </a:r>
            <a:r>
              <a:rPr lang="en-US" altLang="zh-CN" dirty="0"/>
              <a:t>1] Wang, J.; Sun, Y.R.; Tao, L-G.; Liu, A.-W.; Hu, S.-M. </a:t>
            </a:r>
            <a:r>
              <a:rPr lang="en-US" altLang="zh-CN" i="1" dirty="0"/>
              <a:t>J. Chem. Phys</a:t>
            </a:r>
            <a:r>
              <a:rPr lang="en-US" altLang="zh-CN" dirty="0"/>
              <a:t>. </a:t>
            </a:r>
            <a:r>
              <a:rPr lang="en-US" altLang="zh-CN" b="1" dirty="0"/>
              <a:t>2017</a:t>
            </a:r>
            <a:r>
              <a:rPr lang="en-US" altLang="zh-CN" dirty="0"/>
              <a:t>, </a:t>
            </a:r>
            <a:r>
              <a:rPr lang="en-US" altLang="zh-CN" b="1" dirty="0"/>
              <a:t>147</a:t>
            </a:r>
            <a:r>
              <a:rPr lang="en-US" altLang="zh-CN" dirty="0"/>
              <a:t>: 091103.</a:t>
            </a:r>
            <a:endParaRPr lang="zh-CN" altLang="zh-CN" dirty="0"/>
          </a:p>
          <a:p>
            <a:pPr>
              <a:lnSpc>
                <a:spcPct val="150000"/>
              </a:lnSpc>
            </a:pPr>
            <a:r>
              <a:rPr lang="en-US" altLang="zh-CN" dirty="0"/>
              <a:t>[2] </a:t>
            </a:r>
            <a:r>
              <a:rPr lang="en-US" altLang="zh-CN" dirty="0" err="1"/>
              <a:t>Golubiatnikov</a:t>
            </a:r>
            <a:r>
              <a:rPr lang="en-US" altLang="zh-CN" dirty="0"/>
              <a:t>, G. Yu.; </a:t>
            </a:r>
            <a:r>
              <a:rPr lang="en-US" altLang="zh-CN" dirty="0" err="1"/>
              <a:t>Belov</a:t>
            </a:r>
            <a:r>
              <a:rPr lang="en-US" altLang="zh-CN" dirty="0"/>
              <a:t>, S.P.; </a:t>
            </a:r>
            <a:r>
              <a:rPr lang="en-US" altLang="zh-CN" dirty="0" err="1"/>
              <a:t>Leonov</a:t>
            </a:r>
            <a:r>
              <a:rPr lang="en-US" altLang="zh-CN" dirty="0"/>
              <a:t>, I.I.; </a:t>
            </a:r>
            <a:r>
              <a:rPr lang="en-US" altLang="zh-CN" dirty="0" err="1"/>
              <a:t>Andriyanov</a:t>
            </a:r>
            <a:r>
              <a:rPr lang="en-US" altLang="zh-CN" dirty="0"/>
              <a:t>, A.F.; </a:t>
            </a:r>
            <a:r>
              <a:rPr lang="en-US" altLang="zh-CN" dirty="0" err="1"/>
              <a:t>Zinchenko</a:t>
            </a:r>
            <a:r>
              <a:rPr lang="en-US" altLang="zh-CN" dirty="0"/>
              <a:t>, I.I.; </a:t>
            </a:r>
            <a:r>
              <a:rPr lang="en-US" altLang="zh-CN" dirty="0" err="1"/>
              <a:t>Lapinov</a:t>
            </a:r>
            <a:r>
              <a:rPr lang="en-US" altLang="zh-CN" dirty="0"/>
              <a:t>, A.V.; Markov,  V.N.; </a:t>
            </a:r>
            <a:r>
              <a:rPr lang="en-US" altLang="zh-CN" dirty="0" err="1"/>
              <a:t>Shkaev</a:t>
            </a:r>
            <a:r>
              <a:rPr lang="en-US" altLang="zh-CN" dirty="0"/>
              <a:t>, A.P.; </a:t>
            </a:r>
            <a:r>
              <a:rPr lang="en-US" altLang="zh-CN" dirty="0" err="1"/>
              <a:t>Guarnieri</a:t>
            </a:r>
            <a:r>
              <a:rPr lang="en-US" altLang="zh-CN" dirty="0"/>
              <a:t>, A. </a:t>
            </a:r>
            <a:r>
              <a:rPr lang="en-US" altLang="zh-CN" i="1" dirty="0" err="1"/>
              <a:t>Radiophys</a:t>
            </a:r>
            <a:r>
              <a:rPr lang="en-US" altLang="zh-CN" i="1" dirty="0"/>
              <a:t>. Quant. Electron</a:t>
            </a:r>
            <a:r>
              <a:rPr lang="en-US" altLang="zh-CN" dirty="0"/>
              <a:t>. </a:t>
            </a:r>
            <a:r>
              <a:rPr lang="en-US" altLang="zh-CN" b="1" dirty="0"/>
              <a:t>2014</a:t>
            </a:r>
            <a:r>
              <a:rPr lang="en-US" altLang="zh-CN" dirty="0"/>
              <a:t>, </a:t>
            </a:r>
            <a:r>
              <a:rPr lang="en-US" altLang="zh-CN" b="1" dirty="0"/>
              <a:t>56</a:t>
            </a:r>
            <a:r>
              <a:rPr lang="en-US" altLang="zh-CN" dirty="0"/>
              <a:t>: 599-609.</a:t>
            </a:r>
            <a:endParaRPr lang="zh-CN" altLang="zh-CN" dirty="0"/>
          </a:p>
          <a:p>
            <a:pPr>
              <a:lnSpc>
                <a:spcPct val="150000"/>
              </a:lnSpc>
            </a:pPr>
            <a:r>
              <a:rPr lang="en-US" altLang="zh-CN" dirty="0"/>
              <a:t>[3] </a:t>
            </a:r>
            <a:r>
              <a:rPr lang="en-US" altLang="zh-CN" dirty="0" err="1"/>
              <a:t>Farrenq</a:t>
            </a:r>
            <a:r>
              <a:rPr lang="en-US" altLang="zh-CN" dirty="0"/>
              <a:t>, R.; </a:t>
            </a:r>
            <a:r>
              <a:rPr lang="en-US" altLang="zh-CN" dirty="0" err="1"/>
              <a:t>Guelachvili</a:t>
            </a:r>
            <a:r>
              <a:rPr lang="en-US" altLang="zh-CN" dirty="0"/>
              <a:t>, G.; </a:t>
            </a:r>
            <a:r>
              <a:rPr lang="en-US" altLang="zh-CN" dirty="0" err="1"/>
              <a:t>Sauval</a:t>
            </a:r>
            <a:r>
              <a:rPr lang="en-US" altLang="zh-CN" dirty="0"/>
              <a:t>, A.J.; </a:t>
            </a:r>
            <a:r>
              <a:rPr lang="en-US" altLang="zh-CN" dirty="0" err="1"/>
              <a:t>Grevesse</a:t>
            </a:r>
            <a:r>
              <a:rPr lang="en-US" altLang="zh-CN" dirty="0"/>
              <a:t>, N.; Farmer, C.B. </a:t>
            </a:r>
            <a:r>
              <a:rPr lang="en-US" altLang="zh-CN" i="1" dirty="0"/>
              <a:t>J. Mol. </a:t>
            </a:r>
            <a:r>
              <a:rPr lang="en-US" altLang="zh-CN" i="1" dirty="0" err="1"/>
              <a:t>Spectrosc</a:t>
            </a:r>
            <a:r>
              <a:rPr lang="en-US" altLang="zh-CN" dirty="0"/>
              <a:t>. </a:t>
            </a:r>
            <a:r>
              <a:rPr lang="en-US" altLang="zh-CN" b="1" dirty="0"/>
              <a:t>1991</a:t>
            </a:r>
            <a:r>
              <a:rPr lang="en-US" altLang="zh-CN" dirty="0"/>
              <a:t>, </a:t>
            </a:r>
            <a:r>
              <a:rPr lang="en-US" altLang="zh-CN" b="1" dirty="0"/>
              <a:t>149</a:t>
            </a:r>
            <a:r>
              <a:rPr lang="en-US" altLang="zh-CN" dirty="0"/>
              <a:t>: 375-390.</a:t>
            </a:r>
            <a:endParaRPr lang="zh-CN" altLang="zh-CN" dirty="0"/>
          </a:p>
          <a:p>
            <a:pPr>
              <a:lnSpc>
                <a:spcPct val="150000"/>
              </a:lnSpc>
            </a:pPr>
            <a:r>
              <a:rPr lang="en-US" altLang="zh-CN" dirty="0"/>
              <a:t>[4] </a:t>
            </a:r>
            <a:r>
              <a:rPr lang="en-US" altLang="zh-CN" dirty="0" err="1"/>
              <a:t>Velichko</a:t>
            </a:r>
            <a:r>
              <a:rPr lang="en-US" altLang="zh-CN" dirty="0"/>
              <a:t>, T.I.; </a:t>
            </a:r>
            <a:r>
              <a:rPr lang="en-US" altLang="zh-CN" dirty="0" err="1"/>
              <a:t>Mikhailenko</a:t>
            </a:r>
            <a:r>
              <a:rPr lang="en-US" altLang="zh-CN" dirty="0"/>
              <a:t>, S.N.; </a:t>
            </a:r>
            <a:r>
              <a:rPr lang="en-US" altLang="zh-CN" dirty="0" err="1"/>
              <a:t>Tashkun</a:t>
            </a:r>
            <a:r>
              <a:rPr lang="en-US" altLang="zh-CN" dirty="0"/>
              <a:t>, S.A.</a:t>
            </a:r>
            <a:r>
              <a:rPr lang="en-US" altLang="zh-CN" i="1" dirty="0"/>
              <a:t> J. Quant. </a:t>
            </a:r>
            <a:r>
              <a:rPr lang="en-US" altLang="zh-CN" i="1" dirty="0" err="1"/>
              <a:t>Spectrosc</a:t>
            </a:r>
            <a:r>
              <a:rPr lang="en-US" altLang="zh-CN" i="1" dirty="0"/>
              <a:t>. </a:t>
            </a:r>
            <a:r>
              <a:rPr lang="en-US" altLang="zh-CN" i="1" dirty="0" err="1"/>
              <a:t>Radiat</a:t>
            </a:r>
            <a:r>
              <a:rPr lang="en-US" altLang="zh-CN" i="1" dirty="0"/>
              <a:t>. Trans.</a:t>
            </a:r>
            <a:r>
              <a:rPr lang="en-US" altLang="zh-CN" dirty="0"/>
              <a:t> </a:t>
            </a:r>
            <a:r>
              <a:rPr lang="en-US" altLang="zh-CN" b="1" dirty="0"/>
              <a:t>2012</a:t>
            </a:r>
            <a:r>
              <a:rPr lang="en-US" altLang="zh-CN" dirty="0"/>
              <a:t>, </a:t>
            </a:r>
            <a:r>
              <a:rPr lang="en-US" altLang="zh-CN" b="1" dirty="0"/>
              <a:t>113</a:t>
            </a:r>
            <a:r>
              <a:rPr lang="en-US" altLang="zh-CN" dirty="0"/>
              <a:t>: 1643-1655.</a:t>
            </a:r>
            <a:endParaRPr lang="zh-CN" altLang="zh-CN" dirty="0"/>
          </a:p>
          <a:p>
            <a:pPr>
              <a:lnSpc>
                <a:spcPct val="150000"/>
              </a:lnSpc>
            </a:pPr>
            <a:r>
              <a:rPr lang="en-US" altLang="zh-CN" dirty="0"/>
              <a:t>[5] Brianna J. Mount, </a:t>
            </a:r>
            <a:r>
              <a:rPr lang="en-US" altLang="zh-CN" dirty="0" err="1"/>
              <a:t>Holger</a:t>
            </a:r>
            <a:r>
              <a:rPr lang="en-US" altLang="zh-CN" dirty="0"/>
              <a:t> S. P. Muller, Matthew </a:t>
            </a:r>
            <a:r>
              <a:rPr lang="en-US" altLang="zh-CN" dirty="0" err="1"/>
              <a:t>Redshaw</a:t>
            </a:r>
            <a:r>
              <a:rPr lang="en-US" altLang="zh-CN" dirty="0"/>
              <a:t>, and Edmund G. Myers. PHYSICAL REVIEW A, 81, 064501 (2010).</a:t>
            </a:r>
            <a:endParaRPr lang="zh-CN" altLang="zh-CN" dirty="0"/>
          </a:p>
          <a:p>
            <a:pPr>
              <a:lnSpc>
                <a:spcPct val="150000"/>
              </a:lnSpc>
            </a:pPr>
            <a:r>
              <a:rPr lang="en-US" altLang="zh-CN" dirty="0"/>
              <a:t>[6] Brianna J. Mount, Matthew </a:t>
            </a:r>
            <a:r>
              <a:rPr lang="en-US" altLang="zh-CN" dirty="0" err="1"/>
              <a:t>Redshaw</a:t>
            </a:r>
            <a:r>
              <a:rPr lang="en-US" altLang="zh-CN" dirty="0"/>
              <a:t>, Edmund G. Myers. Hyperfine Interact (2011) 199:327–335.</a:t>
            </a:r>
            <a:endParaRPr lang="zh-CN" altLang="zh-CN" dirty="0"/>
          </a:p>
          <a:p>
            <a:pPr>
              <a:lnSpc>
                <a:spcPct val="150000"/>
              </a:lnSpc>
            </a:pPr>
            <a:endParaRPr lang="en-US" sz="2800" dirty="0">
              <a:latin typeface="Times New Roman" panose="02020603050405020304" pitchFamily="18" charset="0"/>
              <a:cs typeface="Times New Roman" panose="02020603050405020304" pitchFamily="18" charset="0"/>
            </a:endParaRPr>
          </a:p>
        </p:txBody>
      </p:sp>
      <p:sp>
        <p:nvSpPr>
          <p:cNvPr id="253" name="Text Placeholder 252"/>
          <p:cNvSpPr>
            <a:spLocks noGrp="1"/>
          </p:cNvSpPr>
          <p:nvPr>
            <p:ph type="body" sz="quarter" idx="29"/>
          </p:nvPr>
        </p:nvSpPr>
        <p:spPr>
          <a:xfrm>
            <a:off x="16651249" y="36930740"/>
            <a:ext cx="15436940" cy="1020651"/>
          </a:xfrm>
        </p:spPr>
        <p:txBody>
          <a:bodyPr/>
          <a:lstStyle/>
          <a:p>
            <a:r>
              <a:rPr lang="en-US" sz="5400" u="none" dirty="0" smtClean="0">
                <a:latin typeface="Times New Roman" panose="02020603050405020304" pitchFamily="18" charset="0"/>
                <a:cs typeface="Times New Roman" panose="02020603050405020304" pitchFamily="18" charset="0"/>
              </a:rPr>
              <a:t>Acknowledgement</a:t>
            </a:r>
            <a:endParaRPr lang="en-US" sz="5400" u="none" dirty="0">
              <a:latin typeface="Times New Roman" panose="02020603050405020304" pitchFamily="18" charset="0"/>
              <a:cs typeface="Times New Roman" panose="02020603050405020304" pitchFamily="18" charset="0"/>
            </a:endParaRPr>
          </a:p>
        </p:txBody>
      </p:sp>
      <p:sp>
        <p:nvSpPr>
          <p:cNvPr id="293" name="Text Placeholder 292"/>
          <p:cNvSpPr>
            <a:spLocks noGrp="1"/>
          </p:cNvSpPr>
          <p:nvPr>
            <p:ph type="body" sz="quarter" idx="150"/>
          </p:nvPr>
        </p:nvSpPr>
        <p:spPr>
          <a:xfrm>
            <a:off x="2629997" y="4932652"/>
            <a:ext cx="27604197" cy="1280160"/>
          </a:xfrm>
        </p:spPr>
        <p:txBody>
          <a:bodyPr>
            <a:noAutofit/>
          </a:bodyPr>
          <a:lstStyle/>
          <a:p>
            <a:r>
              <a:rPr lang="en-US" altLang="zh-CN" sz="4000" i="1" dirty="0" smtClean="0"/>
              <a:t>Hefei </a:t>
            </a:r>
            <a:r>
              <a:rPr lang="en-US" altLang="zh-CN" sz="4000" i="1" dirty="0"/>
              <a:t>National Laboratory for Physical Sciences at </a:t>
            </a:r>
            <a:r>
              <a:rPr lang="en-US" altLang="zh-CN" sz="4000" i="1" dirty="0" err="1"/>
              <a:t>Microscale</a:t>
            </a:r>
            <a:r>
              <a:rPr lang="en-US" altLang="zh-CN" sz="4000" i="1" dirty="0"/>
              <a:t>, University of Science and Technology of China, Hefei 230026, </a:t>
            </a:r>
            <a:r>
              <a:rPr lang="en-US" altLang="zh-CN" sz="4000" i="1" dirty="0" smtClean="0"/>
              <a:t>China.  *</a:t>
            </a:r>
            <a:r>
              <a:rPr lang="en-GB" altLang="zh-CN" sz="4000" dirty="0" smtClean="0"/>
              <a:t>Email</a:t>
            </a:r>
            <a:r>
              <a:rPr lang="en-GB" altLang="zh-CN" sz="4000" dirty="0"/>
              <a:t>: </a:t>
            </a:r>
            <a:r>
              <a:rPr lang="en-GB" altLang="zh-CN" sz="4000" u="sng" dirty="0">
                <a:hlinkClick r:id="rId3"/>
              </a:rPr>
              <a:t>jinwang@ustc.edu.cn</a:t>
            </a:r>
            <a:r>
              <a:rPr lang="en-GB" altLang="zh-CN" sz="4000" dirty="0"/>
              <a:t>, </a:t>
            </a:r>
            <a:r>
              <a:rPr lang="en-GB" altLang="zh-CN" sz="4000" u="sng" dirty="0">
                <a:hlinkClick r:id="rId4"/>
              </a:rPr>
              <a:t>awliu@ustc.edu.cn</a:t>
            </a:r>
            <a:r>
              <a:rPr lang="en-GB" altLang="zh-CN" sz="4000" dirty="0"/>
              <a:t> </a:t>
            </a:r>
            <a:endParaRPr lang="zh-CN" altLang="zh-CN" sz="4000" dirty="0"/>
          </a:p>
          <a:p>
            <a:endParaRPr lang="en-US" sz="4000" i="1" dirty="0"/>
          </a:p>
        </p:txBody>
      </p:sp>
      <p:sp>
        <p:nvSpPr>
          <p:cNvPr id="294" name="Text Placeholder 293"/>
          <p:cNvSpPr>
            <a:spLocks noGrp="1"/>
          </p:cNvSpPr>
          <p:nvPr>
            <p:ph type="body" sz="quarter" idx="151"/>
          </p:nvPr>
        </p:nvSpPr>
        <p:spPr>
          <a:xfrm>
            <a:off x="4446588" y="3766156"/>
            <a:ext cx="23842662" cy="1107952"/>
          </a:xfrm>
        </p:spPr>
        <p:txBody>
          <a:bodyPr>
            <a:normAutofit/>
          </a:bodyPr>
          <a:lstStyle/>
          <a:p>
            <a:r>
              <a:rPr lang="en-US" altLang="zh-CN" sz="6000" u="sng" dirty="0"/>
              <a:t>Jin </a:t>
            </a:r>
            <a:r>
              <a:rPr lang="en-US" altLang="zh-CN" sz="6000" u="sng" dirty="0" smtClean="0"/>
              <a:t>Wang</a:t>
            </a:r>
            <a:r>
              <a:rPr lang="en-US" altLang="zh-CN" sz="6000" baseline="30000" dirty="0" smtClean="0"/>
              <a:t>*</a:t>
            </a:r>
            <a:r>
              <a:rPr lang="en-US" altLang="zh-CN" sz="6000" dirty="0" smtClean="0"/>
              <a:t>, </a:t>
            </a:r>
            <a:r>
              <a:rPr lang="en-US" altLang="zh-CN" sz="6000" dirty="0"/>
              <a:t>Yu Robert </a:t>
            </a:r>
            <a:r>
              <a:rPr lang="en-US" altLang="zh-CN" sz="6000" dirty="0" smtClean="0"/>
              <a:t>Sun, </a:t>
            </a:r>
            <a:r>
              <a:rPr lang="en-US" altLang="zh-CN" sz="6000" dirty="0" err="1" smtClean="0"/>
              <a:t>Changle</a:t>
            </a:r>
            <a:r>
              <a:rPr lang="en-US" altLang="zh-CN" sz="6000" dirty="0" smtClean="0"/>
              <a:t> Hu </a:t>
            </a:r>
            <a:r>
              <a:rPr lang="en-US" altLang="zh-CN" sz="6000" dirty="0" err="1" smtClean="0"/>
              <a:t>Anwen</a:t>
            </a:r>
            <a:r>
              <a:rPr lang="en-US" altLang="zh-CN" sz="6000" dirty="0" smtClean="0"/>
              <a:t> Liu</a:t>
            </a:r>
            <a:r>
              <a:rPr lang="en-US" altLang="zh-CN" sz="6000" baseline="30000" dirty="0" smtClean="0"/>
              <a:t>*</a:t>
            </a:r>
            <a:r>
              <a:rPr lang="en-US" altLang="zh-CN" sz="6000" dirty="0" smtClean="0"/>
              <a:t>, </a:t>
            </a:r>
            <a:r>
              <a:rPr lang="en-US" altLang="zh-CN" sz="6000" dirty="0" err="1"/>
              <a:t>Shuiming</a:t>
            </a:r>
            <a:r>
              <a:rPr lang="en-US" altLang="zh-CN" sz="6000" dirty="0"/>
              <a:t> </a:t>
            </a:r>
            <a:r>
              <a:rPr lang="en-US" altLang="zh-CN" sz="6000" dirty="0" smtClean="0"/>
              <a:t>Hu</a:t>
            </a:r>
            <a:endParaRPr lang="zh-CN" altLang="zh-CN" sz="6000" dirty="0"/>
          </a:p>
        </p:txBody>
      </p:sp>
      <p:sp>
        <p:nvSpPr>
          <p:cNvPr id="295" name="Text Placeholder 294"/>
          <p:cNvSpPr>
            <a:spLocks noGrp="1"/>
          </p:cNvSpPr>
          <p:nvPr>
            <p:ph type="body" sz="quarter" idx="153"/>
          </p:nvPr>
        </p:nvSpPr>
        <p:spPr>
          <a:xfrm>
            <a:off x="0" y="491744"/>
            <a:ext cx="32735838" cy="3469201"/>
          </a:xfrm>
        </p:spPr>
        <p:txBody>
          <a:bodyPr>
            <a:noAutofit/>
          </a:bodyPr>
          <a:lstStyle/>
          <a:p>
            <a:r>
              <a:rPr lang="en-US" altLang="zh-CN" sz="9600" dirty="0"/>
              <a:t>High </a:t>
            </a:r>
            <a:r>
              <a:rPr lang="en-US" altLang="zh-CN" sz="9600" dirty="0" smtClean="0"/>
              <a:t>Precision </a:t>
            </a:r>
            <a:r>
              <a:rPr lang="en-US" altLang="zh-CN" sz="9600" dirty="0"/>
              <a:t>R</a:t>
            </a:r>
            <a:r>
              <a:rPr lang="en-US" altLang="zh-CN" sz="9600" dirty="0" smtClean="0"/>
              <a:t>otational </a:t>
            </a:r>
            <a:r>
              <a:rPr lang="en-US" altLang="zh-CN" sz="9600" dirty="0"/>
              <a:t>C</a:t>
            </a:r>
            <a:r>
              <a:rPr lang="en-US" altLang="zh-CN" sz="9600" dirty="0" smtClean="0"/>
              <a:t>onstants </a:t>
            </a:r>
            <a:r>
              <a:rPr lang="en-US" altLang="zh-CN" sz="9600" dirty="0"/>
              <a:t>of </a:t>
            </a:r>
            <a:r>
              <a:rPr lang="en-US" altLang="zh-CN" sz="9600" baseline="30000" dirty="0"/>
              <a:t>12</a:t>
            </a:r>
            <a:r>
              <a:rPr lang="en-US" altLang="zh-CN" sz="9600" dirty="0"/>
              <a:t>C</a:t>
            </a:r>
            <a:r>
              <a:rPr lang="en-US" altLang="zh-CN" sz="9600" baseline="30000" dirty="0"/>
              <a:t>16</a:t>
            </a:r>
            <a:r>
              <a:rPr lang="en-US" altLang="zh-CN" sz="9600" dirty="0"/>
              <a:t>O </a:t>
            </a:r>
            <a:r>
              <a:rPr lang="en-US" altLang="zh-CN" sz="9600" dirty="0" smtClean="0"/>
              <a:t>Determined </a:t>
            </a:r>
            <a:r>
              <a:rPr lang="en-US" altLang="zh-CN" sz="9600" dirty="0"/>
              <a:t>by </a:t>
            </a:r>
            <a:endParaRPr lang="en-US" altLang="zh-CN" sz="9600" dirty="0" smtClean="0"/>
          </a:p>
          <a:p>
            <a:r>
              <a:rPr lang="en-US" altLang="zh-CN" sz="9600" dirty="0"/>
              <a:t>R</a:t>
            </a:r>
            <a:r>
              <a:rPr lang="en-US" altLang="zh-CN" sz="9600" dirty="0" smtClean="0"/>
              <a:t>o-vibrational </a:t>
            </a:r>
            <a:r>
              <a:rPr lang="en-US" altLang="zh-CN" sz="9600" dirty="0"/>
              <a:t>T</a:t>
            </a:r>
            <a:r>
              <a:rPr lang="en-US" altLang="zh-CN" sz="9600" dirty="0" smtClean="0"/>
              <a:t>ransitions</a:t>
            </a:r>
            <a:endParaRPr lang="zh-CN" altLang="zh-CN" sz="9600" dirty="0"/>
          </a:p>
        </p:txBody>
      </p:sp>
      <p:sp>
        <p:nvSpPr>
          <p:cNvPr id="59" name="Text Placeholder 248"/>
          <p:cNvSpPr txBox="1">
            <a:spLocks/>
          </p:cNvSpPr>
          <p:nvPr/>
        </p:nvSpPr>
        <p:spPr>
          <a:xfrm>
            <a:off x="714715" y="26231092"/>
            <a:ext cx="15448916" cy="1020651"/>
          </a:xfrm>
          <a:prstGeom prst="rect">
            <a:avLst/>
          </a:prstGeom>
          <a:noFill/>
        </p:spPr>
        <p:txBody>
          <a:bodyPr wrap="square" lIns="93910" tIns="93910" rIns="93910" bIns="93910" anchor="ctr" anchorCtr="0">
            <a:spAutoFit/>
          </a:bodyPr>
          <a:lstStyle>
            <a:lvl1pPr marL="0" indent="0" algn="ctr" defTabSz="4507640" rtl="0" eaLnBrk="1" latinLnBrk="0" hangingPunct="1">
              <a:spcBef>
                <a:spcPct val="20000"/>
              </a:spcBef>
              <a:buFont typeface="Arial" pitchFamily="34" charset="0"/>
              <a:buNone/>
              <a:defRPr sz="4100" b="1" u="sng" kern="1200" baseline="0">
                <a:solidFill>
                  <a:schemeClr val="accent5">
                    <a:lumMod val="50000"/>
                  </a:schemeClr>
                </a:solidFill>
                <a:latin typeface="+mn-lt"/>
                <a:ea typeface="+mn-ea"/>
                <a:cs typeface="+mn-cs"/>
              </a:defRPr>
            </a:lvl1pPr>
            <a:lvl2pPr marL="3662457" indent="-1408637" algn="l" defTabSz="4507640" rtl="0" eaLnBrk="1" latinLnBrk="0" hangingPunct="1">
              <a:spcBef>
                <a:spcPct val="20000"/>
              </a:spcBef>
              <a:buFont typeface="Arial" pitchFamily="34" charset="0"/>
              <a:buChar char="–"/>
              <a:defRPr sz="13900" kern="1200">
                <a:solidFill>
                  <a:schemeClr val="tx1"/>
                </a:solidFill>
                <a:latin typeface="+mn-lt"/>
                <a:ea typeface="+mn-ea"/>
                <a:cs typeface="+mn-cs"/>
              </a:defRPr>
            </a:lvl2pPr>
            <a:lvl3pPr marL="5634551" indent="-1126911" algn="l" defTabSz="4507640" rtl="0" eaLnBrk="1" latinLnBrk="0" hangingPunct="1">
              <a:spcBef>
                <a:spcPct val="20000"/>
              </a:spcBef>
              <a:buFont typeface="Arial" pitchFamily="34" charset="0"/>
              <a:buChar char="•"/>
              <a:defRPr sz="11900" kern="1200">
                <a:solidFill>
                  <a:schemeClr val="tx1"/>
                </a:solidFill>
                <a:latin typeface="+mn-lt"/>
                <a:ea typeface="+mn-ea"/>
                <a:cs typeface="+mn-cs"/>
              </a:defRPr>
            </a:lvl3pPr>
            <a:lvl4pPr marL="788837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4pPr>
            <a:lvl5pPr marL="1014218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5pPr>
            <a:lvl6pPr marL="12396010"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6pPr>
            <a:lvl7pPr marL="14649828"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7pPr>
            <a:lvl8pPr marL="1690364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8pPr>
            <a:lvl9pPr marL="19157469" indent="-1126911" algn="l" defTabSz="4507640" rtl="0" eaLnBrk="1" latinLnBrk="0" hangingPunct="1">
              <a:spcBef>
                <a:spcPct val="20000"/>
              </a:spcBef>
              <a:buFont typeface="Arial" pitchFamily="34" charset="0"/>
              <a:buChar char="•"/>
              <a:defRPr sz="9900" kern="1200">
                <a:solidFill>
                  <a:schemeClr val="tx1"/>
                </a:solidFill>
                <a:latin typeface="+mn-lt"/>
                <a:ea typeface="+mn-ea"/>
                <a:cs typeface="+mn-cs"/>
              </a:defRPr>
            </a:lvl9pPr>
          </a:lstStyle>
          <a:p>
            <a:r>
              <a:rPr lang="en-US" sz="5400" u="none" baseline="30000" dirty="0" smtClean="0">
                <a:latin typeface="Times New Roman" panose="02020603050405020304" pitchFamily="18" charset="0"/>
                <a:cs typeface="Times New Roman" panose="02020603050405020304" pitchFamily="18" charset="0"/>
              </a:rPr>
              <a:t>12</a:t>
            </a:r>
            <a:r>
              <a:rPr lang="en-US" sz="5400" u="none" dirty="0" smtClean="0">
                <a:latin typeface="Times New Roman" panose="02020603050405020304" pitchFamily="18" charset="0"/>
                <a:cs typeface="Times New Roman" panose="02020603050405020304" pitchFamily="18" charset="0"/>
              </a:rPr>
              <a:t>C</a:t>
            </a:r>
            <a:r>
              <a:rPr lang="en-US" sz="5400" u="none" baseline="30000" dirty="0">
                <a:latin typeface="Times New Roman" panose="02020603050405020304" pitchFamily="18" charset="0"/>
                <a:cs typeface="Times New Roman" panose="02020603050405020304" pitchFamily="18" charset="0"/>
              </a:rPr>
              <a:t>16</a:t>
            </a:r>
            <a:r>
              <a:rPr lang="en-US" sz="5400" u="none" dirty="0" smtClean="0">
                <a:latin typeface="Times New Roman" panose="02020603050405020304" pitchFamily="18" charset="0"/>
                <a:cs typeface="Times New Roman" panose="02020603050405020304" pitchFamily="18" charset="0"/>
              </a:rPr>
              <a:t>O V=3-0 P(28)  Lamp dip</a:t>
            </a:r>
            <a:endParaRPr lang="en-US" sz="5400" u="none"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3185653" y="39294084"/>
            <a:ext cx="10766320" cy="3170099"/>
          </a:xfrm>
          <a:prstGeom prst="rect">
            <a:avLst/>
          </a:prstGeom>
          <a:noFill/>
        </p:spPr>
        <p:txBody>
          <a:bodyPr wrap="square" rtlCol="0">
            <a:spAutoFit/>
          </a:bodyPr>
          <a:lstStyle/>
          <a:p>
            <a:pPr>
              <a:lnSpc>
                <a:spcPts val="6000"/>
              </a:lnSpc>
            </a:pPr>
            <a:r>
              <a:rPr lang="en-US" altLang="zh-CN" sz="4400" dirty="0" smtClean="0">
                <a:latin typeface="Times New Roman" panose="02020603050405020304" pitchFamily="18" charset="0"/>
                <a:cs typeface="Times New Roman" panose="02020603050405020304" pitchFamily="18" charset="0"/>
              </a:rPr>
              <a:t>Line intensity: 4.39E-26 cm/molecule</a:t>
            </a:r>
          </a:p>
          <a:p>
            <a:pPr>
              <a:lnSpc>
                <a:spcPts val="6000"/>
              </a:lnSpc>
            </a:pPr>
            <a:r>
              <a:rPr lang="en-US" altLang="zh-CN" sz="4400" dirty="0" smtClean="0">
                <a:latin typeface="Times New Roman" panose="02020603050405020304" pitchFamily="18" charset="0"/>
                <a:cs typeface="Times New Roman" panose="02020603050405020304" pitchFamily="18" charset="0"/>
              </a:rPr>
              <a:t>Saturated Power: ~2kW/cm</a:t>
            </a:r>
            <a:r>
              <a:rPr lang="en-US" altLang="zh-CN" sz="4400" baseline="30000" dirty="0" smtClean="0">
                <a:latin typeface="Times New Roman" panose="02020603050405020304" pitchFamily="18" charset="0"/>
                <a:cs typeface="Times New Roman" panose="02020603050405020304" pitchFamily="18" charset="0"/>
              </a:rPr>
              <a:t>2</a:t>
            </a:r>
          </a:p>
          <a:p>
            <a:pPr>
              <a:lnSpc>
                <a:spcPts val="6000"/>
              </a:lnSpc>
            </a:pPr>
            <a:r>
              <a:rPr lang="en-US" altLang="zh-CN" sz="4400" dirty="0" smtClean="0">
                <a:latin typeface="Times New Roman" panose="02020603050405020304" pitchFamily="18" charset="0"/>
                <a:cs typeface="Times New Roman" panose="02020603050405020304" pitchFamily="18" charset="0"/>
              </a:rPr>
              <a:t>Input power: 2.2mW</a:t>
            </a:r>
          </a:p>
          <a:p>
            <a:pPr>
              <a:lnSpc>
                <a:spcPts val="6000"/>
              </a:lnSpc>
            </a:pPr>
            <a:r>
              <a:rPr lang="en-US" altLang="zh-CN" sz="4400" dirty="0" smtClean="0">
                <a:latin typeface="Times New Roman" panose="02020603050405020304" pitchFamily="18" charset="0"/>
                <a:cs typeface="Times New Roman" panose="02020603050405020304" pitchFamily="18" charset="0"/>
              </a:rPr>
              <a:t>Gas pressure: 1Pa</a:t>
            </a:r>
            <a:endParaRPr lang="zh-CN" altLang="en-US" sz="44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24817" y="38236802"/>
            <a:ext cx="5248023" cy="3858841"/>
          </a:xfrm>
          <a:prstGeom prst="rect">
            <a:avLst/>
          </a:prstGeom>
        </p:spPr>
      </p:pic>
      <p:pic>
        <p:nvPicPr>
          <p:cNvPr id="8" name="图片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13210" y="38336124"/>
            <a:ext cx="3759519" cy="3759519"/>
          </a:xfrm>
          <a:prstGeom prst="rect">
            <a:avLst/>
          </a:prstGeom>
        </p:spPr>
      </p:pic>
      <p:pic>
        <p:nvPicPr>
          <p:cNvPr id="9" name="图片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688525" y="38671705"/>
            <a:ext cx="4809000" cy="2871045"/>
          </a:xfrm>
          <a:prstGeom prst="rect">
            <a:avLst/>
          </a:prstGeom>
        </p:spPr>
      </p:pic>
      <p:sp>
        <p:nvSpPr>
          <p:cNvPr id="58" name="Text Placeholder 249"/>
          <p:cNvSpPr>
            <a:spLocks noGrp="1"/>
          </p:cNvSpPr>
          <p:nvPr>
            <p:ph type="body" sz="quarter" idx="26"/>
          </p:nvPr>
        </p:nvSpPr>
        <p:spPr>
          <a:xfrm>
            <a:off x="16613149" y="15177102"/>
            <a:ext cx="15448916" cy="1028131"/>
          </a:xfrm>
        </p:spPr>
        <p:txBody>
          <a:bodyPr/>
          <a:lstStyle/>
          <a:p>
            <a:pPr algn="ctr"/>
            <a:r>
              <a:rPr lang="en-US" sz="3600" dirty="0" smtClean="0">
                <a:latin typeface="Times New Roman" panose="02020603050405020304" pitchFamily="18" charset="0"/>
                <a:cs typeface="Times New Roman" panose="02020603050405020304" pitchFamily="18" charset="0"/>
              </a:rPr>
              <a:t>Experimental</a:t>
            </a:r>
            <a:endParaRPr lang="en-US" sz="3600" dirty="0">
              <a:latin typeface="Times New Roman" panose="02020603050405020304" pitchFamily="18" charset="0"/>
              <a:cs typeface="Times New Roman" panose="02020603050405020304" pitchFamily="18" charset="0"/>
            </a:endParaRPr>
          </a:p>
        </p:txBody>
      </p:sp>
      <p:pic>
        <p:nvPicPr>
          <p:cNvPr id="60" name="图片 59"/>
          <p:cNvPicPr>
            <a:picLocks noChangeAspect="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26105" y="17823022"/>
            <a:ext cx="13266452" cy="7682201"/>
          </a:xfrm>
          <a:prstGeom prst="rect">
            <a:avLst/>
          </a:prstGeom>
        </p:spPr>
      </p:pic>
      <p:pic>
        <p:nvPicPr>
          <p:cNvPr id="15" name="图片 14"/>
          <p:cNvPicPr>
            <a:picLocks noChangeAspect="1"/>
          </p:cNvPicPr>
          <p:nvPr/>
        </p:nvPicPr>
        <p:blipFill rotWithShape="1">
          <a:blip r:embed="rId9"/>
          <a:srcRect l="6425" t="9665" r="12173" b="6748"/>
          <a:stretch/>
        </p:blipFill>
        <p:spPr>
          <a:xfrm>
            <a:off x="24743800" y="16585967"/>
            <a:ext cx="7127187" cy="5597872"/>
          </a:xfrm>
          <a:prstGeom prst="rect">
            <a:avLst/>
          </a:prstGeom>
        </p:spPr>
      </p:pic>
      <p:pic>
        <p:nvPicPr>
          <p:cNvPr id="16" name="图片 15"/>
          <p:cNvPicPr>
            <a:picLocks noChangeAspect="1"/>
          </p:cNvPicPr>
          <p:nvPr/>
        </p:nvPicPr>
        <p:blipFill>
          <a:blip r:embed="rId10">
            <a:clrChange>
              <a:clrFrom>
                <a:srgbClr val="FFFFFF"/>
              </a:clrFrom>
              <a:clrTo>
                <a:srgbClr val="FFFFFF">
                  <a:alpha val="0"/>
                </a:srgbClr>
              </a:clrTo>
            </a:clrChange>
          </a:blip>
          <a:stretch>
            <a:fillRect/>
          </a:stretch>
        </p:blipFill>
        <p:spPr>
          <a:xfrm>
            <a:off x="24328004" y="9705795"/>
            <a:ext cx="7669896" cy="5866646"/>
          </a:xfrm>
          <a:prstGeom prst="rect">
            <a:avLst/>
          </a:prstGeom>
        </p:spPr>
      </p:pic>
      <p:pic>
        <p:nvPicPr>
          <p:cNvPr id="18" name="图片 17"/>
          <p:cNvPicPr>
            <a:picLocks noChangeAspect="1"/>
          </p:cNvPicPr>
          <p:nvPr/>
        </p:nvPicPr>
        <p:blipFill rotWithShape="1">
          <a:blip r:embed="rId11"/>
          <a:srcRect t="1416"/>
          <a:stretch/>
        </p:blipFill>
        <p:spPr>
          <a:xfrm>
            <a:off x="16505241" y="9828980"/>
            <a:ext cx="8291114" cy="5724411"/>
          </a:xfrm>
          <a:prstGeom prst="rect">
            <a:avLst/>
          </a:prstGeom>
        </p:spPr>
      </p:pic>
      <mc:AlternateContent xmlns:mc="http://schemas.openxmlformats.org/markup-compatibility/2006">
        <mc:Choice xmlns:a14="http://schemas.microsoft.com/office/drawing/2010/main" Requires="a14">
          <p:graphicFrame>
            <p:nvGraphicFramePr>
              <p:cNvPr id="61" name="表格 60"/>
              <p:cNvGraphicFramePr>
                <a:graphicFrameLocks noGrp="1"/>
              </p:cNvGraphicFramePr>
              <p:nvPr>
                <p:extLst>
                  <p:ext uri="{D42A27DB-BD31-4B8C-83A1-F6EECF244321}">
                    <p14:modId xmlns:p14="http://schemas.microsoft.com/office/powerpoint/2010/main" val="283151221"/>
                  </p:ext>
                </p:extLst>
              </p:nvPr>
            </p:nvGraphicFramePr>
            <p:xfrm>
              <a:off x="17494425" y="23993188"/>
              <a:ext cx="13754101" cy="3860038"/>
            </p:xfrm>
            <a:graphic>
              <a:graphicData uri="http://schemas.openxmlformats.org/drawingml/2006/table">
                <a:tbl>
                  <a:tblPr firstRow="1" bandRow="1">
                    <a:tableStyleId>{5940675A-B579-460E-94D1-54222C63F5DA}</a:tableStyleId>
                  </a:tblPr>
                  <a:tblGrid>
                    <a:gridCol w="2680884">
                      <a:extLst>
                        <a:ext uri="{9D8B030D-6E8A-4147-A177-3AD203B41FA5}">
                          <a16:colId xmlns:a16="http://schemas.microsoft.com/office/drawing/2014/main" xmlns="" val="574171167"/>
                        </a:ext>
                      </a:extLst>
                    </a:gridCol>
                    <a:gridCol w="1890450">
                      <a:extLst>
                        <a:ext uri="{9D8B030D-6E8A-4147-A177-3AD203B41FA5}">
                          <a16:colId xmlns:a16="http://schemas.microsoft.com/office/drawing/2014/main" xmlns="" val="280195780"/>
                        </a:ext>
                      </a:extLst>
                    </a:gridCol>
                    <a:gridCol w="2004971">
                      <a:extLst>
                        <a:ext uri="{9D8B030D-6E8A-4147-A177-3AD203B41FA5}">
                          <a16:colId xmlns:a16="http://schemas.microsoft.com/office/drawing/2014/main" xmlns="" val="3807073806"/>
                        </a:ext>
                      </a:extLst>
                    </a:gridCol>
                    <a:gridCol w="4147234">
                      <a:extLst>
                        <a:ext uri="{9D8B030D-6E8A-4147-A177-3AD203B41FA5}">
                          <a16:colId xmlns:a16="http://schemas.microsoft.com/office/drawing/2014/main" xmlns="" val="2664017065"/>
                        </a:ext>
                      </a:extLst>
                    </a:gridCol>
                    <a:gridCol w="3030562">
                      <a:extLst>
                        <a:ext uri="{9D8B030D-6E8A-4147-A177-3AD203B41FA5}">
                          <a16:colId xmlns:a16="http://schemas.microsoft.com/office/drawing/2014/main" xmlns="" val="2902501804"/>
                        </a:ext>
                      </a:extLst>
                    </a:gridCol>
                  </a:tblGrid>
                  <a:tr h="531844">
                    <a:tc>
                      <a:txBody>
                        <a:bodyPr/>
                        <a:lstStyle/>
                        <a:p>
                          <a:pPr algn="ctr">
                            <a:lnSpc>
                              <a:spcPct val="150000"/>
                            </a:lnSpc>
                          </a:pPr>
                          <a:r>
                            <a:rPr lang="en-US" altLang="zh-CN" sz="2000" b="1" dirty="0" smtClean="0">
                              <a:latin typeface="Times New Roman" panose="02020603050405020304" pitchFamily="18" charset="0"/>
                              <a:cs typeface="Times New Roman" panose="02020603050405020304" pitchFamily="18" charset="0"/>
                            </a:rPr>
                            <a:t>Constant </a:t>
                          </a:r>
                          <a:r>
                            <a:rPr lang="en-US" altLang="zh-CN" sz="2000" b="1" dirty="0" smtClean="0">
                              <a:latin typeface="Times New Roman" panose="02020603050405020304" pitchFamily="18" charset="0"/>
                              <a:cs typeface="Times New Roman" panose="02020603050405020304" pitchFamily="18" charset="0"/>
                            </a:rPr>
                            <a:t>(kHz)</a:t>
                          </a:r>
                          <a:endParaRPr lang="zh-CN" alt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gridSpan="2">
                      <a:txBody>
                        <a:bodyPr/>
                        <a:lstStyle/>
                        <a:p>
                          <a:pPr algn="ctr">
                            <a:lnSpc>
                              <a:spcPct val="150000"/>
                            </a:lnSpc>
                          </a:pPr>
                          <a:r>
                            <a:rPr lang="en-US" altLang="zh-CN" sz="2000" b="1" dirty="0" smtClean="0">
                              <a:solidFill>
                                <a:srgbClr val="0000FF"/>
                              </a:solidFill>
                              <a:latin typeface="Times New Roman" panose="02020603050405020304" pitchFamily="18" charset="0"/>
                              <a:cs typeface="Times New Roman" panose="02020603050405020304" pitchFamily="18" charset="0"/>
                            </a:rPr>
                            <a:t>USTC(Hefei)</a:t>
                          </a:r>
                          <a:endParaRPr lang="zh-CN" altLang="en-US" sz="2000" b="1" dirty="0">
                            <a:solidFill>
                              <a:srgbClr val="0000FF"/>
                            </a:solidFill>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Cologne _</a:t>
                          </a:r>
                          <a:r>
                            <a:rPr lang="en-US" altLang="zh-CN" sz="1600" b="1" i="1" dirty="0" smtClean="0">
                              <a:solidFill>
                                <a:srgbClr val="C00000"/>
                              </a:solidFill>
                              <a:latin typeface="Times New Roman" panose="02020603050405020304" pitchFamily="18" charset="0"/>
                              <a:cs typeface="Times New Roman" panose="02020603050405020304" pitchFamily="18" charset="0"/>
                            </a:rPr>
                            <a:t>JMS </a:t>
                          </a:r>
                          <a:r>
                            <a:rPr lang="en-US" altLang="zh-CN" sz="1600" b="1" i="1" dirty="0" smtClean="0">
                              <a:solidFill>
                                <a:srgbClr val="C00000"/>
                              </a:solidFill>
                              <a:latin typeface="Times New Roman" panose="02020603050405020304" pitchFamily="18" charset="0"/>
                              <a:cs typeface="Times New Roman" panose="02020603050405020304" pitchFamily="18" charset="0"/>
                            </a:rPr>
                            <a:t>184(1997): 468</a:t>
                          </a:r>
                          <a:endParaRPr lang="zh-CN" altLang="en-US" sz="1600" b="1" i="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NIST_</a:t>
                          </a:r>
                          <a:r>
                            <a:rPr lang="en-US" altLang="zh-CN" sz="1600" b="1" i="1" dirty="0" smtClean="0">
                              <a:solidFill>
                                <a:srgbClr val="00B050"/>
                              </a:solidFill>
                              <a:latin typeface="Times New Roman" panose="02020603050405020304" pitchFamily="18" charset="0"/>
                              <a:cs typeface="Times New Roman" panose="02020603050405020304" pitchFamily="18" charset="0"/>
                            </a:rPr>
                            <a:t>APJ</a:t>
                          </a:r>
                          <a:r>
                            <a:rPr lang="en-US" altLang="zh-CN" sz="1600" b="1" i="1" baseline="0" dirty="0" smtClean="0">
                              <a:solidFill>
                                <a:srgbClr val="00B050"/>
                              </a:solidFill>
                              <a:latin typeface="Times New Roman" panose="02020603050405020304" pitchFamily="18" charset="0"/>
                              <a:cs typeface="Times New Roman" panose="02020603050405020304" pitchFamily="18" charset="0"/>
                            </a:rPr>
                            <a:t> </a:t>
                          </a:r>
                          <a:r>
                            <a:rPr lang="en-US" altLang="zh-CN" sz="1600" b="1" i="1" baseline="0" dirty="0" smtClean="0">
                              <a:solidFill>
                                <a:srgbClr val="00B050"/>
                              </a:solidFill>
                              <a:latin typeface="Times New Roman" panose="02020603050405020304" pitchFamily="18" charset="0"/>
                              <a:cs typeface="Times New Roman" panose="02020603050405020304" pitchFamily="18" charset="0"/>
                            </a:rPr>
                            <a:t>385(1992):763</a:t>
                          </a:r>
                          <a:endParaRPr lang="zh-CN" altLang="en-US" sz="16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36436680"/>
                      </a:ext>
                    </a:extLst>
                  </a:tr>
                  <a:tr h="521949">
                    <a:tc>
                      <a:txBody>
                        <a:bodyPr/>
                        <a:lstStyle/>
                        <a:p>
                          <a:pPr algn="ctr">
                            <a:lnSpc>
                              <a:spcPct val="150000"/>
                            </a:lnSpc>
                          </a:pPr>
                          <a:r>
                            <a:rPr lang="en-US" altLang="zh-CN" sz="2000" b="1" i="1" dirty="0" smtClean="0">
                              <a:latin typeface="Times New Roman" panose="02020603050405020304" pitchFamily="18" charset="0"/>
                              <a:cs typeface="Times New Roman" panose="02020603050405020304" pitchFamily="18" charset="0"/>
                            </a:rPr>
                            <a:t>B</a:t>
                          </a:r>
                          <a:r>
                            <a:rPr lang="en-US" altLang="zh-CN" sz="2000" b="1" baseline="-25000" dirty="0" smtClean="0">
                              <a:latin typeface="Times New Roman" panose="02020603050405020304" pitchFamily="18" charset="0"/>
                              <a:cs typeface="Times New Roman" panose="02020603050405020304" pitchFamily="18" charset="0"/>
                            </a:rPr>
                            <a:t>0 </a:t>
                          </a:r>
                          <a:r>
                            <a:rPr lang="en-US" altLang="zh-CN" sz="2000" b="1" baseline="0" dirty="0" smtClean="0">
                              <a:latin typeface="Times New Roman" panose="02020603050405020304" pitchFamily="18" charset="0"/>
                              <a:cs typeface="Times New Roman" panose="02020603050405020304" pitchFamily="18" charset="0"/>
                            </a:rPr>
                            <a:t>- 57635968</a:t>
                          </a:r>
                          <a:endParaRPr lang="zh-CN" altLang="en-US" sz="2000" b="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0.137(25)</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a:solidFill>
                                <a:srgbClr val="0000FF"/>
                              </a:solidFill>
                              <a:latin typeface="Times New Roman" panose="02020603050405020304" pitchFamily="18" charset="0"/>
                              <a:ea typeface="+mn-ea"/>
                              <a:cs typeface="Times New Roman" panose="02020603050405020304" pitchFamily="18" charset="0"/>
                            </a:rPr>
                            <a:t>0.102(17)</a:t>
                          </a:r>
                          <a:endParaRPr lang="zh-CN" sz="2000" b="1" kern="120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0.019(28)</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0.26(12)</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68259104"/>
                      </a:ext>
                    </a:extLst>
                  </a:tr>
                  <a:tr h="521949">
                    <a:tc>
                      <a:txBody>
                        <a:bodyPr/>
                        <a:lstStyle/>
                        <a:p>
                          <a:pPr algn="ctr">
                            <a:lnSpc>
                              <a:spcPct val="150000"/>
                            </a:lnSpc>
                          </a:pPr>
                          <a:r>
                            <a:rPr lang="en-US" altLang="zh-CN" sz="2000" b="1" i="1" dirty="0" smtClean="0">
                              <a:latin typeface="Times New Roman" panose="02020603050405020304" pitchFamily="18" charset="0"/>
                              <a:cs typeface="Times New Roman" panose="02020603050405020304" pitchFamily="18" charset="0"/>
                            </a:rPr>
                            <a:t>D</a:t>
                          </a:r>
                          <a:r>
                            <a:rPr lang="en-US" altLang="zh-CN" sz="2000" b="1" baseline="-25000" dirty="0" smtClean="0">
                              <a:latin typeface="Times New Roman" panose="02020603050405020304" pitchFamily="18" charset="0"/>
                              <a:cs typeface="Times New Roman" panose="02020603050405020304" pitchFamily="18" charset="0"/>
                            </a:rPr>
                            <a:t>0</a:t>
                          </a:r>
                          <a:r>
                            <a:rPr lang="en-US" altLang="zh-CN" sz="2000" b="1" baseline="0" dirty="0" smtClean="0">
                              <a:latin typeface="Times New Roman" panose="02020603050405020304" pitchFamily="18" charset="0"/>
                              <a:cs typeface="Times New Roman" panose="02020603050405020304" pitchFamily="18" charset="0"/>
                            </a:rPr>
                            <a:t> -183</a:t>
                          </a:r>
                          <a:endParaRPr lang="zh-CN" altLang="en-US" sz="2000" b="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0.50644(18)</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a:solidFill>
                                <a:srgbClr val="0000FF"/>
                              </a:solidFill>
                              <a:latin typeface="Times New Roman" panose="02020603050405020304" pitchFamily="18" charset="0"/>
                              <a:ea typeface="+mn-ea"/>
                              <a:cs typeface="Times New Roman" panose="02020603050405020304" pitchFamily="18" charset="0"/>
                            </a:rPr>
                            <a:t>0.506114(78)</a:t>
                          </a:r>
                          <a:endParaRPr lang="zh-CN" sz="2000" b="1" kern="120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0.50489(16)</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0.50552(46)</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803802245"/>
                      </a:ext>
                    </a:extLst>
                  </a:tr>
                  <a:tr h="529980">
                    <a:tc>
                      <a:txBody>
                        <a:bodyPr/>
                        <a:lstStyle/>
                        <a:p>
                          <a:pPr algn="ctr">
                            <a:lnSpc>
                              <a:spcPct val="150000"/>
                            </a:lnSpc>
                          </a:pPr>
                          <a:r>
                            <a:rPr lang="en-US" altLang="zh-CN" sz="2000" b="1" i="1" dirty="0" smtClean="0">
                              <a:latin typeface="Times New Roman" panose="02020603050405020304" pitchFamily="18" charset="0"/>
                              <a:cs typeface="Times New Roman" panose="02020603050405020304" pitchFamily="18" charset="0"/>
                            </a:rPr>
                            <a:t>H</a:t>
                          </a:r>
                          <a:r>
                            <a:rPr lang="en-US" altLang="zh-CN" sz="2000" b="1" baseline="-25000" dirty="0" smtClean="0">
                              <a:latin typeface="Times New Roman" panose="02020603050405020304" pitchFamily="18" charset="0"/>
                              <a:cs typeface="Times New Roman" panose="02020603050405020304" pitchFamily="18" charset="0"/>
                            </a:rPr>
                            <a:t>0</a:t>
                          </a:r>
                          <a14:m>
                            <m:oMath xmlns:m="http://schemas.openxmlformats.org/officeDocument/2006/math">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𝟏𝟎</m:t>
                                  </m:r>
                                </m:e>
                                <m:sup>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𝟒</m:t>
                                  </m:r>
                                </m:sup>
                              </m:sSup>
                            </m:oMath>
                          </a14:m>
                          <a:endParaRPr lang="zh-CN" altLang="en-US" sz="2000" b="1" baseline="30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1.7383(49)</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a:solidFill>
                                <a:srgbClr val="0000FF"/>
                              </a:solidFill>
                              <a:latin typeface="Times New Roman" panose="02020603050405020304" pitchFamily="18" charset="0"/>
                              <a:ea typeface="+mn-ea"/>
                              <a:cs typeface="Times New Roman" panose="02020603050405020304" pitchFamily="18" charset="0"/>
                            </a:rPr>
                            <a:t>1.72877(95)</a:t>
                          </a:r>
                          <a:endParaRPr lang="zh-CN" sz="2000" b="1" kern="120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1.7168(10)</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1.7249(59)</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650951081"/>
                      </a:ext>
                    </a:extLst>
                  </a:tr>
                  <a:tr h="531068">
                    <a:tc>
                      <a:txBody>
                        <a:bodyPr/>
                        <a:lstStyle/>
                        <a:p>
                          <a:pPr algn="ctr">
                            <a:lnSpc>
                              <a:spcPct val="150000"/>
                            </a:lnSpc>
                          </a:pPr>
                          <a:r>
                            <a:rPr lang="en-US" altLang="zh-CN" sz="2000" b="1" i="1" dirty="0" smtClean="0">
                              <a:latin typeface="Times New Roman" panose="02020603050405020304" pitchFamily="18" charset="0"/>
                              <a:cs typeface="Times New Roman" panose="02020603050405020304" pitchFamily="18" charset="0"/>
                            </a:rPr>
                            <a:t>L</a:t>
                          </a:r>
                          <a:r>
                            <a:rPr lang="en-US" altLang="zh-CN" sz="2000" b="1" baseline="-25000" dirty="0" smtClean="0">
                              <a:latin typeface="Times New Roman" panose="02020603050405020304" pitchFamily="18" charset="0"/>
                              <a:cs typeface="Times New Roman" panose="02020603050405020304" pitchFamily="18" charset="0"/>
                            </a:rPr>
                            <a:t>0</a:t>
                          </a:r>
                          <a14:m>
                            <m:oMath xmlns:m="http://schemas.openxmlformats.org/officeDocument/2006/math">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𝟏𝟎</m:t>
                                  </m:r>
                                </m:e>
                                <m:sup>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1" i="1" baseline="0" smtClean="0">
                                      <a:latin typeface="Cambria Math" panose="02040503050406030204" pitchFamily="18" charset="0"/>
                                      <a:ea typeface="Cambria Math" panose="02040503050406030204" pitchFamily="18" charset="0"/>
                                      <a:cs typeface="Times New Roman" panose="02020603050405020304" pitchFamily="18" charset="0"/>
                                    </a:rPr>
                                    <m:t>𝟗</m:t>
                                  </m:r>
                                </m:sup>
                              </m:sSup>
                            </m:oMath>
                          </a14:m>
                          <a:endParaRPr lang="zh-CN" altLang="en-US" sz="2000" b="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-8.0(40)</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-0.31(23)</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4236101483"/>
                      </a:ext>
                    </a:extLst>
                  </a:tr>
                  <a:tr h="531068">
                    <a:tc>
                      <a:txBody>
                        <a:bodyPr/>
                        <a:lstStyle/>
                        <a:p>
                          <a:pPr algn="ctr">
                            <a:lnSpc>
                              <a:spcPct val="150000"/>
                            </a:lnSpc>
                          </a:pPr>
                          <a:r>
                            <a:rPr lang="en-US" altLang="zh-CN" sz="2000" b="1" i="1" kern="1200" dirty="0" smtClean="0">
                              <a:solidFill>
                                <a:schemeClr val="tx1"/>
                              </a:solidFill>
                              <a:latin typeface="Times New Roman" panose="02020603050405020304" pitchFamily="18" charset="0"/>
                              <a:ea typeface="+mn-ea"/>
                              <a:cs typeface="Times New Roman" panose="02020603050405020304" pitchFamily="18" charset="0"/>
                            </a:rPr>
                            <a:t>RMS</a:t>
                          </a:r>
                          <a:endParaRPr lang="zh-CN" altLang="en-US" sz="2000" b="1" i="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2.4</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5.4</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13</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tr>
                  <a:tr h="521949">
                    <a:tc>
                      <a:txBody>
                        <a:bodyPr/>
                        <a:lstStyle/>
                        <a:p>
                          <a:pPr algn="ctr">
                            <a:lnSpc>
                              <a:spcPct val="150000"/>
                            </a:lnSpc>
                          </a:pPr>
                          <a:r>
                            <a:rPr lang="en-US" altLang="zh-CN" sz="2000" b="1" i="1" dirty="0" err="1" smtClean="0">
                              <a:latin typeface="Times New Roman" panose="02020603050405020304" pitchFamily="18" charset="0"/>
                              <a:cs typeface="Times New Roman" panose="02020603050405020304" pitchFamily="18" charset="0"/>
                            </a:rPr>
                            <a:t>J</a:t>
                          </a:r>
                          <a:r>
                            <a:rPr lang="en-US" altLang="zh-CN" sz="2000" b="1" i="1" baseline="-25000" dirty="0" err="1" smtClean="0">
                              <a:latin typeface="Times New Roman" panose="02020603050405020304" pitchFamily="18" charset="0"/>
                              <a:cs typeface="Times New Roman" panose="02020603050405020304" pitchFamily="18" charset="0"/>
                            </a:rPr>
                            <a:t>max</a:t>
                          </a:r>
                          <a:endParaRPr lang="zh-CN" altLang="en-US" sz="2000" b="1" i="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gridSpan="2">
                      <a:txBody>
                        <a:bodyPr/>
                        <a:lstStyle/>
                        <a:p>
                          <a:pPr marL="0" algn="ctr" defTabSz="4507640" rtl="0" eaLnBrk="1" latinLnBrk="0" hangingPunct="1">
                            <a:lnSpc>
                              <a:spcPct val="150000"/>
                            </a:lnSpc>
                            <a:spcAft>
                              <a:spcPts val="0"/>
                            </a:spcAft>
                          </a:pPr>
                          <a:r>
                            <a:rPr lang="en-US" altLang="zh-CN" sz="2000" b="1" kern="1200" dirty="0" smtClean="0">
                              <a:solidFill>
                                <a:srgbClr val="0000FF"/>
                              </a:solidFill>
                              <a:latin typeface="Times New Roman" panose="02020603050405020304" pitchFamily="18" charset="0"/>
                              <a:ea typeface="+mn-ea"/>
                              <a:cs typeface="Times New Roman" panose="02020603050405020304" pitchFamily="18" charset="0"/>
                            </a:rPr>
                            <a:t>28</a:t>
                          </a:r>
                          <a:endParaRPr lang="zh-CN" altLang="en-US"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hMerge="1">
                      <a:txBody>
                        <a:bodyPr/>
                        <a:lstStyle/>
                        <a:p>
                          <a:endParaRPr lang="zh-CN" altLang="en-US"/>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38</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38</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042307480"/>
                      </a:ext>
                    </a:extLst>
                  </a:tr>
                </a:tbl>
              </a:graphicData>
            </a:graphic>
          </p:graphicFrame>
        </mc:Choice>
        <mc:Fallback>
          <p:graphicFrame>
            <p:nvGraphicFramePr>
              <p:cNvPr id="61" name="表格 60"/>
              <p:cNvGraphicFramePr>
                <a:graphicFrameLocks noGrp="1"/>
              </p:cNvGraphicFramePr>
              <p:nvPr>
                <p:extLst>
                  <p:ext uri="{D42A27DB-BD31-4B8C-83A1-F6EECF244321}">
                    <p14:modId xmlns:p14="http://schemas.microsoft.com/office/powerpoint/2010/main" val="283151221"/>
                  </p:ext>
                </p:extLst>
              </p:nvPr>
            </p:nvGraphicFramePr>
            <p:xfrm>
              <a:off x="17494425" y="23993188"/>
              <a:ext cx="13754101" cy="3860038"/>
            </p:xfrm>
            <a:graphic>
              <a:graphicData uri="http://schemas.openxmlformats.org/drawingml/2006/table">
                <a:tbl>
                  <a:tblPr firstRow="1" bandRow="1">
                    <a:tableStyleId>{5940675A-B579-460E-94D1-54222C63F5DA}</a:tableStyleId>
                  </a:tblPr>
                  <a:tblGrid>
                    <a:gridCol w="2680884">
                      <a:extLst>
                        <a:ext uri="{9D8B030D-6E8A-4147-A177-3AD203B41FA5}">
                          <a16:colId xmlns:a16="http://schemas.microsoft.com/office/drawing/2014/main" xmlns:a14="http://schemas.microsoft.com/office/drawing/2010/main" xmlns="" val="574171167"/>
                        </a:ext>
                      </a:extLst>
                    </a:gridCol>
                    <a:gridCol w="1890450">
                      <a:extLst>
                        <a:ext uri="{9D8B030D-6E8A-4147-A177-3AD203B41FA5}">
                          <a16:colId xmlns:a16="http://schemas.microsoft.com/office/drawing/2014/main" xmlns:a14="http://schemas.microsoft.com/office/drawing/2010/main" xmlns="" val="280195780"/>
                        </a:ext>
                      </a:extLst>
                    </a:gridCol>
                    <a:gridCol w="2004971">
                      <a:extLst>
                        <a:ext uri="{9D8B030D-6E8A-4147-A177-3AD203B41FA5}">
                          <a16:colId xmlns:a16="http://schemas.microsoft.com/office/drawing/2014/main" xmlns:a14="http://schemas.microsoft.com/office/drawing/2010/main" xmlns="" val="3807073806"/>
                        </a:ext>
                      </a:extLst>
                    </a:gridCol>
                    <a:gridCol w="4147234">
                      <a:extLst>
                        <a:ext uri="{9D8B030D-6E8A-4147-A177-3AD203B41FA5}">
                          <a16:colId xmlns:a16="http://schemas.microsoft.com/office/drawing/2014/main" xmlns:a14="http://schemas.microsoft.com/office/drawing/2010/main" xmlns="" val="2664017065"/>
                        </a:ext>
                      </a:extLst>
                    </a:gridCol>
                    <a:gridCol w="3030562">
                      <a:extLst>
                        <a:ext uri="{9D8B030D-6E8A-4147-A177-3AD203B41FA5}">
                          <a16:colId xmlns:a16="http://schemas.microsoft.com/office/drawing/2014/main" xmlns:a14="http://schemas.microsoft.com/office/drawing/2010/main" xmlns="" val="2902501804"/>
                        </a:ext>
                      </a:extLst>
                    </a:gridCol>
                  </a:tblGrid>
                  <a:tr h="548640">
                    <a:tc>
                      <a:txBody>
                        <a:bodyPr/>
                        <a:lstStyle/>
                        <a:p>
                          <a:pPr algn="ctr">
                            <a:lnSpc>
                              <a:spcPct val="150000"/>
                            </a:lnSpc>
                          </a:pPr>
                          <a:r>
                            <a:rPr lang="en-US" altLang="zh-CN" sz="2000" b="1" dirty="0" smtClean="0">
                              <a:latin typeface="Times New Roman" panose="02020603050405020304" pitchFamily="18" charset="0"/>
                              <a:cs typeface="Times New Roman" panose="02020603050405020304" pitchFamily="18" charset="0"/>
                            </a:rPr>
                            <a:t>Constant </a:t>
                          </a:r>
                          <a:r>
                            <a:rPr lang="en-US" altLang="zh-CN" sz="2000" b="1" dirty="0" smtClean="0">
                              <a:latin typeface="Times New Roman" panose="02020603050405020304" pitchFamily="18" charset="0"/>
                              <a:cs typeface="Times New Roman" panose="02020603050405020304" pitchFamily="18" charset="0"/>
                            </a:rPr>
                            <a:t>(kHz)</a:t>
                          </a:r>
                          <a:endParaRPr lang="zh-CN" altLang="en-US"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gridSpan="2">
                      <a:txBody>
                        <a:bodyPr/>
                        <a:lstStyle/>
                        <a:p>
                          <a:pPr algn="ctr">
                            <a:lnSpc>
                              <a:spcPct val="150000"/>
                            </a:lnSpc>
                          </a:pPr>
                          <a:r>
                            <a:rPr lang="en-US" altLang="zh-CN" sz="2000" b="1" dirty="0" smtClean="0">
                              <a:solidFill>
                                <a:srgbClr val="0000FF"/>
                              </a:solidFill>
                              <a:latin typeface="Times New Roman" panose="02020603050405020304" pitchFamily="18" charset="0"/>
                              <a:cs typeface="Times New Roman" panose="02020603050405020304" pitchFamily="18" charset="0"/>
                            </a:rPr>
                            <a:t>USTC(Hefei)</a:t>
                          </a:r>
                          <a:endParaRPr lang="zh-CN" altLang="en-US" sz="2000" b="1" dirty="0">
                            <a:solidFill>
                              <a:srgbClr val="0000FF"/>
                            </a:solidFill>
                            <a:latin typeface="Times New Roman" panose="02020603050405020304" pitchFamily="18" charset="0"/>
                            <a:cs typeface="Times New Roman" panose="02020603050405020304" pitchFamily="18" charset="0"/>
                          </a:endParaRPr>
                        </a:p>
                      </a:txBody>
                      <a:tcPr/>
                    </a:tc>
                    <a:tc hMerge="1">
                      <a:txBody>
                        <a:bodyPr/>
                        <a:lstStyle/>
                        <a:p>
                          <a:pPr algn="ctr"/>
                          <a:endParaRPr lang="zh-CN" altLang="en-US" sz="2000" dirty="0">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Cologne _</a:t>
                          </a:r>
                          <a:r>
                            <a:rPr lang="en-US" altLang="zh-CN" sz="1600" b="1" i="1" dirty="0" smtClean="0">
                              <a:solidFill>
                                <a:srgbClr val="C00000"/>
                              </a:solidFill>
                              <a:latin typeface="Times New Roman" panose="02020603050405020304" pitchFamily="18" charset="0"/>
                              <a:cs typeface="Times New Roman" panose="02020603050405020304" pitchFamily="18" charset="0"/>
                            </a:rPr>
                            <a:t>JMS </a:t>
                          </a:r>
                          <a:r>
                            <a:rPr lang="en-US" altLang="zh-CN" sz="1600" b="1" i="1" dirty="0" smtClean="0">
                              <a:solidFill>
                                <a:srgbClr val="C00000"/>
                              </a:solidFill>
                              <a:latin typeface="Times New Roman" panose="02020603050405020304" pitchFamily="18" charset="0"/>
                              <a:cs typeface="Times New Roman" panose="02020603050405020304" pitchFamily="18" charset="0"/>
                            </a:rPr>
                            <a:t>184(1997): 468</a:t>
                          </a:r>
                          <a:endParaRPr lang="zh-CN" altLang="en-US" sz="1600" b="1" i="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NIST_</a:t>
                          </a:r>
                          <a:r>
                            <a:rPr lang="en-US" altLang="zh-CN" sz="1600" b="1" i="1" dirty="0" smtClean="0">
                              <a:solidFill>
                                <a:srgbClr val="00B050"/>
                              </a:solidFill>
                              <a:latin typeface="Times New Roman" panose="02020603050405020304" pitchFamily="18" charset="0"/>
                              <a:cs typeface="Times New Roman" panose="02020603050405020304" pitchFamily="18" charset="0"/>
                            </a:rPr>
                            <a:t>APJ</a:t>
                          </a:r>
                          <a:r>
                            <a:rPr lang="en-US" altLang="zh-CN" sz="1600" b="1" i="1" baseline="0" dirty="0" smtClean="0">
                              <a:solidFill>
                                <a:srgbClr val="00B050"/>
                              </a:solidFill>
                              <a:latin typeface="Times New Roman" panose="02020603050405020304" pitchFamily="18" charset="0"/>
                              <a:cs typeface="Times New Roman" panose="02020603050405020304" pitchFamily="18" charset="0"/>
                            </a:rPr>
                            <a:t> </a:t>
                          </a:r>
                          <a:r>
                            <a:rPr lang="en-US" altLang="zh-CN" sz="1600" b="1" i="1" baseline="0" dirty="0" smtClean="0">
                              <a:solidFill>
                                <a:srgbClr val="00B050"/>
                              </a:solidFill>
                              <a:latin typeface="Times New Roman" panose="02020603050405020304" pitchFamily="18" charset="0"/>
                              <a:cs typeface="Times New Roman" panose="02020603050405020304" pitchFamily="18" charset="0"/>
                            </a:rPr>
                            <a:t>385(1992):763</a:t>
                          </a:r>
                          <a:endParaRPr lang="zh-CN" altLang="en-US" sz="16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636436680"/>
                      </a:ext>
                    </a:extLst>
                  </a:tr>
                  <a:tr h="548640">
                    <a:tc>
                      <a:txBody>
                        <a:bodyPr/>
                        <a:lstStyle/>
                        <a:p>
                          <a:pPr algn="ctr">
                            <a:lnSpc>
                              <a:spcPct val="150000"/>
                            </a:lnSpc>
                          </a:pPr>
                          <a:r>
                            <a:rPr lang="en-US" altLang="zh-CN" sz="2000" b="1" i="1" dirty="0" smtClean="0">
                              <a:latin typeface="Times New Roman" panose="02020603050405020304" pitchFamily="18" charset="0"/>
                              <a:cs typeface="Times New Roman" panose="02020603050405020304" pitchFamily="18" charset="0"/>
                            </a:rPr>
                            <a:t>B</a:t>
                          </a:r>
                          <a:r>
                            <a:rPr lang="en-US" altLang="zh-CN" sz="2000" b="1" baseline="-25000" dirty="0" smtClean="0">
                              <a:latin typeface="Times New Roman" panose="02020603050405020304" pitchFamily="18" charset="0"/>
                              <a:cs typeface="Times New Roman" panose="02020603050405020304" pitchFamily="18" charset="0"/>
                            </a:rPr>
                            <a:t>0 </a:t>
                          </a:r>
                          <a:r>
                            <a:rPr lang="en-US" altLang="zh-CN" sz="2000" b="1" baseline="0" dirty="0" smtClean="0">
                              <a:latin typeface="Times New Roman" panose="02020603050405020304" pitchFamily="18" charset="0"/>
                              <a:cs typeface="Times New Roman" panose="02020603050405020304" pitchFamily="18" charset="0"/>
                            </a:rPr>
                            <a:t>- 57635968</a:t>
                          </a:r>
                          <a:endParaRPr lang="zh-CN" altLang="en-US" sz="2000" b="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0.137(25)</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a:solidFill>
                                <a:srgbClr val="0000FF"/>
                              </a:solidFill>
                              <a:latin typeface="Times New Roman" panose="02020603050405020304" pitchFamily="18" charset="0"/>
                              <a:ea typeface="+mn-ea"/>
                              <a:cs typeface="Times New Roman" panose="02020603050405020304" pitchFamily="18" charset="0"/>
                            </a:rPr>
                            <a:t>0.102(17)</a:t>
                          </a:r>
                          <a:endParaRPr lang="zh-CN" sz="2000" b="1" kern="120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0.019(28)</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0.26(12)</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668259104"/>
                      </a:ext>
                    </a:extLst>
                  </a:tr>
                  <a:tr h="548640">
                    <a:tc>
                      <a:txBody>
                        <a:bodyPr/>
                        <a:lstStyle/>
                        <a:p>
                          <a:pPr algn="ctr">
                            <a:lnSpc>
                              <a:spcPct val="150000"/>
                            </a:lnSpc>
                          </a:pPr>
                          <a:r>
                            <a:rPr lang="en-US" altLang="zh-CN" sz="2000" b="1" i="1" dirty="0" smtClean="0">
                              <a:latin typeface="Times New Roman" panose="02020603050405020304" pitchFamily="18" charset="0"/>
                              <a:cs typeface="Times New Roman" panose="02020603050405020304" pitchFamily="18" charset="0"/>
                            </a:rPr>
                            <a:t>D</a:t>
                          </a:r>
                          <a:r>
                            <a:rPr lang="en-US" altLang="zh-CN" sz="2000" b="1" baseline="-25000" dirty="0" smtClean="0">
                              <a:latin typeface="Times New Roman" panose="02020603050405020304" pitchFamily="18" charset="0"/>
                              <a:cs typeface="Times New Roman" panose="02020603050405020304" pitchFamily="18" charset="0"/>
                            </a:rPr>
                            <a:t>0</a:t>
                          </a:r>
                          <a:r>
                            <a:rPr lang="en-US" altLang="zh-CN" sz="2000" b="1" baseline="0" dirty="0" smtClean="0">
                              <a:latin typeface="Times New Roman" panose="02020603050405020304" pitchFamily="18" charset="0"/>
                              <a:cs typeface="Times New Roman" panose="02020603050405020304" pitchFamily="18" charset="0"/>
                            </a:rPr>
                            <a:t> -183</a:t>
                          </a:r>
                          <a:endParaRPr lang="zh-CN" altLang="en-US" sz="2000" b="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0.50644(18)</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a:solidFill>
                                <a:srgbClr val="0000FF"/>
                              </a:solidFill>
                              <a:latin typeface="Times New Roman" panose="02020603050405020304" pitchFamily="18" charset="0"/>
                              <a:ea typeface="+mn-ea"/>
                              <a:cs typeface="Times New Roman" panose="02020603050405020304" pitchFamily="18" charset="0"/>
                            </a:rPr>
                            <a:t>0.506114(78)</a:t>
                          </a:r>
                          <a:endParaRPr lang="zh-CN" sz="2000" b="1" kern="120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0.50489(16)</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0.50552(46)</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803802245"/>
                      </a:ext>
                    </a:extLst>
                  </a:tr>
                  <a:tr h="557784">
                    <a:tc>
                      <a:txBody>
                        <a:bodyPr/>
                        <a:lstStyle/>
                        <a:p>
                          <a:endParaRPr lang="zh-CN"/>
                        </a:p>
                      </a:txBody>
                      <a:tcPr>
                        <a:lnL w="12700" cap="flat" cmpd="sng" algn="ctr">
                          <a:solidFill>
                            <a:schemeClr val="tx1"/>
                          </a:solidFill>
                          <a:prstDash val="solid"/>
                          <a:round/>
                          <a:headEnd type="none" w="med" len="med"/>
                          <a:tailEnd type="none" w="med" len="med"/>
                        </a:lnL>
                        <a:blipFill rotWithShape="0">
                          <a:blip r:embed="rId12"/>
                          <a:stretch>
                            <a:fillRect l="-227" t="-295652" r="-413636" b="-304348"/>
                          </a:stretch>
                        </a:blipFil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1.7383(49)</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a:solidFill>
                                <a:srgbClr val="0000FF"/>
                              </a:solidFill>
                              <a:latin typeface="Times New Roman" panose="02020603050405020304" pitchFamily="18" charset="0"/>
                              <a:ea typeface="+mn-ea"/>
                              <a:cs typeface="Times New Roman" panose="02020603050405020304" pitchFamily="18" charset="0"/>
                            </a:rPr>
                            <a:t>1.72877(95)</a:t>
                          </a:r>
                          <a:endParaRPr lang="zh-CN" sz="2000" b="1" kern="120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1.7168(10)</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1.7249(59)</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3650951081"/>
                      </a:ext>
                    </a:extLst>
                  </a:tr>
                  <a:tr h="559054">
                    <a:tc>
                      <a:txBody>
                        <a:bodyPr/>
                        <a:lstStyle/>
                        <a:p>
                          <a:endParaRPr lang="zh-CN"/>
                        </a:p>
                      </a:txBody>
                      <a:tcPr>
                        <a:lnL w="12700" cap="flat" cmpd="sng" algn="ctr">
                          <a:solidFill>
                            <a:schemeClr val="tx1"/>
                          </a:solidFill>
                          <a:prstDash val="solid"/>
                          <a:round/>
                          <a:headEnd type="none" w="med" len="med"/>
                          <a:tailEnd type="none" w="med" len="med"/>
                        </a:lnL>
                        <a:blipFill rotWithShape="0">
                          <a:blip r:embed="rId12"/>
                          <a:stretch>
                            <a:fillRect l="-227" t="-400000" r="-413636" b="-207692"/>
                          </a:stretch>
                        </a:blipFil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-8.0(40)</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-0.31(23)</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4236101483"/>
                      </a:ext>
                    </a:extLst>
                  </a:tr>
                  <a:tr h="548640">
                    <a:tc>
                      <a:txBody>
                        <a:bodyPr/>
                        <a:lstStyle/>
                        <a:p>
                          <a:pPr algn="ctr">
                            <a:lnSpc>
                              <a:spcPct val="150000"/>
                            </a:lnSpc>
                          </a:pPr>
                          <a:r>
                            <a:rPr lang="en-US" altLang="zh-CN" sz="2000" b="1" i="1" kern="1200" dirty="0" smtClean="0">
                              <a:solidFill>
                                <a:schemeClr val="tx1"/>
                              </a:solidFill>
                              <a:latin typeface="Times New Roman" panose="02020603050405020304" pitchFamily="18" charset="0"/>
                              <a:ea typeface="+mn-ea"/>
                              <a:cs typeface="Times New Roman" panose="02020603050405020304" pitchFamily="18" charset="0"/>
                            </a:rPr>
                            <a:t>RMS</a:t>
                          </a:r>
                          <a:endParaRPr lang="zh-CN" altLang="en-US" sz="2000" b="1" i="1"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2.4</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marL="0" algn="ctr" defTabSz="4507640" rtl="0" eaLnBrk="1" latinLnBrk="0" hangingPunct="1">
                            <a:lnSpc>
                              <a:spcPct val="150000"/>
                            </a:lnSpc>
                            <a:spcAft>
                              <a:spcPts val="0"/>
                            </a:spcAft>
                          </a:pPr>
                          <a:r>
                            <a:rPr lang="en-US" sz="2000" b="1" kern="1200" dirty="0">
                              <a:solidFill>
                                <a:srgbClr val="0000FF"/>
                              </a:solidFill>
                              <a:latin typeface="Times New Roman" panose="02020603050405020304" pitchFamily="18" charset="0"/>
                              <a:ea typeface="+mn-ea"/>
                              <a:cs typeface="Times New Roman" panose="02020603050405020304" pitchFamily="18" charset="0"/>
                            </a:rPr>
                            <a:t>5.4</a:t>
                          </a:r>
                          <a:endParaRPr lang="zh-CN"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13</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tr>
                  <a:tr h="548640">
                    <a:tc>
                      <a:txBody>
                        <a:bodyPr/>
                        <a:lstStyle/>
                        <a:p>
                          <a:pPr algn="ctr">
                            <a:lnSpc>
                              <a:spcPct val="150000"/>
                            </a:lnSpc>
                          </a:pPr>
                          <a:r>
                            <a:rPr lang="en-US" altLang="zh-CN" sz="2000" b="1" i="1" dirty="0" err="1" smtClean="0">
                              <a:latin typeface="Times New Roman" panose="02020603050405020304" pitchFamily="18" charset="0"/>
                              <a:cs typeface="Times New Roman" panose="02020603050405020304" pitchFamily="18" charset="0"/>
                            </a:rPr>
                            <a:t>J</a:t>
                          </a:r>
                          <a:r>
                            <a:rPr lang="en-US" altLang="zh-CN" sz="2000" b="1" i="1" baseline="-25000" dirty="0" err="1" smtClean="0">
                              <a:latin typeface="Times New Roman" panose="02020603050405020304" pitchFamily="18" charset="0"/>
                              <a:cs typeface="Times New Roman" panose="02020603050405020304" pitchFamily="18" charset="0"/>
                            </a:rPr>
                            <a:t>max</a:t>
                          </a:r>
                          <a:endParaRPr lang="zh-CN" altLang="en-US" sz="2000" b="1" i="1" baseline="-25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tcPr>
                    </a:tc>
                    <a:tc gridSpan="2">
                      <a:txBody>
                        <a:bodyPr/>
                        <a:lstStyle/>
                        <a:p>
                          <a:pPr marL="0" algn="ctr" defTabSz="4507640" rtl="0" eaLnBrk="1" latinLnBrk="0" hangingPunct="1">
                            <a:lnSpc>
                              <a:spcPct val="150000"/>
                            </a:lnSpc>
                            <a:spcAft>
                              <a:spcPts val="0"/>
                            </a:spcAft>
                          </a:pPr>
                          <a:r>
                            <a:rPr lang="en-US" altLang="zh-CN" sz="2000" b="1" kern="1200" dirty="0" smtClean="0">
                              <a:solidFill>
                                <a:srgbClr val="0000FF"/>
                              </a:solidFill>
                              <a:latin typeface="Times New Roman" panose="02020603050405020304" pitchFamily="18" charset="0"/>
                              <a:ea typeface="+mn-ea"/>
                              <a:cs typeface="Times New Roman" panose="02020603050405020304" pitchFamily="18" charset="0"/>
                            </a:rPr>
                            <a:t>28</a:t>
                          </a:r>
                          <a:endParaRPr lang="zh-CN" altLang="en-US" sz="2000" b="1" kern="1200" dirty="0">
                            <a:solidFill>
                              <a:srgbClr val="0000FF"/>
                            </a:solidFill>
                            <a:latin typeface="Times New Roman" panose="02020603050405020304" pitchFamily="18" charset="0"/>
                            <a:ea typeface="+mn-ea"/>
                            <a:cs typeface="Times New Roman" panose="02020603050405020304" pitchFamily="18" charset="0"/>
                          </a:endParaRPr>
                        </a:p>
                      </a:txBody>
                      <a:tcPr/>
                    </a:tc>
                    <a:tc hMerge="1">
                      <a:txBody>
                        <a:bodyPr/>
                        <a:lstStyle/>
                        <a:p>
                          <a:endParaRPr lang="zh-CN" altLang="en-US"/>
                        </a:p>
                      </a:txBody>
                      <a:tcPr/>
                    </a:tc>
                    <a:tc>
                      <a:txBody>
                        <a:bodyPr/>
                        <a:lstStyle/>
                        <a:p>
                          <a:pPr algn="ctr">
                            <a:lnSpc>
                              <a:spcPct val="150000"/>
                            </a:lnSpc>
                          </a:pPr>
                          <a:r>
                            <a:rPr lang="en-US" altLang="zh-CN" sz="2000" b="1" dirty="0" smtClean="0">
                              <a:solidFill>
                                <a:srgbClr val="C00000"/>
                              </a:solidFill>
                              <a:latin typeface="Times New Roman" panose="02020603050405020304" pitchFamily="18" charset="0"/>
                              <a:cs typeface="Times New Roman" panose="02020603050405020304" pitchFamily="18" charset="0"/>
                            </a:rPr>
                            <a:t>38</a:t>
                          </a:r>
                          <a:endParaRPr lang="zh-CN" altLang="en-US" sz="2000" b="1" dirty="0">
                            <a:solidFill>
                              <a:srgbClr val="C00000"/>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US" altLang="zh-CN" sz="2000" b="1" dirty="0" smtClean="0">
                              <a:solidFill>
                                <a:srgbClr val="00B050"/>
                              </a:solidFill>
                              <a:latin typeface="Times New Roman" panose="02020603050405020304" pitchFamily="18" charset="0"/>
                              <a:cs typeface="Times New Roman" panose="02020603050405020304" pitchFamily="18" charset="0"/>
                            </a:rPr>
                            <a:t>38</a:t>
                          </a:r>
                          <a:endParaRPr lang="zh-CN" altLang="en-US" sz="2000" b="1" dirty="0">
                            <a:solidFill>
                              <a:srgbClr val="00B05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a14="http://schemas.microsoft.com/office/drawing/2010/main" xmlns="" val="2042307480"/>
                      </a:ext>
                    </a:extLst>
                  </a:tr>
                </a:tbl>
              </a:graphicData>
            </a:graphic>
          </p:graphicFrame>
        </mc:Fallback>
      </mc:AlternateContent>
      <p:sp>
        <p:nvSpPr>
          <p:cNvPr id="62" name="Text Placeholder 249"/>
          <p:cNvSpPr>
            <a:spLocks noGrp="1"/>
          </p:cNvSpPr>
          <p:nvPr>
            <p:ph type="body" sz="quarter" idx="26"/>
          </p:nvPr>
        </p:nvSpPr>
        <p:spPr>
          <a:xfrm>
            <a:off x="16605114" y="22639544"/>
            <a:ext cx="15448916" cy="1028131"/>
          </a:xfrm>
        </p:spPr>
        <p:txBody>
          <a:bodyPr/>
          <a:lstStyle/>
          <a:p>
            <a:pPr algn="ctr"/>
            <a:r>
              <a:rPr lang="en-US" sz="3600" dirty="0" smtClean="0">
                <a:latin typeface="Times New Roman" panose="02020603050405020304" pitchFamily="18" charset="0"/>
                <a:cs typeface="Times New Roman" panose="02020603050405020304" pitchFamily="18" charset="0"/>
              </a:rPr>
              <a:t>Ground state constant</a:t>
            </a:r>
            <a:endParaRPr lang="en-US" sz="3600" dirty="0">
              <a:latin typeface="Times New Roman" panose="02020603050405020304" pitchFamily="18" charset="0"/>
              <a:cs typeface="Times New Roman" panose="02020603050405020304" pitchFamily="18" charset="0"/>
            </a:endParaRPr>
          </a:p>
        </p:txBody>
      </p:sp>
      <p:pic>
        <p:nvPicPr>
          <p:cNvPr id="20" name="图片 19"/>
          <p:cNvPicPr>
            <a:picLocks noChangeAspect="1"/>
          </p:cNvPicPr>
          <p:nvPr/>
        </p:nvPicPr>
        <p:blipFill>
          <a:blip r:embed="rId13">
            <a:clrChange>
              <a:clrFrom>
                <a:srgbClr val="FFFFFF"/>
              </a:clrFrom>
              <a:clrTo>
                <a:srgbClr val="FFFFFF">
                  <a:alpha val="0"/>
                </a:srgbClr>
              </a:clrTo>
            </a:clrChange>
          </a:blip>
          <a:stretch>
            <a:fillRect/>
          </a:stretch>
        </p:blipFill>
        <p:spPr>
          <a:xfrm>
            <a:off x="16771789" y="16414101"/>
            <a:ext cx="7556215" cy="5709430"/>
          </a:xfrm>
          <a:prstGeom prst="rect">
            <a:avLst/>
          </a:prstGeom>
        </p:spPr>
      </p:pic>
      <p:pic>
        <p:nvPicPr>
          <p:cNvPr id="21" name="图片 20"/>
          <p:cNvPicPr>
            <a:picLocks noChangeAspect="1"/>
          </p:cNvPicPr>
          <p:nvPr/>
        </p:nvPicPr>
        <p:blipFill>
          <a:blip r:embed="rId14"/>
          <a:stretch>
            <a:fillRect/>
          </a:stretch>
        </p:blipFill>
        <p:spPr>
          <a:xfrm>
            <a:off x="817056" y="27519931"/>
            <a:ext cx="15127183" cy="11570669"/>
          </a:xfrm>
          <a:prstGeom prst="rect">
            <a:avLst/>
          </a:prstGeom>
        </p:spPr>
      </p:pic>
    </p:spTree>
    <p:extLst>
      <p:ext uri="{BB962C8B-B14F-4D97-AF65-F5344CB8AC3E}">
        <p14:creationId xmlns:p14="http://schemas.microsoft.com/office/powerpoint/2010/main" val="2315783993"/>
      </p:ext>
    </p:extLst>
  </p:cSld>
  <p:clrMapOvr>
    <a:masterClrMapping/>
  </p:clrMapOvr>
  <p:timing>
    <p:tnLst>
      <p:par>
        <p:cTn id="1" dur="indefinite" restart="never" nodeType="tmRoot"/>
      </p:par>
    </p:tnLst>
  </p:timing>
</p:sld>
</file>

<file path=ppt/theme/theme1.xml><?xml version="1.0" encoding="utf-8"?>
<a:theme xmlns:a="http://schemas.openxmlformats.org/drawingml/2006/main" name="PosterPresentations.com-91CMx122CM">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Classic - Wide Center">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PosterPresentations.com-91CMx122CM</Template>
  <TotalTime>4515</TotalTime>
  <Words>527</Words>
  <Application>Microsoft Office PowerPoint</Application>
  <PresentationFormat>自定义</PresentationFormat>
  <Paragraphs>57</Paragraphs>
  <Slides>1</Slides>
  <Notes>1</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10" baseType="lpstr">
      <vt:lpstr>宋体</vt:lpstr>
      <vt:lpstr>Arial</vt:lpstr>
      <vt:lpstr>Calibri</vt:lpstr>
      <vt:lpstr>Cambria Math</vt:lpstr>
      <vt:lpstr>Times New Roman</vt:lpstr>
      <vt:lpstr>Trebuchet MS</vt:lpstr>
      <vt:lpstr>PosterPresentations.com-91CMx122CM</vt:lpstr>
      <vt:lpstr>Classic - Wide Center</vt:lpstr>
      <vt:lpstr>Image</vt:lpstr>
      <vt:lpstr>PowerPoint 演示文稿</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Jin Wang</cp:lastModifiedBy>
  <cp:revision>130</cp:revision>
  <dcterms:created xsi:type="dcterms:W3CDTF">2012-02-10T00:16:25Z</dcterms:created>
  <dcterms:modified xsi:type="dcterms:W3CDTF">2018-08-24T07:52:19Z</dcterms:modified>
</cp:coreProperties>
</file>