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9975" cy="42803763"/>
  <p:notesSz cx="6858000" cy="9144000"/>
  <p:defaultTextStyle>
    <a:defPPr>
      <a:defRPr lang="pl-PL"/>
    </a:defPPr>
    <a:lvl1pPr marL="0" algn="l" defTabSz="3508004" rtl="0" eaLnBrk="1" latinLnBrk="0" hangingPunct="1">
      <a:defRPr sz="6906" kern="1200">
        <a:solidFill>
          <a:schemeClr val="tx1"/>
        </a:solidFill>
        <a:latin typeface="+mn-lt"/>
        <a:ea typeface="+mn-ea"/>
        <a:cs typeface="+mn-cs"/>
      </a:defRPr>
    </a:lvl1pPr>
    <a:lvl2pPr marL="1754002" algn="l" defTabSz="3508004" rtl="0" eaLnBrk="1" latinLnBrk="0" hangingPunct="1">
      <a:defRPr sz="6906" kern="1200">
        <a:solidFill>
          <a:schemeClr val="tx1"/>
        </a:solidFill>
        <a:latin typeface="+mn-lt"/>
        <a:ea typeface="+mn-ea"/>
        <a:cs typeface="+mn-cs"/>
      </a:defRPr>
    </a:lvl2pPr>
    <a:lvl3pPr marL="3508004" algn="l" defTabSz="3508004" rtl="0" eaLnBrk="1" latinLnBrk="0" hangingPunct="1">
      <a:defRPr sz="6906" kern="1200">
        <a:solidFill>
          <a:schemeClr val="tx1"/>
        </a:solidFill>
        <a:latin typeface="+mn-lt"/>
        <a:ea typeface="+mn-ea"/>
        <a:cs typeface="+mn-cs"/>
      </a:defRPr>
    </a:lvl3pPr>
    <a:lvl4pPr marL="5262006" algn="l" defTabSz="3508004" rtl="0" eaLnBrk="1" latinLnBrk="0" hangingPunct="1">
      <a:defRPr sz="6906" kern="1200">
        <a:solidFill>
          <a:schemeClr val="tx1"/>
        </a:solidFill>
        <a:latin typeface="+mn-lt"/>
        <a:ea typeface="+mn-ea"/>
        <a:cs typeface="+mn-cs"/>
      </a:defRPr>
    </a:lvl4pPr>
    <a:lvl5pPr marL="7016008" algn="l" defTabSz="3508004" rtl="0" eaLnBrk="1" latinLnBrk="0" hangingPunct="1">
      <a:defRPr sz="6906" kern="1200">
        <a:solidFill>
          <a:schemeClr val="tx1"/>
        </a:solidFill>
        <a:latin typeface="+mn-lt"/>
        <a:ea typeface="+mn-ea"/>
        <a:cs typeface="+mn-cs"/>
      </a:defRPr>
    </a:lvl5pPr>
    <a:lvl6pPr marL="8770010" algn="l" defTabSz="3508004" rtl="0" eaLnBrk="1" latinLnBrk="0" hangingPunct="1">
      <a:defRPr sz="6906" kern="1200">
        <a:solidFill>
          <a:schemeClr val="tx1"/>
        </a:solidFill>
        <a:latin typeface="+mn-lt"/>
        <a:ea typeface="+mn-ea"/>
        <a:cs typeface="+mn-cs"/>
      </a:defRPr>
    </a:lvl6pPr>
    <a:lvl7pPr marL="10524012" algn="l" defTabSz="3508004" rtl="0" eaLnBrk="1" latinLnBrk="0" hangingPunct="1">
      <a:defRPr sz="6906" kern="1200">
        <a:solidFill>
          <a:schemeClr val="tx1"/>
        </a:solidFill>
        <a:latin typeface="+mn-lt"/>
        <a:ea typeface="+mn-ea"/>
        <a:cs typeface="+mn-cs"/>
      </a:defRPr>
    </a:lvl7pPr>
    <a:lvl8pPr marL="12278015" algn="l" defTabSz="3508004" rtl="0" eaLnBrk="1" latinLnBrk="0" hangingPunct="1">
      <a:defRPr sz="6906" kern="1200">
        <a:solidFill>
          <a:schemeClr val="tx1"/>
        </a:solidFill>
        <a:latin typeface="+mn-lt"/>
        <a:ea typeface="+mn-ea"/>
        <a:cs typeface="+mn-cs"/>
      </a:defRPr>
    </a:lvl8pPr>
    <a:lvl9pPr marL="14032017" algn="l" defTabSz="3508004" rtl="0" eaLnBrk="1" latinLnBrk="0" hangingPunct="1">
      <a:defRPr sz="6906"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A"/>
    <a:srgbClr val="00CC00"/>
    <a:srgbClr val="FFCCCC"/>
    <a:srgbClr val="FF9999"/>
    <a:srgbClr val="AAD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279" autoAdjust="0"/>
    <p:restoredTop sz="96433" autoAdjust="0"/>
  </p:normalViewPr>
  <p:slideViewPr>
    <p:cSldViewPr snapToGrid="0">
      <p:cViewPr>
        <p:scale>
          <a:sx n="50" d="100"/>
          <a:sy n="50" d="100"/>
        </p:scale>
        <p:origin x="-72" y="9852"/>
      </p:cViewPr>
      <p:guideLst>
        <p:guide orient="horz" pos="13481"/>
        <p:guide pos="9537"/>
      </p:guideLst>
    </p:cSldViewPr>
  </p:slideViewPr>
  <p:outlineViewPr>
    <p:cViewPr>
      <p:scale>
        <a:sx n="33" d="100"/>
        <a:sy n="33" d="100"/>
      </p:scale>
      <p:origin x="0" y="0"/>
    </p:cViewPr>
    <p:sldLst>
      <p:sld r:id="rId1" collapse="1"/>
    </p:sldLst>
  </p:outlineViewPr>
  <p:notesTextViewPr>
    <p:cViewPr>
      <p:scale>
        <a:sx n="200" d="100"/>
        <a:sy n="200" d="100"/>
      </p:scale>
      <p:origin x="0" y="0"/>
    </p:cViewPr>
  </p:notesTextViewPr>
  <p:sorterViewPr>
    <p:cViewPr>
      <p:scale>
        <a:sx n="100" d="100"/>
        <a:sy n="100" d="100"/>
      </p:scale>
      <p:origin x="0" y="-1932"/>
    </p:cViewPr>
  </p:sorterViewPr>
  <p:notesViewPr>
    <p:cSldViewPr snapToGrid="0">
      <p:cViewPr>
        <p:scale>
          <a:sx n="66" d="100"/>
          <a:sy n="66" d="100"/>
        </p:scale>
        <p:origin x="2550" y="-2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01A73B-4FE0-4B0B-B1B0-47B79FD84A1D}" type="datetimeFigureOut">
              <a:rPr lang="en-US" smtClean="0"/>
              <a:t>2/26/2019</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0C3C8C-4A18-4B1A-B746-F9EBAA597538}" type="slidenum">
              <a:rPr lang="en-US" smtClean="0"/>
              <a:t>‹#›</a:t>
            </a:fld>
            <a:endParaRPr lang="en-US"/>
          </a:p>
        </p:txBody>
      </p:sp>
    </p:spTree>
    <p:extLst>
      <p:ext uri="{BB962C8B-B14F-4D97-AF65-F5344CB8AC3E}">
        <p14:creationId xmlns:p14="http://schemas.microsoft.com/office/powerpoint/2010/main" val="315963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D48BB-C165-44D9-9829-130133B2D7D5}" type="datetimeFigureOut">
              <a:rPr lang="en-US" smtClean="0"/>
              <a:t>2/26/2019</a:t>
            </a:fld>
            <a:endParaRPr lang="en-US"/>
          </a:p>
        </p:txBody>
      </p:sp>
      <p:sp>
        <p:nvSpPr>
          <p:cNvPr id="4" name="Symbol zastępczy obrazu slajdu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0C379-A7A3-4827-A564-0801929C1EDF}" type="slidenum">
              <a:rPr lang="en-US" smtClean="0"/>
              <a:t>‹#›</a:t>
            </a:fld>
            <a:endParaRPr lang="en-US"/>
          </a:p>
        </p:txBody>
      </p:sp>
    </p:spTree>
    <p:extLst>
      <p:ext uri="{BB962C8B-B14F-4D97-AF65-F5344CB8AC3E}">
        <p14:creationId xmlns:p14="http://schemas.microsoft.com/office/powerpoint/2010/main" val="99468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D740C379-A7A3-4827-A564-0801929C1EDF}" type="slidenum">
              <a:rPr lang="en-US" smtClean="0"/>
              <a:t>1</a:t>
            </a:fld>
            <a:endParaRPr lang="en-US"/>
          </a:p>
        </p:txBody>
      </p:sp>
    </p:spTree>
    <p:extLst>
      <p:ext uri="{BB962C8B-B14F-4D97-AF65-F5344CB8AC3E}">
        <p14:creationId xmlns:p14="http://schemas.microsoft.com/office/powerpoint/2010/main" val="42591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156"/>
            <a:ext cx="25737979" cy="14902051"/>
          </a:xfrm>
        </p:spPr>
        <p:txBody>
          <a:bodyPr anchor="b"/>
          <a:lstStyle>
            <a:lvl1pPr algn="ctr">
              <a:defRPr sz="19869"/>
            </a:lvl1pPr>
          </a:lstStyle>
          <a:p>
            <a:r>
              <a:rPr lang="pl-PL"/>
              <a:t>Kliknij, aby edytować styl</a:t>
            </a:r>
            <a:endParaRPr lang="en-US" dirty="0"/>
          </a:p>
        </p:txBody>
      </p:sp>
      <p:sp>
        <p:nvSpPr>
          <p:cNvPr id="3" name="Subtitle 2"/>
          <p:cNvSpPr>
            <a:spLocks noGrp="1"/>
          </p:cNvSpPr>
          <p:nvPr>
            <p:ph type="subTitle" idx="1"/>
          </p:nvPr>
        </p:nvSpPr>
        <p:spPr>
          <a:xfrm>
            <a:off x="3784997" y="22481887"/>
            <a:ext cx="22709981" cy="10334331"/>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327180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304800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8904"/>
            <a:ext cx="6529120" cy="3627421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2081750" y="2278904"/>
            <a:ext cx="19208859" cy="3627421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304182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131941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1229"/>
            <a:ext cx="26116478" cy="17805173"/>
          </a:xfrm>
        </p:spPr>
        <p:txBody>
          <a:bodyPr anchor="b"/>
          <a:lstStyle>
            <a:lvl1pPr>
              <a:defRPr sz="19869"/>
            </a:lvl1pPr>
          </a:lstStyle>
          <a:p>
            <a:r>
              <a:rPr lang="pl-PL"/>
              <a:t>Kliknij, aby edytować styl</a:t>
            </a:r>
            <a:endParaRPr lang="en-US" dirty="0"/>
          </a:p>
        </p:txBody>
      </p:sp>
      <p:sp>
        <p:nvSpPr>
          <p:cNvPr id="3" name="Text Placeholder 2"/>
          <p:cNvSpPr>
            <a:spLocks noGrp="1"/>
          </p:cNvSpPr>
          <p:nvPr>
            <p:ph type="body" idx="1"/>
          </p:nvPr>
        </p:nvSpPr>
        <p:spPr>
          <a:xfrm>
            <a:off x="2065979" y="28644846"/>
            <a:ext cx="26116478" cy="9363320"/>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92347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2081748" y="11394520"/>
            <a:ext cx="12868989" cy="2715859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15329238" y="11394520"/>
            <a:ext cx="12868989" cy="2715859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70036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8913"/>
            <a:ext cx="26116478" cy="8273416"/>
          </a:xfrm>
        </p:spPr>
        <p:txBody>
          <a:bodyPr/>
          <a:lstStyle/>
          <a:p>
            <a:r>
              <a:rPr lang="pl-PL"/>
              <a:t>Kliknij, aby edytować styl</a:t>
            </a:r>
            <a:endParaRPr lang="en-US" dirty="0"/>
          </a:p>
        </p:txBody>
      </p:sp>
      <p:sp>
        <p:nvSpPr>
          <p:cNvPr id="3" name="Text Placeholder 2"/>
          <p:cNvSpPr>
            <a:spLocks noGrp="1"/>
          </p:cNvSpPr>
          <p:nvPr>
            <p:ph type="body" idx="1"/>
          </p:nvPr>
        </p:nvSpPr>
        <p:spPr>
          <a:xfrm>
            <a:off x="2085695" y="10492870"/>
            <a:ext cx="12809847" cy="5142393"/>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pl-PL"/>
              <a:t>Kliknij, aby edytować style wzorca tekstu</a:t>
            </a:r>
          </a:p>
        </p:txBody>
      </p:sp>
      <p:sp>
        <p:nvSpPr>
          <p:cNvPr id="4" name="Content Placeholder 3"/>
          <p:cNvSpPr>
            <a:spLocks noGrp="1"/>
          </p:cNvSpPr>
          <p:nvPr>
            <p:ph sz="half" idx="2"/>
          </p:nvPr>
        </p:nvSpPr>
        <p:spPr>
          <a:xfrm>
            <a:off x="2085695" y="15635264"/>
            <a:ext cx="12809847" cy="2299711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15329239" y="10492870"/>
            <a:ext cx="12872933" cy="5142393"/>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pl-PL"/>
              <a:t>Kliknij, aby edytować style wzorca tekstu</a:t>
            </a:r>
          </a:p>
        </p:txBody>
      </p:sp>
      <p:sp>
        <p:nvSpPr>
          <p:cNvPr id="6" name="Content Placeholder 5"/>
          <p:cNvSpPr>
            <a:spLocks noGrp="1"/>
          </p:cNvSpPr>
          <p:nvPr>
            <p:ph sz="quarter" idx="4"/>
          </p:nvPr>
        </p:nvSpPr>
        <p:spPr>
          <a:xfrm>
            <a:off x="15329239" y="15635264"/>
            <a:ext cx="12872933" cy="2299711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7655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53090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3" name="Footer Placeholder 2"/>
          <p:cNvSpPr>
            <a:spLocks noGrp="1"/>
          </p:cNvSpPr>
          <p:nvPr>
            <p:ph type="ftr" sz="quarter" idx="11"/>
          </p:nvPr>
        </p:nvSpPr>
        <p:spPr/>
        <p:txBody>
          <a:bodyPr/>
          <a:lstStyle/>
          <a:p>
            <a:endParaRPr lang="pl-PL" dirty="0"/>
          </a:p>
        </p:txBody>
      </p:sp>
      <p:sp>
        <p:nvSpPr>
          <p:cNvPr id="4" name="Slide Number Placeholder 3"/>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09062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584"/>
            <a:ext cx="9766080" cy="9987545"/>
          </a:xfrm>
        </p:spPr>
        <p:txBody>
          <a:bodyPr anchor="b"/>
          <a:lstStyle>
            <a:lvl1pPr>
              <a:defRPr sz="10597"/>
            </a:lvl1pPr>
          </a:lstStyle>
          <a:p>
            <a:r>
              <a:rPr lang="pl-PL"/>
              <a:t>Kliknij, aby edytować styl</a:t>
            </a:r>
            <a:endParaRPr lang="en-US" dirty="0"/>
          </a:p>
        </p:txBody>
      </p:sp>
      <p:sp>
        <p:nvSpPr>
          <p:cNvPr id="3" name="Content Placeholder 2"/>
          <p:cNvSpPr>
            <a:spLocks noGrp="1"/>
          </p:cNvSpPr>
          <p:nvPr>
            <p:ph idx="1"/>
          </p:nvPr>
        </p:nvSpPr>
        <p:spPr>
          <a:xfrm>
            <a:off x="12872933" y="6162959"/>
            <a:ext cx="15329237" cy="30418415"/>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085692" y="12841129"/>
            <a:ext cx="9766080" cy="23789780"/>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75473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584"/>
            <a:ext cx="9766080" cy="9987545"/>
          </a:xfrm>
        </p:spPr>
        <p:txBody>
          <a:bodyPr anchor="b"/>
          <a:lstStyle>
            <a:lvl1pPr>
              <a:defRPr sz="10597"/>
            </a:lvl1pPr>
          </a:lstStyle>
          <a:p>
            <a:r>
              <a:rPr lang="pl-PL"/>
              <a:t>Kliknij, aby edytować styl</a:t>
            </a:r>
            <a:endParaRPr lang="en-US" dirty="0"/>
          </a:p>
        </p:txBody>
      </p:sp>
      <p:sp>
        <p:nvSpPr>
          <p:cNvPr id="3" name="Picture Placeholder 2"/>
          <p:cNvSpPr>
            <a:spLocks noGrp="1" noChangeAspect="1"/>
          </p:cNvSpPr>
          <p:nvPr>
            <p:ph type="pic" idx="1"/>
          </p:nvPr>
        </p:nvSpPr>
        <p:spPr>
          <a:xfrm>
            <a:off x="12872933" y="6162959"/>
            <a:ext cx="15329237" cy="30418415"/>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pl-PL" dirty="0"/>
              <a:t>Kliknij ikonę, aby dodać obraz</a:t>
            </a:r>
            <a:endParaRPr lang="en-US" dirty="0"/>
          </a:p>
        </p:txBody>
      </p:sp>
      <p:sp>
        <p:nvSpPr>
          <p:cNvPr id="4" name="Text Placeholder 3"/>
          <p:cNvSpPr>
            <a:spLocks noGrp="1"/>
          </p:cNvSpPr>
          <p:nvPr>
            <p:ph type="body" sz="half" idx="2"/>
          </p:nvPr>
        </p:nvSpPr>
        <p:spPr>
          <a:xfrm>
            <a:off x="2085692" y="12841129"/>
            <a:ext cx="9766080" cy="23789780"/>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D86D5EF-BC34-461C-99F3-EA1E2727D7E8}" type="datetimeFigureOut">
              <a:rPr lang="pl-PL" smtClean="0"/>
              <a:t>2019-02-26</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3ED31AC9-69E7-423F-883A-A52C913662F4}" type="slidenum">
              <a:rPr lang="pl-PL" smtClean="0"/>
              <a:t>‹#›</a:t>
            </a:fld>
            <a:endParaRPr lang="pl-PL" dirty="0"/>
          </a:p>
        </p:txBody>
      </p:sp>
    </p:spTree>
    <p:extLst>
      <p:ext uri="{BB962C8B-B14F-4D97-AF65-F5344CB8AC3E}">
        <p14:creationId xmlns:p14="http://schemas.microsoft.com/office/powerpoint/2010/main" val="214608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8913"/>
            <a:ext cx="26116478" cy="8273416"/>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2081749" y="11394520"/>
            <a:ext cx="26116478" cy="2715859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081748" y="39672756"/>
            <a:ext cx="6812994" cy="2278904"/>
          </a:xfrm>
          <a:prstGeom prst="rect">
            <a:avLst/>
          </a:prstGeom>
        </p:spPr>
        <p:txBody>
          <a:bodyPr vert="horz" lIns="91440" tIns="45720" rIns="91440" bIns="45720" rtlCol="0" anchor="ctr"/>
          <a:lstStyle>
            <a:lvl1pPr algn="l">
              <a:defRPr sz="3974">
                <a:solidFill>
                  <a:schemeClr val="tx1">
                    <a:tint val="75000"/>
                  </a:schemeClr>
                </a:solidFill>
              </a:defRPr>
            </a:lvl1pPr>
          </a:lstStyle>
          <a:p>
            <a:fld id="{4D86D5EF-BC34-461C-99F3-EA1E2727D7E8}" type="datetimeFigureOut">
              <a:rPr lang="pl-PL" smtClean="0"/>
              <a:t>2019-02-26</a:t>
            </a:fld>
            <a:endParaRPr lang="pl-PL" dirty="0"/>
          </a:p>
        </p:txBody>
      </p:sp>
      <p:sp>
        <p:nvSpPr>
          <p:cNvPr id="5" name="Footer Placeholder 4"/>
          <p:cNvSpPr>
            <a:spLocks noGrp="1"/>
          </p:cNvSpPr>
          <p:nvPr>
            <p:ph type="ftr" sz="quarter" idx="3"/>
          </p:nvPr>
        </p:nvSpPr>
        <p:spPr>
          <a:xfrm>
            <a:off x="10030242" y="39672756"/>
            <a:ext cx="10219492" cy="2278904"/>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pl-PL" dirty="0"/>
          </a:p>
        </p:txBody>
      </p:sp>
      <p:sp>
        <p:nvSpPr>
          <p:cNvPr id="6" name="Slide Number Placeholder 5"/>
          <p:cNvSpPr>
            <a:spLocks noGrp="1"/>
          </p:cNvSpPr>
          <p:nvPr>
            <p:ph type="sldNum" sz="quarter" idx="4"/>
          </p:nvPr>
        </p:nvSpPr>
        <p:spPr>
          <a:xfrm>
            <a:off x="21385233" y="39672756"/>
            <a:ext cx="6812994" cy="2278904"/>
          </a:xfrm>
          <a:prstGeom prst="rect">
            <a:avLst/>
          </a:prstGeom>
        </p:spPr>
        <p:txBody>
          <a:bodyPr vert="horz" lIns="91440" tIns="45720" rIns="91440" bIns="45720" rtlCol="0" anchor="ctr"/>
          <a:lstStyle>
            <a:lvl1pPr algn="r">
              <a:defRPr sz="3974">
                <a:solidFill>
                  <a:schemeClr val="tx1">
                    <a:tint val="75000"/>
                  </a:schemeClr>
                </a:solidFill>
              </a:defRPr>
            </a:lvl1pPr>
          </a:lstStyle>
          <a:p>
            <a:fld id="{3ED31AC9-69E7-423F-883A-A52C913662F4}" type="slidenum">
              <a:rPr lang="pl-PL" smtClean="0"/>
              <a:t>‹#›</a:t>
            </a:fld>
            <a:endParaRPr lang="pl-PL" dirty="0"/>
          </a:p>
        </p:txBody>
      </p:sp>
    </p:spTree>
    <p:extLst>
      <p:ext uri="{BB962C8B-B14F-4D97-AF65-F5344CB8AC3E}">
        <p14:creationId xmlns:p14="http://schemas.microsoft.com/office/powerpoint/2010/main" val="687107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26" Type="http://schemas.openxmlformats.org/officeDocument/2006/relationships/image" Target="../media/image24.emf"/><Relationship Id="rId39" Type="http://schemas.openxmlformats.org/officeDocument/2006/relationships/image" Target="../media/image37.png"/><Relationship Id="rId3" Type="http://schemas.openxmlformats.org/officeDocument/2006/relationships/image" Target="../media/image1.png"/><Relationship Id="rId21" Type="http://schemas.openxmlformats.org/officeDocument/2006/relationships/image" Target="../media/image19.emf"/><Relationship Id="rId34" Type="http://schemas.openxmlformats.org/officeDocument/2006/relationships/image" Target="../media/image32.png"/><Relationship Id="rId42" Type="http://schemas.openxmlformats.org/officeDocument/2006/relationships/image" Target="../media/image40.png"/><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emf"/><Relationship Id="rId33" Type="http://schemas.openxmlformats.org/officeDocument/2006/relationships/image" Target="../media/image31.png"/><Relationship Id="rId38"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29" Type="http://schemas.openxmlformats.org/officeDocument/2006/relationships/image" Target="../media/image27.emf"/><Relationship Id="rId41"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24" Type="http://schemas.openxmlformats.org/officeDocument/2006/relationships/image" Target="../media/image22.emf"/><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emf"/><Relationship Id="rId23" Type="http://schemas.openxmlformats.org/officeDocument/2006/relationships/image" Target="../media/image21.emf"/><Relationship Id="rId28" Type="http://schemas.openxmlformats.org/officeDocument/2006/relationships/image" Target="../media/image26.emf"/><Relationship Id="rId36" Type="http://schemas.openxmlformats.org/officeDocument/2006/relationships/image" Target="../media/image34.png"/><Relationship Id="rId10" Type="http://schemas.openxmlformats.org/officeDocument/2006/relationships/image" Target="../media/image8.emf"/><Relationship Id="rId19" Type="http://schemas.openxmlformats.org/officeDocument/2006/relationships/image" Target="../media/image17.emf"/><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emf"/><Relationship Id="rId22" Type="http://schemas.openxmlformats.org/officeDocument/2006/relationships/image" Target="../media/image20.emf"/><Relationship Id="rId27" Type="http://schemas.openxmlformats.org/officeDocument/2006/relationships/image" Target="../media/image25.emf"/><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 xmlns:a16="http://schemas.microsoft.com/office/drawing/2014/main" id="{1F2EE1E1-F5E1-4642-87F7-C70A6938FE7D}"/>
              </a:ext>
            </a:extLst>
          </p:cNvPr>
          <p:cNvSpPr/>
          <p:nvPr/>
        </p:nvSpPr>
        <p:spPr>
          <a:xfrm>
            <a:off x="550797" y="14018318"/>
            <a:ext cx="18537999" cy="8630459"/>
          </a:xfrm>
          <a:prstGeom prst="corner">
            <a:avLst>
              <a:gd name="adj1" fmla="val 67063"/>
              <a:gd name="adj2" fmla="val 115561"/>
            </a:avLst>
          </a:prstGeom>
          <a:solidFill>
            <a:srgbClr val="0050AA">
              <a:alpha val="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6" name="Prostokąt 35"/>
          <p:cNvSpPr/>
          <p:nvPr/>
        </p:nvSpPr>
        <p:spPr>
          <a:xfrm>
            <a:off x="10754855" y="8307673"/>
            <a:ext cx="18914881" cy="8278464"/>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14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14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154" name="正方形/長方形 153"/>
          <p:cNvSpPr/>
          <p:nvPr/>
        </p:nvSpPr>
        <p:spPr>
          <a:xfrm>
            <a:off x="18655500" y="8732758"/>
            <a:ext cx="5329565" cy="2754666"/>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7" name="グループ化 276"/>
          <p:cNvGrpSpPr/>
          <p:nvPr/>
        </p:nvGrpSpPr>
        <p:grpSpPr>
          <a:xfrm>
            <a:off x="19088801" y="9193087"/>
            <a:ext cx="4500189" cy="1192514"/>
            <a:chOff x="19353657" y="9593137"/>
            <a:chExt cx="4500189" cy="1192514"/>
          </a:xfrm>
        </p:grpSpPr>
        <p:sp>
          <p:nvSpPr>
            <p:cNvPr id="273" name="正方形/長方形 272"/>
            <p:cNvSpPr/>
            <p:nvPr/>
          </p:nvSpPr>
          <p:spPr>
            <a:xfrm>
              <a:off x="19353657" y="9593137"/>
              <a:ext cx="1075596" cy="119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正方形/長方形 273"/>
            <p:cNvSpPr/>
            <p:nvPr/>
          </p:nvSpPr>
          <p:spPr>
            <a:xfrm>
              <a:off x="22881846" y="9593137"/>
              <a:ext cx="972000" cy="119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正方形/長方形 274"/>
            <p:cNvSpPr/>
            <p:nvPr/>
          </p:nvSpPr>
          <p:spPr>
            <a:xfrm>
              <a:off x="20284024" y="9948255"/>
              <a:ext cx="2659063"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8" name="グループ化 247"/>
          <p:cNvGrpSpPr/>
          <p:nvPr/>
        </p:nvGrpSpPr>
        <p:grpSpPr>
          <a:xfrm>
            <a:off x="19184123" y="9465321"/>
            <a:ext cx="1046128" cy="716941"/>
            <a:chOff x="19306260" y="12264328"/>
            <a:chExt cx="1046128" cy="716941"/>
          </a:xfrm>
          <a:solidFill>
            <a:schemeClr val="bg1"/>
          </a:solidFill>
        </p:grpSpPr>
        <p:sp>
          <p:nvSpPr>
            <p:cNvPr id="247" name="正方形/長方形 246"/>
            <p:cNvSpPr/>
            <p:nvPr/>
          </p:nvSpPr>
          <p:spPr>
            <a:xfrm>
              <a:off x="19561592" y="12264328"/>
              <a:ext cx="523662" cy="716941"/>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円弧 245"/>
            <p:cNvSpPr/>
            <p:nvPr/>
          </p:nvSpPr>
          <p:spPr>
            <a:xfrm>
              <a:off x="19899341" y="12266291"/>
              <a:ext cx="453047" cy="714978"/>
            </a:xfrm>
            <a:prstGeom prst="arc">
              <a:avLst>
                <a:gd name="adj1" fmla="val 5375504"/>
                <a:gd name="adj2" fmla="val 16153878"/>
              </a:avLst>
            </a:prstGeom>
            <a:grp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9" name="正方形/長方形 248"/>
            <p:cNvSpPr/>
            <p:nvPr/>
          </p:nvSpPr>
          <p:spPr>
            <a:xfrm>
              <a:off x="19306260" y="12486332"/>
              <a:ext cx="251023" cy="272932"/>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p:cNvGrpSpPr/>
          <p:nvPr/>
        </p:nvGrpSpPr>
        <p:grpSpPr>
          <a:xfrm rot="10800000">
            <a:off x="22653039" y="9465321"/>
            <a:ext cx="790796" cy="716941"/>
            <a:chOff x="19561592" y="12264328"/>
            <a:chExt cx="790796" cy="716941"/>
          </a:xfrm>
          <a:solidFill>
            <a:schemeClr val="bg1"/>
          </a:solidFill>
        </p:grpSpPr>
        <p:sp>
          <p:nvSpPr>
            <p:cNvPr id="253" name="正方形/長方形 252"/>
            <p:cNvSpPr/>
            <p:nvPr/>
          </p:nvSpPr>
          <p:spPr>
            <a:xfrm>
              <a:off x="19561592" y="12264328"/>
              <a:ext cx="523662" cy="716941"/>
            </a:xfrm>
            <a:prstGeom prst="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円弧 253"/>
            <p:cNvSpPr/>
            <p:nvPr/>
          </p:nvSpPr>
          <p:spPr>
            <a:xfrm>
              <a:off x="19899341" y="12266291"/>
              <a:ext cx="453047" cy="714978"/>
            </a:xfrm>
            <a:prstGeom prst="arc">
              <a:avLst>
                <a:gd name="adj1" fmla="val 5375504"/>
                <a:gd name="adj2" fmla="val 16153878"/>
              </a:avLst>
            </a:prstGeom>
            <a:grp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95" name="カギ線コネクタ 194"/>
          <p:cNvCxnSpPr>
            <a:stCxn id="191" idx="1"/>
          </p:cNvCxnSpPr>
          <p:nvPr/>
        </p:nvCxnSpPr>
        <p:spPr>
          <a:xfrm rot="10800000" flipV="1">
            <a:off x="12350795" y="12518125"/>
            <a:ext cx="3694387" cy="269703"/>
          </a:xfrm>
          <a:prstGeom prst="bentConnector3">
            <a:avLst>
              <a:gd name="adj1" fmla="val 84033"/>
            </a:avLst>
          </a:prstGeom>
          <a:ln w="31750">
            <a:solidFill>
              <a:schemeClr val="tx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9" name="Prostokąt 38"/>
          <p:cNvSpPr/>
          <p:nvPr/>
        </p:nvSpPr>
        <p:spPr>
          <a:xfrm>
            <a:off x="550799" y="23770912"/>
            <a:ext cx="18574330" cy="15304090"/>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10" name="Prostokąt 9"/>
          <p:cNvSpPr/>
          <p:nvPr/>
        </p:nvSpPr>
        <p:spPr>
          <a:xfrm>
            <a:off x="-1" y="0"/>
            <a:ext cx="30279975" cy="7107041"/>
          </a:xfrm>
          <a:prstGeom prst="rect">
            <a:avLst/>
          </a:prstGeom>
          <a:gradFill flip="none" rotWithShape="1">
            <a:gsLst>
              <a:gs pos="0">
                <a:srgbClr val="AAD23C">
                  <a:lumMod val="75000"/>
                </a:srgbClr>
              </a:gs>
              <a:gs pos="50000">
                <a:srgbClr val="0050AA">
                  <a:alpha val="50000"/>
                </a:srgbClr>
              </a:gs>
              <a:gs pos="15000">
                <a:srgbClr val="AAD23C"/>
              </a:gs>
              <a:gs pos="5000">
                <a:srgbClr val="AAD23C">
                  <a:lumMod val="88000"/>
                </a:srgbClr>
              </a:gs>
              <a:gs pos="100000">
                <a:srgbClr val="0050AA"/>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4" name="Prostokąt 3"/>
          <p:cNvSpPr/>
          <p:nvPr/>
        </p:nvSpPr>
        <p:spPr>
          <a:xfrm>
            <a:off x="6033946" y="339450"/>
            <a:ext cx="18209421" cy="2185214"/>
          </a:xfrm>
          <a:prstGeom prst="rect">
            <a:avLst/>
          </a:prstGeom>
        </p:spPr>
        <p:txBody>
          <a:bodyPr wrap="square">
            <a:spAutoFit/>
          </a:bodyPr>
          <a:lstStyle/>
          <a:p>
            <a:pPr algn="ctr"/>
            <a:r>
              <a:rPr lang="en-US" sz="6800" b="0" i="0" u="none" strike="noStrike" baseline="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r>
              <a:rPr lang="en-US" sz="6800" b="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Accurate Line Shape Measurement of</a:t>
            </a:r>
            <a:r>
              <a:rPr lang="pl-PL" sz="6800" b="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r>
              <a:rPr lang="en-US" sz="6800" b="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D</a:t>
            </a:r>
            <a:r>
              <a:rPr lang="en-US" sz="6800" b="1" baseline="-25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2</a:t>
            </a:r>
            <a:r>
              <a:rPr lang="en-US" sz="6800" b="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-He and Comparison with </a:t>
            </a:r>
            <a:r>
              <a:rPr lang="en-US" sz="6800" b="1"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ab initio </a:t>
            </a:r>
            <a:r>
              <a:rPr lang="en-US" sz="6800" b="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Calculation</a:t>
            </a:r>
            <a:endParaRPr lang="en-US" sz="68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5" name="pole tekstowe 4"/>
          <p:cNvSpPr txBox="1"/>
          <p:nvPr/>
        </p:nvSpPr>
        <p:spPr>
          <a:xfrm>
            <a:off x="7261699" y="2714249"/>
            <a:ext cx="16947949" cy="2123658"/>
          </a:xfrm>
          <a:prstGeom prst="rect">
            <a:avLst/>
          </a:prstGeom>
          <a:noFill/>
        </p:spPr>
        <p:txBody>
          <a:bodyPr wrap="square" rtlCol="0">
            <a:spAutoFit/>
          </a:bodyPr>
          <a:lstStyle/>
          <a:p>
            <a:pPr algn="ctr"/>
            <a:r>
              <a:rPr lang="pl-PL" sz="4400" u="sng" dirty="0" smtClean="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A. Nishiyama</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1,2</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F. Thibault</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3</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M. Słowiński</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M. Zaborowski</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b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br>
            <a:r>
              <a:rPr lang="pl-PL" sz="4400" u="sng"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N. Stolarczyk</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D. Charczun</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 Cygan</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S. Wójtewicz</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a:t>
            </a:r>
            <a:endParaRPr lang="en-US"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ct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G.</a:t>
            </a:r>
            <a:r>
              <a:rPr lang="ja-JP" altLang="en-US"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Kowzan</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P. Masłowski</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R. Ciuryło</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D. Lisak</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r>
              <a:rPr lang="pl-PL" sz="4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P. Wcisło</a:t>
            </a:r>
            <a:r>
              <a:rPr lang="en-US" sz="4400" baseline="300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a:t>
            </a:r>
          </a:p>
        </p:txBody>
      </p:sp>
      <p:sp>
        <p:nvSpPr>
          <p:cNvPr id="9" name="Prostokąt 8"/>
          <p:cNvSpPr/>
          <p:nvPr/>
        </p:nvSpPr>
        <p:spPr>
          <a:xfrm>
            <a:off x="6594957" y="5013658"/>
            <a:ext cx="17944251" cy="1938992"/>
          </a:xfrm>
          <a:prstGeom prst="rect">
            <a:avLst/>
          </a:prstGeom>
        </p:spPr>
        <p:txBody>
          <a:bodyPr wrap="square">
            <a:spAutoFit/>
          </a:bodyPr>
          <a:lstStyle/>
          <a:p>
            <a:pPr marL="457200" indent="-457200" algn="ctr">
              <a:buAutoNum type="arabicPeriod"/>
            </a:pP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Institute of Physics, Faculty of Physics, Astronomy and Informatics, </a:t>
            </a:r>
            <a:r>
              <a:rPr lang="en-US" sz="2400"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Nicolaus</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Copernicus University</a:t>
            </a:r>
            <a: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in Toruń</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r>
            <a:b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br>
            <a: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Grudziadzka</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5, 87-100 Torun, Poland</a:t>
            </a:r>
          </a:p>
          <a:p>
            <a:pPr marL="457200" indent="-457200" algn="ctr">
              <a:buAutoNum type="arabicPeriod"/>
            </a:pP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Department of Engineering Science, Graduate School of Informatics, The University of Electro-Communications (UEC), </a:t>
            </a:r>
            <a: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r>
            <a:b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b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1-5-1 </a:t>
            </a:r>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Chofugaoka</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a:t>
            </a:r>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Chofu</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Tokyo 182-8585, Japan</a:t>
            </a:r>
          </a:p>
          <a:p>
            <a:pPr marL="457200" indent="-457200" algn="ctr">
              <a:buAutoNum type="arabicPeriod"/>
            </a:pPr>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Institut</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de Physique de Rennes, UMR CNRS 6251, </a:t>
            </a:r>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Université</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de Rennes 1, Campus de Beaulieu, </a:t>
            </a:r>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Bật</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11B,35042 Rennes, France.</a:t>
            </a:r>
          </a:p>
        </p:txBody>
      </p:sp>
      <p:sp>
        <p:nvSpPr>
          <p:cNvPr id="16" name="Prostokąt z rogami zaokrąglonymi z jednej strony 15"/>
          <p:cNvSpPr/>
          <p:nvPr/>
        </p:nvSpPr>
        <p:spPr>
          <a:xfrm>
            <a:off x="550799" y="7384919"/>
            <a:ext cx="10010243"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Introduction</a:t>
            </a:r>
          </a:p>
        </p:txBody>
      </p:sp>
      <p:sp>
        <p:nvSpPr>
          <p:cNvPr id="19" name="Prostokąt z rogami zaokrąglonymi z jednej strony 18"/>
          <p:cNvSpPr/>
          <p:nvPr/>
        </p:nvSpPr>
        <p:spPr>
          <a:xfrm>
            <a:off x="550798" y="22818958"/>
            <a:ext cx="18548399"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Comparison</a:t>
            </a:r>
          </a:p>
        </p:txBody>
      </p:sp>
      <p:sp>
        <p:nvSpPr>
          <p:cNvPr id="21" name="Prostokąt z rogami zaokrąglonymi z jednej strony 20"/>
          <p:cNvSpPr/>
          <p:nvPr/>
        </p:nvSpPr>
        <p:spPr>
          <a:xfrm>
            <a:off x="19718207" y="17124873"/>
            <a:ext cx="9960327"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Summary</a:t>
            </a:r>
          </a:p>
        </p:txBody>
      </p:sp>
      <p:sp>
        <p:nvSpPr>
          <p:cNvPr id="25" name="Prostokąt 24"/>
          <p:cNvSpPr/>
          <p:nvPr/>
        </p:nvSpPr>
        <p:spPr>
          <a:xfrm>
            <a:off x="550798" y="8328817"/>
            <a:ext cx="10010244" cy="4587171"/>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1062038"/>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28" name="Prostokąt 27"/>
          <p:cNvSpPr/>
          <p:nvPr/>
        </p:nvSpPr>
        <p:spPr>
          <a:xfrm>
            <a:off x="0" y="39241629"/>
            <a:ext cx="30279975" cy="3562134"/>
          </a:xfrm>
          <a:prstGeom prst="rect">
            <a:avLst/>
          </a:prstGeom>
          <a:gradFill flip="none" rotWithShape="1">
            <a:gsLst>
              <a:gs pos="0">
                <a:srgbClr val="AAD23C">
                  <a:lumMod val="75000"/>
                </a:srgbClr>
              </a:gs>
              <a:gs pos="50000">
                <a:srgbClr val="0050AA">
                  <a:alpha val="50000"/>
                </a:srgbClr>
              </a:gs>
              <a:gs pos="15000">
                <a:srgbClr val="AAD23C"/>
              </a:gs>
              <a:gs pos="5000">
                <a:srgbClr val="AAD23C">
                  <a:lumMod val="88000"/>
                </a:srgbClr>
              </a:gs>
              <a:gs pos="100000">
                <a:srgbClr val="0050AA"/>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29" name="Prostokąt 28"/>
          <p:cNvSpPr/>
          <p:nvPr/>
        </p:nvSpPr>
        <p:spPr>
          <a:xfrm>
            <a:off x="550798" y="39318735"/>
            <a:ext cx="9817101" cy="310112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pl-PL" sz="500" b="1" dirty="0">
              <a:latin typeface="Palatino Linotype" panose="02040502050505030304" pitchFamily="18" charset="0"/>
              <a:ea typeface="Arial Unicode MS" panose="020B0604020202020204" pitchFamily="34" charset="-128"/>
              <a:cs typeface="Arial Unicode MS" panose="020B0604020202020204" pitchFamily="34" charset="-128"/>
            </a:endParaRPr>
          </a:p>
          <a:p>
            <a:r>
              <a:rPr lang="en-US" sz="4000" b="1" dirty="0">
                <a:latin typeface="Palatino Linotype" panose="02040502050505030304" pitchFamily="18" charset="0"/>
                <a:ea typeface="Arial Unicode MS" panose="020B0604020202020204" pitchFamily="34" charset="-128"/>
                <a:cs typeface="Arial Unicode MS" panose="020B0604020202020204" pitchFamily="34" charset="-128"/>
              </a:rPr>
              <a:t>Contact</a:t>
            </a:r>
          </a:p>
          <a:p>
            <a:endParaRPr lang="en-US" sz="900" dirty="0">
              <a:latin typeface="Palatino Linotype" panose="02040502050505030304" pitchFamily="18" charset="0"/>
              <a:ea typeface="Arial Unicode MS" panose="020B0604020202020204" pitchFamily="34" charset="-128"/>
              <a:cs typeface="Arial Unicode MS" panose="020B0604020202020204" pitchFamily="34" charset="-128"/>
            </a:endParaRPr>
          </a:p>
          <a:p>
            <a:r>
              <a:rPr lang="pl-PL" sz="2400" b="1" dirty="0" smtClean="0">
                <a:latin typeface="Palatino Linotype" panose="02040502050505030304" pitchFamily="18" charset="0"/>
                <a:ea typeface="Arial Unicode MS" panose="020B0604020202020204" pitchFamily="34" charset="-128"/>
                <a:cs typeface="Arial Unicode MS" panose="020B0604020202020204" pitchFamily="34" charset="-128"/>
              </a:rPr>
              <a:t>Nikodem Stolarczyk/ </a:t>
            </a:r>
            <a:r>
              <a:rPr lang="en-US" sz="2400" b="1" dirty="0" smtClean="0">
                <a:latin typeface="Palatino Linotype" panose="02040502050505030304" pitchFamily="18" charset="0"/>
                <a:ea typeface="Arial Unicode MS" panose="020B0604020202020204" pitchFamily="34" charset="-128"/>
                <a:cs typeface="Arial Unicode MS" panose="020B0604020202020204" pitchFamily="34" charset="-128"/>
              </a:rPr>
              <a:t>Akiko </a:t>
            </a:r>
            <a:r>
              <a:rPr lang="en-US" sz="2400" b="1" dirty="0">
                <a:latin typeface="Palatino Linotype" panose="02040502050505030304" pitchFamily="18" charset="0"/>
                <a:ea typeface="Arial Unicode MS" panose="020B0604020202020204" pitchFamily="34" charset="-128"/>
                <a:cs typeface="Arial Unicode MS" panose="020B0604020202020204" pitchFamily="34" charset="-128"/>
              </a:rPr>
              <a:t>Nishiyama </a:t>
            </a:r>
            <a:endParaRPr lang="pl-PL" sz="2400" b="1" dirty="0" smtClean="0">
              <a:latin typeface="Palatino Linotype" panose="02040502050505030304" pitchFamily="18" charset="0"/>
              <a:ea typeface="Arial Unicode MS" panose="020B0604020202020204" pitchFamily="34" charset="-128"/>
              <a:cs typeface="Arial Unicode MS" panose="020B0604020202020204" pitchFamily="34" charset="-128"/>
            </a:endParaRPr>
          </a:p>
          <a:p>
            <a:r>
              <a:rPr lang="en-US" sz="2400" i="1" dirty="0" smtClean="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Institute </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of Physics, Faculty of Physics, Astronomy and Informatics</a:t>
            </a:r>
          </a:p>
          <a:p>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Nicolaus Copernicus University</a:t>
            </a:r>
            <a:r>
              <a:rPr lang="pl-PL"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in Toruń</a:t>
            </a:r>
            <a:endPar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endParaRPr>
          </a:p>
          <a:p>
            <a:r>
              <a:rPr lang="en-US" sz="2400" i="1" dirty="0" err="1">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Grudziądzka</a:t>
            </a:r>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 5, 87-100 Torun, Poland</a:t>
            </a:r>
          </a:p>
          <a:p>
            <a:endPar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endParaRPr>
          </a:p>
          <a:p>
            <a:r>
              <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Mail: </a:t>
            </a:r>
            <a:r>
              <a:rPr lang="pl-PL" sz="2400" i="1" smtClean="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nist@stud.umk.pl/</a:t>
            </a:r>
            <a:r>
              <a:rPr lang="en-US" sz="2400" i="1" smtClean="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rPr>
              <a:t>a-nishiyama@uec.ac.jp </a:t>
            </a:r>
            <a:endParaRPr lang="en-US" sz="2400" i="1" dirty="0">
              <a:solidFill>
                <a:schemeClr val="bg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34" name="Prostokąt z rogami zaokrąglonymi z jednej strony 33"/>
          <p:cNvSpPr/>
          <p:nvPr/>
        </p:nvSpPr>
        <p:spPr>
          <a:xfrm>
            <a:off x="10754855" y="7384919"/>
            <a:ext cx="18897234"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Experimental Setup</a:t>
            </a:r>
          </a:p>
        </p:txBody>
      </p:sp>
      <p:sp>
        <p:nvSpPr>
          <p:cNvPr id="40" name="Prostokąt 39"/>
          <p:cNvSpPr/>
          <p:nvPr/>
        </p:nvSpPr>
        <p:spPr>
          <a:xfrm>
            <a:off x="19718208" y="18066117"/>
            <a:ext cx="9951528" cy="8525366"/>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defTabSz="1062038"/>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41" name="Prostokąt z rogami zaokrąglonymi z jednej strony 40"/>
          <p:cNvSpPr/>
          <p:nvPr/>
        </p:nvSpPr>
        <p:spPr>
          <a:xfrm>
            <a:off x="19695407" y="35725572"/>
            <a:ext cx="9933880" cy="95513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Acknowledgments</a:t>
            </a:r>
          </a:p>
        </p:txBody>
      </p:sp>
      <p:sp>
        <p:nvSpPr>
          <p:cNvPr id="43" name="Prostokąt 42"/>
          <p:cNvSpPr/>
          <p:nvPr/>
        </p:nvSpPr>
        <p:spPr>
          <a:xfrm>
            <a:off x="19695406" y="36675884"/>
            <a:ext cx="9933881" cy="2399117"/>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pl-PL" sz="2200" dirty="0">
              <a:solidFill>
                <a:sysClr val="windowText" lastClr="000000"/>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sp>
        <p:nvSpPr>
          <p:cNvPr id="35" name="Prostokąt z rogami zaokrąglonymi z jednej strony 34"/>
          <p:cNvSpPr/>
          <p:nvPr/>
        </p:nvSpPr>
        <p:spPr>
          <a:xfrm>
            <a:off x="19695406" y="26906028"/>
            <a:ext cx="9933881"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References</a:t>
            </a:r>
          </a:p>
        </p:txBody>
      </p:sp>
      <p:sp>
        <p:nvSpPr>
          <p:cNvPr id="37" name="Prostokąt 36"/>
          <p:cNvSpPr/>
          <p:nvPr/>
        </p:nvSpPr>
        <p:spPr>
          <a:xfrm>
            <a:off x="19695407" y="27849923"/>
            <a:ext cx="9933882" cy="7647650"/>
          </a:xfrm>
          <a:prstGeom prst="rect">
            <a:avLst/>
          </a:prstGeom>
          <a:solidFill>
            <a:srgbClr val="0050AA">
              <a:alpha val="5000"/>
            </a:srgbClr>
          </a:solidFill>
          <a:ln>
            <a:solidFill>
              <a:srgbClr val="0050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a:p>
            <a:pPr algn="just"/>
            <a:endParaRPr lang="en-US" sz="2200" dirty="0">
              <a:solidFill>
                <a:schemeClr val="tx1"/>
              </a:solidFill>
              <a:latin typeface="Palatino Linotype" panose="02040502050505030304" pitchFamily="18" charset="0"/>
              <a:ea typeface="Arial Unicode MS" panose="020B0604020202020204" pitchFamily="34" charset="-128"/>
              <a:cs typeface="Arial Unicode MS" panose="020B0604020202020204" pitchFamily="34" charset="-128"/>
            </a:endParaRPr>
          </a:p>
        </p:txBody>
      </p:sp>
      <p:pic>
        <p:nvPicPr>
          <p:cNvPr id="14" name="Obraz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74" y="690271"/>
            <a:ext cx="5961649" cy="5551197"/>
          </a:xfrm>
          <a:prstGeom prst="rect">
            <a:avLst/>
          </a:prstGeom>
        </p:spPr>
      </p:pic>
      <p:pic>
        <p:nvPicPr>
          <p:cNvPr id="15" name="Obraz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6579" y="40338572"/>
            <a:ext cx="2224904" cy="2400732"/>
          </a:xfrm>
          <a:prstGeom prst="rect">
            <a:avLst/>
          </a:prstGeom>
        </p:spPr>
      </p:pic>
      <p:pic>
        <p:nvPicPr>
          <p:cNvPr id="18" name="Obraz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44726" y="40373631"/>
            <a:ext cx="4115374" cy="2400635"/>
          </a:xfrm>
          <a:prstGeom prst="rect">
            <a:avLst/>
          </a:prstGeom>
        </p:spPr>
      </p:pic>
      <p:sp>
        <p:nvSpPr>
          <p:cNvPr id="3" name="正方形/長方形 2"/>
          <p:cNvSpPr/>
          <p:nvPr/>
        </p:nvSpPr>
        <p:spPr>
          <a:xfrm>
            <a:off x="871801" y="8463580"/>
            <a:ext cx="9337669" cy="4401205"/>
          </a:xfrm>
          <a:prstGeom prst="rect">
            <a:avLst/>
          </a:prstGeom>
        </p:spPr>
        <p:txBody>
          <a:bodyPr wrap="square">
            <a:spAutoFit/>
          </a:bodyPr>
          <a:lstStyle/>
          <a:p>
            <a:pPr algn="just">
              <a:spcBef>
                <a:spcPts val="600"/>
              </a:spcBef>
            </a:pPr>
            <a:r>
              <a:rPr lang="en-US" altLang="ja-JP" sz="2800" dirty="0">
                <a:latin typeface="Palatino Linotype" panose="02040502050505030304" pitchFamily="18" charset="0"/>
              </a:rPr>
              <a:t>The speed-dependent billiard-ball profile (SDBBP) based on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 have provided proper line shapes of H</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and H</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-Ar spectra [1,2]. In this work, we applied the line shape calculation to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-He system. We measured S(2) transition of 2-0 band of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in He at different temperatures (from 25 - 59</a:t>
            </a:r>
            <a:r>
              <a:rPr lang="en-US" altLang="ja-JP" sz="2800" baseline="30000" dirty="0">
                <a:latin typeface="Palatino Linotype" panose="02040502050505030304" pitchFamily="18" charset="0"/>
              </a:rPr>
              <a:t>o</a:t>
            </a:r>
            <a:r>
              <a:rPr lang="en-US" altLang="ja-JP" sz="2800" dirty="0">
                <a:latin typeface="Palatino Linotype" panose="02040502050505030304" pitchFamily="18" charset="0"/>
              </a:rPr>
              <a:t>C) and pressures (350 - 1400 </a:t>
            </a:r>
            <a:r>
              <a:rPr lang="en-US" altLang="ja-JP" sz="2800" dirty="0" err="1">
                <a:latin typeface="Palatino Linotype" panose="02040502050505030304" pitchFamily="18" charset="0"/>
              </a:rPr>
              <a:t>Torr</a:t>
            </a:r>
            <a:r>
              <a:rPr lang="en-US" altLang="ja-JP" sz="2800" dirty="0">
                <a:latin typeface="Palatino Linotype" panose="02040502050505030304" pitchFamily="18" charset="0"/>
              </a:rPr>
              <a:t>) using optical frequency comb (OFC) linked frequency-stabilized cavity-ring down spectroscopy (FS-CRDS) [3]. And we compared the experimental spectra with line shape simulations.</a:t>
            </a:r>
            <a:endParaRPr lang="ja-JP" altLang="en-US" sz="2800" dirty="0">
              <a:latin typeface="Palatino Linotype" panose="02040502050505030304" pitchFamily="18" charset="0"/>
            </a:endParaRPr>
          </a:p>
        </p:txBody>
      </p:sp>
      <p:sp>
        <p:nvSpPr>
          <p:cNvPr id="6" name="正方形/長方形 5"/>
          <p:cNvSpPr/>
          <p:nvPr/>
        </p:nvSpPr>
        <p:spPr>
          <a:xfrm>
            <a:off x="19872594" y="28018603"/>
            <a:ext cx="9805939" cy="7478970"/>
          </a:xfrm>
          <a:prstGeom prst="rect">
            <a:avLst/>
          </a:prstGeom>
        </p:spPr>
        <p:txBody>
          <a:bodyPr wrap="square">
            <a:spAutoFit/>
          </a:bodyPr>
          <a:lstStyle/>
          <a:p>
            <a:pPr marL="514350" indent="-514350">
              <a:buFont typeface="+mj-lt"/>
              <a:buAutoNum type="arabicPeriod"/>
            </a:pP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Tran H., </a:t>
            </a:r>
            <a:r>
              <a:rPr lang="en-US" altLang="ja-JP" sz="2400" dirty="0" err="1">
                <a:latin typeface="Palatino Linotype" panose="02040502050505030304" pitchFamily="18" charset="0"/>
              </a:rPr>
              <a:t>Kassi</a:t>
            </a:r>
            <a:r>
              <a:rPr lang="en-US" altLang="ja-JP" sz="2400" dirty="0">
                <a:latin typeface="Palatino Linotype" panose="02040502050505030304" pitchFamily="18" charset="0"/>
              </a:rPr>
              <a:t> S., </a:t>
            </a:r>
            <a:r>
              <a:rPr lang="en-US" altLang="ja-JP" sz="2400" dirty="0" err="1">
                <a:latin typeface="Palatino Linotype" panose="02040502050505030304" pitchFamily="18" charset="0"/>
              </a:rPr>
              <a:t>Campargue</a:t>
            </a:r>
            <a:r>
              <a:rPr lang="en-US" altLang="ja-JP" sz="2400" dirty="0">
                <a:latin typeface="Palatino Linotype" panose="02040502050505030304" pitchFamily="18" charset="0"/>
              </a:rPr>
              <a:t> A., </a:t>
            </a: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F., and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2014, J. Chem. Phys. 141, 074301.</a:t>
            </a:r>
          </a:p>
          <a:p>
            <a:pPr marL="514350" indent="-514350">
              <a:buFont typeface="+mj-lt"/>
              <a:buAutoNum type="arabicPeriod"/>
            </a:pP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F., </a:t>
            </a:r>
            <a:r>
              <a:rPr lang="en-US" altLang="ja-JP" sz="2400" dirty="0" err="1">
                <a:latin typeface="Palatino Linotype" panose="02040502050505030304" pitchFamily="18" charset="0"/>
              </a:rPr>
              <a:t>Cybulski</a:t>
            </a:r>
            <a:r>
              <a:rPr lang="en-US" altLang="ja-JP" sz="2400" dirty="0">
                <a:latin typeface="Palatino Linotype" panose="02040502050505030304" pitchFamily="18" charset="0"/>
              </a:rPr>
              <a:t> H., and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2015, Phys. Rev. A 91, 052505.</a:t>
            </a:r>
          </a:p>
          <a:p>
            <a:pPr marL="514350" indent="-514350">
              <a:buFont typeface="+mj-lt"/>
              <a:buAutoNum type="arabicPeriod"/>
            </a:pPr>
            <a:r>
              <a:rPr lang="en-US" altLang="ja-JP" sz="2400" dirty="0" err="1">
                <a:latin typeface="Palatino Linotype" panose="02040502050505030304" pitchFamily="18" charset="0"/>
              </a:rPr>
              <a:t>Cygan</a:t>
            </a:r>
            <a:r>
              <a:rPr lang="en-US" altLang="ja-JP" sz="2400" dirty="0">
                <a:latin typeface="Palatino Linotype" panose="02040502050505030304" pitchFamily="18" charset="0"/>
              </a:rPr>
              <a:t> A., </a:t>
            </a:r>
            <a:r>
              <a:rPr lang="en-US" altLang="ja-JP" sz="2400" dirty="0" err="1">
                <a:latin typeface="Palatino Linotype" panose="02040502050505030304" pitchFamily="18" charset="0"/>
              </a:rPr>
              <a:t>Wójtewicz</a:t>
            </a:r>
            <a:r>
              <a:rPr lang="en-US" altLang="ja-JP" sz="2400" dirty="0">
                <a:latin typeface="Palatino Linotype" panose="02040502050505030304" pitchFamily="18" charset="0"/>
              </a:rPr>
              <a:t> S., </a:t>
            </a:r>
            <a:r>
              <a:rPr lang="en-US" altLang="ja-JP" sz="2400" dirty="0" err="1">
                <a:latin typeface="Palatino Linotype" panose="02040502050505030304" pitchFamily="18" charset="0"/>
              </a:rPr>
              <a:t>Kowzan</a:t>
            </a:r>
            <a:r>
              <a:rPr lang="en-US" altLang="ja-JP" sz="2400" dirty="0">
                <a:latin typeface="Palatino Linotype" panose="02040502050505030304" pitchFamily="18" charset="0"/>
              </a:rPr>
              <a:t> G., </a:t>
            </a:r>
            <a:r>
              <a:rPr lang="en-US" altLang="ja-JP" sz="2400" dirty="0" err="1">
                <a:latin typeface="Palatino Linotype" panose="02040502050505030304" pitchFamily="18" charset="0"/>
              </a:rPr>
              <a:t>Zaborowski</a:t>
            </a:r>
            <a:r>
              <a:rPr lang="en-US" altLang="ja-JP" sz="2400" dirty="0">
                <a:latin typeface="Palatino Linotype" panose="02040502050505030304" pitchFamily="18" charset="0"/>
              </a:rPr>
              <a:t> M., </a:t>
            </a: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Nawrocki</a:t>
            </a:r>
            <a:r>
              <a:rPr lang="en-US" altLang="ja-JP" sz="2400" dirty="0">
                <a:latin typeface="Palatino Linotype" panose="02040502050505030304" pitchFamily="18" charset="0"/>
              </a:rPr>
              <a:t> J., </a:t>
            </a:r>
            <a:r>
              <a:rPr lang="en-US" altLang="ja-JP" sz="2400" dirty="0" err="1">
                <a:latin typeface="Palatino Linotype" panose="02040502050505030304" pitchFamily="18" charset="0"/>
              </a:rPr>
              <a:t>Krehlik</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Śliwczyński</a:t>
            </a:r>
            <a:r>
              <a:rPr lang="en-US" altLang="ja-JP" sz="2400" dirty="0">
                <a:latin typeface="Palatino Linotype" panose="02040502050505030304" pitchFamily="18" charset="0"/>
              </a:rPr>
              <a:t> Ł., </a:t>
            </a:r>
            <a:r>
              <a:rPr lang="en-US" altLang="ja-JP" sz="2400" dirty="0" err="1">
                <a:latin typeface="Palatino Linotype" panose="02040502050505030304" pitchFamily="18" charset="0"/>
              </a:rPr>
              <a:t>Lipiński</a:t>
            </a:r>
            <a:r>
              <a:rPr lang="en-US" altLang="ja-JP" sz="2400" dirty="0">
                <a:latin typeface="Palatino Linotype" panose="02040502050505030304" pitchFamily="18" charset="0"/>
              </a:rPr>
              <a:t> M., </a:t>
            </a:r>
            <a:r>
              <a:rPr lang="en-US" altLang="ja-JP" sz="2400" dirty="0" err="1">
                <a:latin typeface="Palatino Linotype" panose="02040502050505030304" pitchFamily="18" charset="0"/>
              </a:rPr>
              <a:t>Masłowski</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and </a:t>
            </a:r>
            <a:r>
              <a:rPr lang="en-US" altLang="ja-JP" sz="2400" dirty="0" err="1">
                <a:latin typeface="Palatino Linotype" panose="02040502050505030304" pitchFamily="18" charset="0"/>
              </a:rPr>
              <a:t>Lisak</a:t>
            </a:r>
            <a:r>
              <a:rPr lang="en-US" altLang="ja-JP" sz="2400" dirty="0">
                <a:latin typeface="Palatino Linotype" panose="02040502050505030304" pitchFamily="18" charset="0"/>
              </a:rPr>
              <a:t> D., 2016, J. Chem. Phys. 144, 214202.</a:t>
            </a:r>
          </a:p>
          <a:p>
            <a:pPr marL="514350" indent="-514350">
              <a:buFont typeface="+mj-lt"/>
              <a:buAutoNum type="arabicPeriod"/>
            </a:pPr>
            <a:r>
              <a:rPr lang="en-US" altLang="ja-JP" sz="2400" dirty="0" err="1">
                <a:latin typeface="Palatino Linotype" panose="02040502050505030304" pitchFamily="18" charset="0"/>
              </a:rPr>
              <a:t>Zaborowski</a:t>
            </a:r>
            <a:r>
              <a:rPr lang="en-US" altLang="ja-JP" sz="2400" dirty="0">
                <a:latin typeface="Palatino Linotype" panose="02040502050505030304" pitchFamily="18" charset="0"/>
              </a:rPr>
              <a:t> M., </a:t>
            </a: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F., </a:t>
            </a:r>
            <a:r>
              <a:rPr lang="en-US" altLang="ja-JP" sz="2400" dirty="0" err="1">
                <a:latin typeface="Palatino Linotype" panose="02040502050505030304" pitchFamily="18" charset="0"/>
              </a:rPr>
              <a:t>Wójtewicz</a:t>
            </a:r>
            <a:r>
              <a:rPr lang="en-US" altLang="ja-JP" sz="2400" dirty="0">
                <a:latin typeface="Palatino Linotype" panose="02040502050505030304" pitchFamily="18" charset="0"/>
              </a:rPr>
              <a:t> S., </a:t>
            </a:r>
            <a:r>
              <a:rPr lang="en-US" altLang="ja-JP" sz="2400" dirty="0" err="1">
                <a:latin typeface="Palatino Linotype" panose="02040502050505030304" pitchFamily="18" charset="0"/>
              </a:rPr>
              <a:t>Cygan</a:t>
            </a:r>
            <a:r>
              <a:rPr lang="en-US" altLang="ja-JP" sz="2400" dirty="0">
                <a:latin typeface="Palatino Linotype" panose="02040502050505030304" pitchFamily="18" charset="0"/>
              </a:rPr>
              <a:t> A., </a:t>
            </a:r>
            <a:r>
              <a:rPr lang="en-US" altLang="ja-JP" sz="2400" dirty="0" err="1">
                <a:latin typeface="Palatino Linotype" panose="02040502050505030304" pitchFamily="18" charset="0"/>
              </a:rPr>
              <a:t>Kowzan</a:t>
            </a:r>
            <a:r>
              <a:rPr lang="en-US" altLang="ja-JP" sz="2400" dirty="0">
                <a:latin typeface="Palatino Linotype" panose="02040502050505030304" pitchFamily="18" charset="0"/>
              </a:rPr>
              <a:t> G., </a:t>
            </a:r>
            <a:r>
              <a:rPr lang="en-US" altLang="ja-JP" sz="2400" dirty="0" err="1">
                <a:latin typeface="Palatino Linotype" panose="02040502050505030304" pitchFamily="18" charset="0"/>
              </a:rPr>
              <a:t>Masłowski</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Lisak</a:t>
            </a:r>
            <a:r>
              <a:rPr lang="en-US" altLang="ja-JP" sz="2400" dirty="0">
                <a:latin typeface="Palatino Linotype" panose="02040502050505030304" pitchFamily="18" charset="0"/>
              </a:rPr>
              <a:t> D., and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2017, J. Phys. Conf. Ser. 810, 012042-1.</a:t>
            </a:r>
          </a:p>
          <a:p>
            <a:pPr marL="514350" indent="-514350">
              <a:buFont typeface="+mj-lt"/>
              <a:buAutoNum type="arabicPeriod"/>
            </a:pP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Shapiro A. D., Drummond R. J., and May D. A., 2002, Phys. Rev. A 65, 012502.</a:t>
            </a:r>
          </a:p>
          <a:p>
            <a:pPr marL="514350" indent="-514350">
              <a:buFont typeface="+mj-lt"/>
              <a:buAutoNum type="arabicPeriod"/>
            </a:pP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Cygan</a:t>
            </a:r>
            <a:r>
              <a:rPr lang="en-US" altLang="ja-JP" sz="2400" dirty="0">
                <a:latin typeface="Palatino Linotype" panose="02040502050505030304" pitchFamily="18" charset="0"/>
              </a:rPr>
              <a:t> A., </a:t>
            </a:r>
            <a:r>
              <a:rPr lang="en-US" altLang="ja-JP" sz="2400" dirty="0" err="1">
                <a:latin typeface="Palatino Linotype" panose="02040502050505030304" pitchFamily="18" charset="0"/>
              </a:rPr>
              <a:t>Lisak</a:t>
            </a:r>
            <a:r>
              <a:rPr lang="en-US" altLang="ja-JP" sz="2400" dirty="0">
                <a:latin typeface="Palatino Linotype" panose="02040502050505030304" pitchFamily="18" charset="0"/>
              </a:rPr>
              <a:t> D., and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2013, </a:t>
            </a:r>
            <a:r>
              <a:rPr lang="en-US" altLang="ja-JP" sz="2400" dirty="0" err="1">
                <a:latin typeface="Palatino Linotype" panose="02040502050505030304" pitchFamily="18" charset="0"/>
              </a:rPr>
              <a:t>Phys</a:t>
            </a:r>
            <a:r>
              <a:rPr lang="en-US" altLang="ja-JP" sz="2400" dirty="0">
                <a:latin typeface="Palatino Linotype" panose="02040502050505030304" pitchFamily="18" charset="0"/>
              </a:rPr>
              <a:t> Rev. A 88, 012517.</a:t>
            </a:r>
          </a:p>
          <a:p>
            <a:pPr marL="514350" indent="-514350">
              <a:buFont typeface="+mj-lt"/>
              <a:buAutoNum type="arabicPeriod"/>
            </a:pPr>
            <a:r>
              <a:rPr lang="en-US" altLang="ja-JP" sz="2400" dirty="0">
                <a:latin typeface="Palatino Linotype" panose="02040502050505030304" pitchFamily="18" charset="0"/>
              </a:rPr>
              <a:t>F. </a:t>
            </a: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and R.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2016, </a:t>
            </a:r>
            <a:r>
              <a:rPr lang="fr-FR" altLang="ja-JP" sz="2400" dirty="0">
                <a:latin typeface="Palatino Linotype" panose="02040502050505030304" pitchFamily="18" charset="0"/>
              </a:rPr>
              <a:t>Eur. Phys. J. D 70, 236.</a:t>
            </a:r>
            <a:endParaRPr lang="en-US" altLang="ja-JP" sz="2400" dirty="0">
              <a:latin typeface="Palatino Linotype" panose="02040502050505030304" pitchFamily="18" charset="0"/>
            </a:endParaRPr>
          </a:p>
          <a:p>
            <a:pPr marL="514350" indent="-514350">
              <a:buFont typeface="+mj-lt"/>
              <a:buAutoNum type="arabicPeriod"/>
            </a:pP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F., </a:t>
            </a:r>
            <a:r>
              <a:rPr lang="en-US" altLang="ja-JP" sz="2400" dirty="0" err="1">
                <a:latin typeface="Palatino Linotype" panose="02040502050505030304" pitchFamily="18" charset="0"/>
              </a:rPr>
              <a:t>Patkowski</a:t>
            </a:r>
            <a:r>
              <a:rPr lang="en-US" altLang="ja-JP" sz="2400" dirty="0">
                <a:latin typeface="Palatino Linotype" panose="02040502050505030304" pitchFamily="18" charset="0"/>
              </a:rPr>
              <a:t> K., </a:t>
            </a:r>
            <a:r>
              <a:rPr lang="en-US" altLang="ja-JP" sz="2400" dirty="0" err="1">
                <a:latin typeface="Palatino Linotype" panose="02040502050505030304" pitchFamily="18" charset="0"/>
              </a:rPr>
              <a:t>Żuchowski</a:t>
            </a:r>
            <a:r>
              <a:rPr lang="en-US" altLang="ja-JP" sz="2400" dirty="0">
                <a:latin typeface="Palatino Linotype" panose="02040502050505030304" pitchFamily="18" charset="0"/>
              </a:rPr>
              <a:t> S. P., </a:t>
            </a:r>
            <a:r>
              <a:rPr lang="en-US" altLang="ja-JP" sz="2400" dirty="0" err="1">
                <a:latin typeface="Palatino Linotype" panose="02040502050505030304" pitchFamily="18" charset="0"/>
              </a:rPr>
              <a:t>Jóźwiak</a:t>
            </a:r>
            <a:r>
              <a:rPr lang="en-US" altLang="ja-JP" sz="2400" dirty="0">
                <a:latin typeface="Palatino Linotype" panose="02040502050505030304" pitchFamily="18" charset="0"/>
              </a:rPr>
              <a:t> H.,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and </a:t>
            </a:r>
            <a:r>
              <a:rPr lang="en-US" altLang="ja-JP" sz="2400" dirty="0" err="1">
                <a:latin typeface="Palatino Linotype" panose="02040502050505030304" pitchFamily="18" charset="0"/>
              </a:rPr>
              <a:t>Wcislo</a:t>
            </a:r>
            <a:r>
              <a:rPr lang="en-US" altLang="ja-JP" sz="2400" dirty="0">
                <a:latin typeface="Palatino Linotype" panose="02040502050505030304" pitchFamily="18" charset="0"/>
              </a:rPr>
              <a:t> P., 2017, JQSRT, 202, 308</a:t>
            </a:r>
          </a:p>
          <a:p>
            <a:pPr marL="514350" indent="-514350">
              <a:buFont typeface="+mj-lt"/>
              <a:buAutoNum type="arabicPeriod"/>
            </a:pPr>
            <a:r>
              <a:rPr lang="en-US" altLang="ja-JP" sz="2400" dirty="0" err="1">
                <a:latin typeface="Palatino Linotype" panose="02040502050505030304" pitchFamily="18" charset="0"/>
              </a:rPr>
              <a:t>Wcisło</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Thibault</a:t>
            </a:r>
            <a:r>
              <a:rPr lang="en-US" altLang="ja-JP" sz="2400" dirty="0">
                <a:latin typeface="Palatino Linotype" panose="02040502050505030304" pitchFamily="18" charset="0"/>
              </a:rPr>
              <a:t> F., </a:t>
            </a:r>
            <a:r>
              <a:rPr lang="en-US" altLang="ja-JP" sz="2400" dirty="0" err="1">
                <a:latin typeface="Palatino Linotype" panose="02040502050505030304" pitchFamily="18" charset="0"/>
              </a:rPr>
              <a:t>Zaborowski</a:t>
            </a:r>
            <a:r>
              <a:rPr lang="en-US" altLang="ja-JP" sz="2400" dirty="0">
                <a:latin typeface="Palatino Linotype" panose="02040502050505030304" pitchFamily="18" charset="0"/>
              </a:rPr>
              <a:t> M., </a:t>
            </a:r>
            <a:r>
              <a:rPr lang="en-US" altLang="ja-JP" sz="2400" dirty="0" err="1">
                <a:latin typeface="Palatino Linotype" panose="02040502050505030304" pitchFamily="18" charset="0"/>
              </a:rPr>
              <a:t>Wójtewicz</a:t>
            </a:r>
            <a:r>
              <a:rPr lang="en-US" altLang="ja-JP" sz="2400" dirty="0">
                <a:latin typeface="Palatino Linotype" panose="02040502050505030304" pitchFamily="18" charset="0"/>
              </a:rPr>
              <a:t> S., </a:t>
            </a:r>
            <a:r>
              <a:rPr lang="en-US" altLang="ja-JP" sz="2400" dirty="0" err="1">
                <a:latin typeface="Palatino Linotype" panose="02040502050505030304" pitchFamily="18" charset="0"/>
              </a:rPr>
              <a:t>Cygan</a:t>
            </a:r>
            <a:r>
              <a:rPr lang="en-US" altLang="ja-JP" sz="2400" dirty="0">
                <a:latin typeface="Palatino Linotype" panose="02040502050505030304" pitchFamily="18" charset="0"/>
              </a:rPr>
              <a:t> A., </a:t>
            </a:r>
            <a:r>
              <a:rPr lang="en-US" altLang="ja-JP" sz="2400" dirty="0" err="1">
                <a:latin typeface="Palatino Linotype" panose="02040502050505030304" pitchFamily="18" charset="0"/>
              </a:rPr>
              <a:t>Kowzan</a:t>
            </a:r>
            <a:r>
              <a:rPr lang="en-US" altLang="ja-JP" sz="2400" dirty="0">
                <a:latin typeface="Palatino Linotype" panose="02040502050505030304" pitchFamily="18" charset="0"/>
              </a:rPr>
              <a:t> G., </a:t>
            </a:r>
            <a:r>
              <a:rPr lang="en-US" altLang="ja-JP" sz="2400" dirty="0" err="1">
                <a:latin typeface="Palatino Linotype" panose="02040502050505030304" pitchFamily="18" charset="0"/>
              </a:rPr>
              <a:t>Masłowski</a:t>
            </a:r>
            <a:r>
              <a:rPr lang="en-US" altLang="ja-JP" sz="2400" dirty="0">
                <a:latin typeface="Palatino Linotype" panose="02040502050505030304" pitchFamily="18" charset="0"/>
              </a:rPr>
              <a:t> P., </a:t>
            </a:r>
            <a:r>
              <a:rPr lang="en-US" altLang="ja-JP" sz="2400" dirty="0" err="1">
                <a:latin typeface="Palatino Linotype" panose="02040502050505030304" pitchFamily="18" charset="0"/>
              </a:rPr>
              <a:t>Komasa</a:t>
            </a:r>
            <a:r>
              <a:rPr lang="en-US" altLang="ja-JP" sz="2400" dirty="0">
                <a:latin typeface="Palatino Linotype" panose="02040502050505030304" pitchFamily="18" charset="0"/>
              </a:rPr>
              <a:t> J., </a:t>
            </a:r>
            <a:r>
              <a:rPr lang="en-US" altLang="ja-JP" sz="2400" dirty="0" err="1">
                <a:latin typeface="Palatino Linotype" panose="02040502050505030304" pitchFamily="18" charset="0"/>
              </a:rPr>
              <a:t>Puchalski</a:t>
            </a:r>
            <a:r>
              <a:rPr lang="en-US" altLang="ja-JP" sz="2400" dirty="0">
                <a:latin typeface="Palatino Linotype" panose="02040502050505030304" pitchFamily="18" charset="0"/>
              </a:rPr>
              <a:t> M., </a:t>
            </a:r>
            <a:r>
              <a:rPr lang="en-US" altLang="ja-JP" sz="2400" dirty="0" err="1">
                <a:latin typeface="Palatino Linotype" panose="02040502050505030304" pitchFamily="18" charset="0"/>
              </a:rPr>
              <a:t>Pachucki</a:t>
            </a:r>
            <a:r>
              <a:rPr lang="en-US" altLang="ja-JP" sz="2400" dirty="0">
                <a:latin typeface="Palatino Linotype" panose="02040502050505030304" pitchFamily="18" charset="0"/>
              </a:rPr>
              <a:t> K., </a:t>
            </a:r>
            <a:r>
              <a:rPr lang="en-US" altLang="ja-JP" sz="2400" dirty="0" err="1">
                <a:latin typeface="Palatino Linotype" panose="02040502050505030304" pitchFamily="18" charset="0"/>
              </a:rPr>
              <a:t>Ciuryło</a:t>
            </a:r>
            <a:r>
              <a:rPr lang="en-US" altLang="ja-JP" sz="2400" dirty="0">
                <a:latin typeface="Palatino Linotype" panose="02040502050505030304" pitchFamily="18" charset="0"/>
              </a:rPr>
              <a:t> R., and </a:t>
            </a:r>
            <a:r>
              <a:rPr lang="en-US" altLang="ja-JP" sz="2400" dirty="0" err="1">
                <a:latin typeface="Palatino Linotype" panose="02040502050505030304" pitchFamily="18" charset="0"/>
              </a:rPr>
              <a:t>Lisak</a:t>
            </a:r>
            <a:r>
              <a:rPr lang="en-US" altLang="ja-JP" sz="2400" dirty="0">
                <a:latin typeface="Palatino Linotype" panose="02040502050505030304" pitchFamily="18" charset="0"/>
              </a:rPr>
              <a:t> D., 2018 JQSRT 213, 41.</a:t>
            </a:r>
          </a:p>
        </p:txBody>
      </p:sp>
      <p:grpSp>
        <p:nvGrpSpPr>
          <p:cNvPr id="7" name="グループ化 6"/>
          <p:cNvGrpSpPr/>
          <p:nvPr/>
        </p:nvGrpSpPr>
        <p:grpSpPr>
          <a:xfrm>
            <a:off x="871801" y="25799918"/>
            <a:ext cx="17805248" cy="13134733"/>
            <a:chOff x="975274" y="25161431"/>
            <a:chExt cx="17805248" cy="13134733"/>
          </a:xfrm>
        </p:grpSpPr>
        <p:sp>
          <p:nvSpPr>
            <p:cNvPr id="30" name="正方形/長方形 29"/>
            <p:cNvSpPr/>
            <p:nvPr/>
          </p:nvSpPr>
          <p:spPr>
            <a:xfrm>
              <a:off x="975274" y="25161431"/>
              <a:ext cx="17805248" cy="13122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34" name="グループ化 133"/>
            <p:cNvGrpSpPr/>
            <p:nvPr/>
          </p:nvGrpSpPr>
          <p:grpSpPr>
            <a:xfrm>
              <a:off x="1366435" y="25617334"/>
              <a:ext cx="17129563" cy="4051849"/>
              <a:chOff x="1228589" y="24203015"/>
              <a:chExt cx="17129563" cy="4051849"/>
            </a:xfrm>
          </p:grpSpPr>
          <p:pic>
            <p:nvPicPr>
              <p:cNvPr id="110" name="図 109"/>
              <p:cNvPicPr>
                <a:picLocks noChangeAspect="1"/>
              </p:cNvPicPr>
              <p:nvPr/>
            </p:nvPicPr>
            <p:blipFill>
              <a:blip r:embed="rId6"/>
              <a:stretch>
                <a:fillRect/>
              </a:stretch>
            </p:blipFill>
            <p:spPr>
              <a:xfrm>
                <a:off x="1228589" y="24203015"/>
                <a:ext cx="5313697" cy="3038901"/>
              </a:xfrm>
              <a:prstGeom prst="rect">
                <a:avLst/>
              </a:prstGeom>
            </p:spPr>
          </p:pic>
          <p:pic>
            <p:nvPicPr>
              <p:cNvPr id="111" name="図 110"/>
              <p:cNvPicPr>
                <a:picLocks noChangeAspect="1"/>
              </p:cNvPicPr>
              <p:nvPr/>
            </p:nvPicPr>
            <p:blipFill>
              <a:blip r:embed="rId7"/>
              <a:stretch>
                <a:fillRect/>
              </a:stretch>
            </p:blipFill>
            <p:spPr>
              <a:xfrm>
                <a:off x="5166967" y="24205863"/>
                <a:ext cx="5313697" cy="3038901"/>
              </a:xfrm>
              <a:prstGeom prst="rect">
                <a:avLst/>
              </a:prstGeom>
            </p:spPr>
          </p:pic>
          <p:pic>
            <p:nvPicPr>
              <p:cNvPr id="112" name="図 111"/>
              <p:cNvPicPr>
                <a:picLocks noChangeAspect="1"/>
              </p:cNvPicPr>
              <p:nvPr/>
            </p:nvPicPr>
            <p:blipFill>
              <a:blip r:embed="rId8"/>
              <a:stretch>
                <a:fillRect/>
              </a:stretch>
            </p:blipFill>
            <p:spPr>
              <a:xfrm>
                <a:off x="9095817" y="24209120"/>
                <a:ext cx="5313697" cy="3038901"/>
              </a:xfrm>
              <a:prstGeom prst="rect">
                <a:avLst/>
              </a:prstGeom>
            </p:spPr>
          </p:pic>
          <p:pic>
            <p:nvPicPr>
              <p:cNvPr id="113" name="図 112"/>
              <p:cNvPicPr>
                <a:picLocks noChangeAspect="1"/>
              </p:cNvPicPr>
              <p:nvPr/>
            </p:nvPicPr>
            <p:blipFill>
              <a:blip r:embed="rId9"/>
              <a:stretch>
                <a:fillRect/>
              </a:stretch>
            </p:blipFill>
            <p:spPr>
              <a:xfrm>
                <a:off x="13044455" y="24210652"/>
                <a:ext cx="5313697" cy="3038901"/>
              </a:xfrm>
              <a:prstGeom prst="rect">
                <a:avLst/>
              </a:prstGeom>
            </p:spPr>
          </p:pic>
          <p:pic>
            <p:nvPicPr>
              <p:cNvPr id="114" name="図 113"/>
              <p:cNvPicPr>
                <a:picLocks noChangeAspect="1"/>
              </p:cNvPicPr>
              <p:nvPr/>
            </p:nvPicPr>
            <p:blipFill>
              <a:blip r:embed="rId10"/>
              <a:stretch>
                <a:fillRect/>
              </a:stretch>
            </p:blipFill>
            <p:spPr>
              <a:xfrm>
                <a:off x="1545655" y="26414275"/>
                <a:ext cx="4990149" cy="1840589"/>
              </a:xfrm>
              <a:prstGeom prst="rect">
                <a:avLst/>
              </a:prstGeom>
            </p:spPr>
          </p:pic>
          <p:pic>
            <p:nvPicPr>
              <p:cNvPr id="115" name="図 114"/>
              <p:cNvPicPr>
                <a:picLocks noChangeAspect="1"/>
              </p:cNvPicPr>
              <p:nvPr/>
            </p:nvPicPr>
            <p:blipFill>
              <a:blip r:embed="rId11"/>
              <a:stretch>
                <a:fillRect/>
              </a:stretch>
            </p:blipFill>
            <p:spPr>
              <a:xfrm>
                <a:off x="5495554" y="26410523"/>
                <a:ext cx="4990149" cy="1840589"/>
              </a:xfrm>
              <a:prstGeom prst="rect">
                <a:avLst/>
              </a:prstGeom>
            </p:spPr>
          </p:pic>
          <p:pic>
            <p:nvPicPr>
              <p:cNvPr id="116" name="図 115"/>
              <p:cNvPicPr>
                <a:picLocks noChangeAspect="1"/>
              </p:cNvPicPr>
              <p:nvPr/>
            </p:nvPicPr>
            <p:blipFill>
              <a:blip r:embed="rId12"/>
              <a:stretch>
                <a:fillRect/>
              </a:stretch>
            </p:blipFill>
            <p:spPr>
              <a:xfrm>
                <a:off x="9426425" y="26408151"/>
                <a:ext cx="4990149" cy="1840589"/>
              </a:xfrm>
              <a:prstGeom prst="rect">
                <a:avLst/>
              </a:prstGeom>
            </p:spPr>
          </p:pic>
          <p:pic>
            <p:nvPicPr>
              <p:cNvPr id="117" name="図 116"/>
              <p:cNvPicPr>
                <a:picLocks noChangeAspect="1"/>
              </p:cNvPicPr>
              <p:nvPr/>
            </p:nvPicPr>
            <p:blipFill>
              <a:blip r:embed="rId13"/>
              <a:stretch>
                <a:fillRect/>
              </a:stretch>
            </p:blipFill>
            <p:spPr>
              <a:xfrm>
                <a:off x="13359192" y="26412891"/>
                <a:ext cx="4990149" cy="1840589"/>
              </a:xfrm>
              <a:prstGeom prst="rect">
                <a:avLst/>
              </a:prstGeom>
            </p:spPr>
          </p:pic>
        </p:grpSp>
        <p:grpSp>
          <p:nvGrpSpPr>
            <p:cNvPr id="135" name="グループ化 134"/>
            <p:cNvGrpSpPr/>
            <p:nvPr/>
          </p:nvGrpSpPr>
          <p:grpSpPr>
            <a:xfrm>
              <a:off x="1372509" y="29915326"/>
              <a:ext cx="17126814" cy="4059620"/>
              <a:chOff x="1425134" y="24100490"/>
              <a:chExt cx="17126814" cy="4059620"/>
            </a:xfrm>
          </p:grpSpPr>
          <p:pic>
            <p:nvPicPr>
              <p:cNvPr id="118" name="図 117"/>
              <p:cNvPicPr>
                <a:picLocks noChangeAspect="1"/>
              </p:cNvPicPr>
              <p:nvPr/>
            </p:nvPicPr>
            <p:blipFill>
              <a:blip r:embed="rId14"/>
              <a:stretch>
                <a:fillRect/>
              </a:stretch>
            </p:blipFill>
            <p:spPr>
              <a:xfrm>
                <a:off x="1425134" y="24100490"/>
                <a:ext cx="5313697" cy="3038901"/>
              </a:xfrm>
              <a:prstGeom prst="rect">
                <a:avLst/>
              </a:prstGeom>
            </p:spPr>
          </p:pic>
          <p:pic>
            <p:nvPicPr>
              <p:cNvPr id="119" name="図 118"/>
              <p:cNvPicPr>
                <a:picLocks noChangeAspect="1"/>
              </p:cNvPicPr>
              <p:nvPr/>
            </p:nvPicPr>
            <p:blipFill>
              <a:blip r:embed="rId15"/>
              <a:stretch>
                <a:fillRect/>
              </a:stretch>
            </p:blipFill>
            <p:spPr>
              <a:xfrm>
                <a:off x="5365933" y="24106356"/>
                <a:ext cx="5313697" cy="3038901"/>
              </a:xfrm>
              <a:prstGeom prst="rect">
                <a:avLst/>
              </a:prstGeom>
            </p:spPr>
          </p:pic>
          <p:pic>
            <p:nvPicPr>
              <p:cNvPr id="120" name="図 119"/>
              <p:cNvPicPr>
                <a:picLocks noChangeAspect="1"/>
              </p:cNvPicPr>
              <p:nvPr/>
            </p:nvPicPr>
            <p:blipFill>
              <a:blip r:embed="rId16"/>
              <a:stretch>
                <a:fillRect/>
              </a:stretch>
            </p:blipFill>
            <p:spPr>
              <a:xfrm>
                <a:off x="9289185" y="24105385"/>
                <a:ext cx="5313697" cy="3038901"/>
              </a:xfrm>
              <a:prstGeom prst="rect">
                <a:avLst/>
              </a:prstGeom>
            </p:spPr>
          </p:pic>
          <p:pic>
            <p:nvPicPr>
              <p:cNvPr id="121" name="図 120"/>
              <p:cNvPicPr>
                <a:picLocks noChangeAspect="1"/>
              </p:cNvPicPr>
              <p:nvPr/>
            </p:nvPicPr>
            <p:blipFill>
              <a:blip r:embed="rId17"/>
              <a:stretch>
                <a:fillRect/>
              </a:stretch>
            </p:blipFill>
            <p:spPr>
              <a:xfrm>
                <a:off x="13238251" y="24107522"/>
                <a:ext cx="5313697" cy="3038901"/>
              </a:xfrm>
              <a:prstGeom prst="rect">
                <a:avLst/>
              </a:prstGeom>
            </p:spPr>
          </p:pic>
          <p:pic>
            <p:nvPicPr>
              <p:cNvPr id="122" name="図 121"/>
              <p:cNvPicPr>
                <a:picLocks noChangeAspect="1"/>
              </p:cNvPicPr>
              <p:nvPr/>
            </p:nvPicPr>
            <p:blipFill>
              <a:blip r:embed="rId18"/>
              <a:stretch>
                <a:fillRect/>
              </a:stretch>
            </p:blipFill>
            <p:spPr>
              <a:xfrm>
                <a:off x="1748596" y="26317517"/>
                <a:ext cx="4990149" cy="1840589"/>
              </a:xfrm>
              <a:prstGeom prst="rect">
                <a:avLst/>
              </a:prstGeom>
            </p:spPr>
          </p:pic>
          <p:pic>
            <p:nvPicPr>
              <p:cNvPr id="123" name="図 122"/>
              <p:cNvPicPr>
                <a:picLocks noChangeAspect="1"/>
              </p:cNvPicPr>
              <p:nvPr/>
            </p:nvPicPr>
            <p:blipFill>
              <a:blip r:embed="rId19"/>
              <a:stretch>
                <a:fillRect/>
              </a:stretch>
            </p:blipFill>
            <p:spPr>
              <a:xfrm>
                <a:off x="5690343" y="26303687"/>
                <a:ext cx="4990149" cy="1840589"/>
              </a:xfrm>
              <a:prstGeom prst="rect">
                <a:avLst/>
              </a:prstGeom>
            </p:spPr>
          </p:pic>
          <p:pic>
            <p:nvPicPr>
              <p:cNvPr id="124" name="図 123"/>
              <p:cNvPicPr>
                <a:picLocks noChangeAspect="1"/>
              </p:cNvPicPr>
              <p:nvPr/>
            </p:nvPicPr>
            <p:blipFill>
              <a:blip r:embed="rId20"/>
              <a:stretch>
                <a:fillRect/>
              </a:stretch>
            </p:blipFill>
            <p:spPr>
              <a:xfrm>
                <a:off x="9621633" y="26306961"/>
                <a:ext cx="4990149" cy="1840589"/>
              </a:xfrm>
              <a:prstGeom prst="rect">
                <a:avLst/>
              </a:prstGeom>
            </p:spPr>
          </p:pic>
          <p:pic>
            <p:nvPicPr>
              <p:cNvPr id="125" name="図 124"/>
              <p:cNvPicPr>
                <a:picLocks noChangeAspect="1"/>
              </p:cNvPicPr>
              <p:nvPr/>
            </p:nvPicPr>
            <p:blipFill>
              <a:blip r:embed="rId21"/>
              <a:stretch>
                <a:fillRect/>
              </a:stretch>
            </p:blipFill>
            <p:spPr>
              <a:xfrm>
                <a:off x="13556279" y="26319521"/>
                <a:ext cx="4990149" cy="1840589"/>
              </a:xfrm>
              <a:prstGeom prst="rect">
                <a:avLst/>
              </a:prstGeom>
            </p:spPr>
          </p:pic>
        </p:grpSp>
        <p:grpSp>
          <p:nvGrpSpPr>
            <p:cNvPr id="136" name="グループ化 135"/>
            <p:cNvGrpSpPr/>
            <p:nvPr/>
          </p:nvGrpSpPr>
          <p:grpSpPr>
            <a:xfrm>
              <a:off x="1369999" y="34232002"/>
              <a:ext cx="17125998" cy="4064162"/>
              <a:chOff x="1428698" y="28699034"/>
              <a:chExt cx="17125998" cy="4064162"/>
            </a:xfrm>
          </p:grpSpPr>
          <p:pic>
            <p:nvPicPr>
              <p:cNvPr id="126" name="図 125"/>
              <p:cNvPicPr>
                <a:picLocks noChangeAspect="1"/>
              </p:cNvPicPr>
              <p:nvPr/>
            </p:nvPicPr>
            <p:blipFill>
              <a:blip r:embed="rId22"/>
              <a:stretch>
                <a:fillRect/>
              </a:stretch>
            </p:blipFill>
            <p:spPr>
              <a:xfrm>
                <a:off x="1428698" y="28699034"/>
                <a:ext cx="5313697" cy="3038901"/>
              </a:xfrm>
              <a:prstGeom prst="rect">
                <a:avLst/>
              </a:prstGeom>
            </p:spPr>
          </p:pic>
          <p:pic>
            <p:nvPicPr>
              <p:cNvPr id="127" name="図 126"/>
              <p:cNvPicPr>
                <a:picLocks noChangeAspect="1"/>
              </p:cNvPicPr>
              <p:nvPr/>
            </p:nvPicPr>
            <p:blipFill>
              <a:blip r:embed="rId23"/>
              <a:stretch>
                <a:fillRect/>
              </a:stretch>
            </p:blipFill>
            <p:spPr>
              <a:xfrm>
                <a:off x="5367165" y="28704022"/>
                <a:ext cx="5313697" cy="3038901"/>
              </a:xfrm>
              <a:prstGeom prst="rect">
                <a:avLst/>
              </a:prstGeom>
            </p:spPr>
          </p:pic>
          <p:pic>
            <p:nvPicPr>
              <p:cNvPr id="128" name="図 127"/>
              <p:cNvPicPr>
                <a:picLocks noChangeAspect="1"/>
              </p:cNvPicPr>
              <p:nvPr/>
            </p:nvPicPr>
            <p:blipFill>
              <a:blip r:embed="rId24"/>
              <a:stretch>
                <a:fillRect/>
              </a:stretch>
            </p:blipFill>
            <p:spPr>
              <a:xfrm>
                <a:off x="9291255" y="28704851"/>
                <a:ext cx="5313697" cy="3038901"/>
              </a:xfrm>
              <a:prstGeom prst="rect">
                <a:avLst/>
              </a:prstGeom>
            </p:spPr>
          </p:pic>
          <p:pic>
            <p:nvPicPr>
              <p:cNvPr id="129" name="図 128"/>
              <p:cNvPicPr>
                <a:picLocks noChangeAspect="1"/>
              </p:cNvPicPr>
              <p:nvPr/>
            </p:nvPicPr>
            <p:blipFill>
              <a:blip r:embed="rId25"/>
              <a:stretch>
                <a:fillRect/>
              </a:stretch>
            </p:blipFill>
            <p:spPr>
              <a:xfrm>
                <a:off x="13240999" y="28717771"/>
                <a:ext cx="5313697" cy="3038901"/>
              </a:xfrm>
              <a:prstGeom prst="rect">
                <a:avLst/>
              </a:prstGeom>
            </p:spPr>
          </p:pic>
          <p:pic>
            <p:nvPicPr>
              <p:cNvPr id="130" name="図 129"/>
              <p:cNvPicPr>
                <a:picLocks noChangeAspect="1"/>
              </p:cNvPicPr>
              <p:nvPr/>
            </p:nvPicPr>
            <p:blipFill>
              <a:blip r:embed="rId26"/>
              <a:stretch>
                <a:fillRect/>
              </a:stretch>
            </p:blipFill>
            <p:spPr>
              <a:xfrm>
                <a:off x="1748682" y="30921146"/>
                <a:ext cx="4990149" cy="1840589"/>
              </a:xfrm>
              <a:prstGeom prst="rect">
                <a:avLst/>
              </a:prstGeom>
            </p:spPr>
          </p:pic>
          <p:pic>
            <p:nvPicPr>
              <p:cNvPr id="131" name="図 130"/>
              <p:cNvPicPr>
                <a:picLocks noChangeAspect="1"/>
              </p:cNvPicPr>
              <p:nvPr/>
            </p:nvPicPr>
            <p:blipFill>
              <a:blip r:embed="rId27"/>
              <a:stretch>
                <a:fillRect/>
              </a:stretch>
            </p:blipFill>
            <p:spPr>
              <a:xfrm>
                <a:off x="5694811" y="30910540"/>
                <a:ext cx="4990149" cy="1840589"/>
              </a:xfrm>
              <a:prstGeom prst="rect">
                <a:avLst/>
              </a:prstGeom>
            </p:spPr>
          </p:pic>
          <p:pic>
            <p:nvPicPr>
              <p:cNvPr id="132" name="図 131"/>
              <p:cNvPicPr>
                <a:picLocks noChangeAspect="1"/>
              </p:cNvPicPr>
              <p:nvPr/>
            </p:nvPicPr>
            <p:blipFill>
              <a:blip r:embed="rId28"/>
              <a:stretch>
                <a:fillRect/>
              </a:stretch>
            </p:blipFill>
            <p:spPr>
              <a:xfrm>
                <a:off x="9623597" y="30913182"/>
                <a:ext cx="4990149" cy="1840589"/>
              </a:xfrm>
              <a:prstGeom prst="rect">
                <a:avLst/>
              </a:prstGeom>
            </p:spPr>
          </p:pic>
          <p:pic>
            <p:nvPicPr>
              <p:cNvPr id="133" name="図 132"/>
              <p:cNvPicPr>
                <a:picLocks noChangeAspect="1"/>
              </p:cNvPicPr>
              <p:nvPr/>
            </p:nvPicPr>
            <p:blipFill>
              <a:blip r:embed="rId29"/>
              <a:stretch>
                <a:fillRect/>
              </a:stretch>
            </p:blipFill>
            <p:spPr>
              <a:xfrm>
                <a:off x="13562149" y="30922607"/>
                <a:ext cx="4990149" cy="1840589"/>
              </a:xfrm>
              <a:prstGeom prst="rect">
                <a:avLst/>
              </a:prstGeom>
            </p:spPr>
          </p:pic>
        </p:grpSp>
        <p:sp>
          <p:nvSpPr>
            <p:cNvPr id="141" name="正方形/長方形 140"/>
            <p:cNvSpPr/>
            <p:nvPr/>
          </p:nvSpPr>
          <p:spPr>
            <a:xfrm>
              <a:off x="2378718" y="25338079"/>
              <a:ext cx="832539" cy="461665"/>
            </a:xfrm>
            <a:prstGeom prst="rect">
              <a:avLst/>
            </a:prstGeom>
            <a:ln>
              <a:solidFill>
                <a:schemeClr val="tx1"/>
              </a:solidFill>
            </a:ln>
          </p:spPr>
          <p:txBody>
            <a:bodyPr wrap="square">
              <a:spAutoFit/>
            </a:bodyPr>
            <a:lstStyle/>
            <a:p>
              <a:pPr algn="r" fontAlgn="ctr"/>
              <a:r>
                <a:rPr lang="en-US" altLang="ja-JP" sz="2400" b="1" dirty="0">
                  <a:latin typeface="+mj-lt"/>
                </a:rPr>
                <a:t>25 </a:t>
              </a:r>
              <a:r>
                <a:rPr lang="en-US" altLang="ja-JP" sz="2400" b="1" baseline="30000" dirty="0" err="1">
                  <a:latin typeface="+mj-lt"/>
                </a:rPr>
                <a:t>o</a:t>
              </a:r>
              <a:r>
                <a:rPr lang="en-US" altLang="ja-JP" sz="2400" b="1" dirty="0" err="1">
                  <a:latin typeface="+mj-lt"/>
                </a:rPr>
                <a:t>C</a:t>
              </a:r>
              <a:endParaRPr lang="en-US" altLang="ja-JP" sz="2400" b="1" dirty="0">
                <a:solidFill>
                  <a:srgbClr val="000000"/>
                </a:solidFill>
                <a:latin typeface="+mj-lt"/>
                <a:ea typeface="游ゴシック" panose="020B0400000000000000" pitchFamily="50" charset="-128"/>
              </a:endParaRPr>
            </a:p>
          </p:txBody>
        </p:sp>
        <p:sp>
          <p:nvSpPr>
            <p:cNvPr id="142" name="正方形/長方形 141"/>
            <p:cNvSpPr/>
            <p:nvPr/>
          </p:nvSpPr>
          <p:spPr>
            <a:xfrm>
              <a:off x="2378718" y="29658878"/>
              <a:ext cx="832540" cy="461665"/>
            </a:xfrm>
            <a:prstGeom prst="rect">
              <a:avLst/>
            </a:prstGeom>
            <a:ln>
              <a:solidFill>
                <a:schemeClr val="tx1"/>
              </a:solidFill>
            </a:ln>
          </p:spPr>
          <p:txBody>
            <a:bodyPr wrap="square">
              <a:spAutoFit/>
            </a:bodyPr>
            <a:lstStyle/>
            <a:p>
              <a:pPr algn="r" fontAlgn="ctr"/>
              <a:r>
                <a:rPr lang="en-US" altLang="ja-JP" sz="2400" b="1" dirty="0">
                  <a:latin typeface="+mj-lt"/>
                </a:rPr>
                <a:t>42 </a:t>
              </a:r>
              <a:r>
                <a:rPr lang="en-US" altLang="ja-JP" sz="2400" b="1" baseline="30000" dirty="0" err="1">
                  <a:latin typeface="+mj-lt"/>
                </a:rPr>
                <a:t>o</a:t>
              </a:r>
              <a:r>
                <a:rPr lang="en-US" altLang="ja-JP" sz="2400" b="1" dirty="0" err="1">
                  <a:latin typeface="+mj-lt"/>
                </a:rPr>
                <a:t>C</a:t>
              </a:r>
              <a:endParaRPr lang="en-US" altLang="ja-JP" sz="2400" b="1" dirty="0">
                <a:solidFill>
                  <a:srgbClr val="000000"/>
                </a:solidFill>
                <a:latin typeface="+mj-lt"/>
                <a:ea typeface="游ゴシック" panose="020B0400000000000000" pitchFamily="50" charset="-128"/>
              </a:endParaRPr>
            </a:p>
          </p:txBody>
        </p:sp>
        <p:sp>
          <p:nvSpPr>
            <p:cNvPr id="143" name="正方形/長方形 142"/>
            <p:cNvSpPr/>
            <p:nvPr/>
          </p:nvSpPr>
          <p:spPr>
            <a:xfrm>
              <a:off x="2378718" y="33965054"/>
              <a:ext cx="832540" cy="461665"/>
            </a:xfrm>
            <a:prstGeom prst="rect">
              <a:avLst/>
            </a:prstGeom>
            <a:ln>
              <a:solidFill>
                <a:schemeClr val="tx1"/>
              </a:solidFill>
            </a:ln>
          </p:spPr>
          <p:txBody>
            <a:bodyPr wrap="square">
              <a:spAutoFit/>
            </a:bodyPr>
            <a:lstStyle/>
            <a:p>
              <a:pPr algn="r" fontAlgn="ctr"/>
              <a:r>
                <a:rPr lang="en-US" altLang="ja-JP" sz="2400" b="1" dirty="0">
                  <a:latin typeface="+mj-lt"/>
                </a:rPr>
                <a:t>59 </a:t>
              </a:r>
              <a:r>
                <a:rPr lang="en-US" altLang="ja-JP" sz="2400" b="1" baseline="30000" dirty="0" err="1">
                  <a:latin typeface="+mj-lt"/>
                </a:rPr>
                <a:t>o</a:t>
              </a:r>
              <a:r>
                <a:rPr lang="en-US" altLang="ja-JP" sz="2400" b="1" dirty="0" err="1">
                  <a:latin typeface="+mj-lt"/>
                </a:rPr>
                <a:t>C</a:t>
              </a:r>
              <a:endParaRPr lang="en-US" altLang="ja-JP" sz="2400" b="1" dirty="0">
                <a:solidFill>
                  <a:srgbClr val="000000"/>
                </a:solidFill>
                <a:latin typeface="+mj-lt"/>
                <a:ea typeface="游ゴシック" panose="020B0400000000000000" pitchFamily="50" charset="-128"/>
              </a:endParaRPr>
            </a:p>
          </p:txBody>
        </p:sp>
      </p:grpSp>
      <p:sp>
        <p:nvSpPr>
          <p:cNvPr id="146" name="Prostokąt z rogami zaokrąglonymi z jednej strony 18"/>
          <p:cNvSpPr/>
          <p:nvPr/>
        </p:nvSpPr>
        <p:spPr>
          <a:xfrm>
            <a:off x="550797" y="13084659"/>
            <a:ext cx="9964239" cy="943896"/>
          </a:xfrm>
          <a:prstGeom prst="round2SameRect">
            <a:avLst/>
          </a:prstGeom>
          <a:gradFill>
            <a:gsLst>
              <a:gs pos="0">
                <a:srgbClr val="AAD23C">
                  <a:lumMod val="75000"/>
                </a:srgbClr>
              </a:gs>
              <a:gs pos="5000">
                <a:srgbClr val="AAD23C">
                  <a:lumMod val="88000"/>
                </a:srgbClr>
              </a:gs>
              <a:gs pos="15000">
                <a:srgbClr val="AAD23C"/>
              </a:gs>
              <a:gs pos="50000">
                <a:srgbClr val="0050AA">
                  <a:alpha val="50000"/>
                </a:srgbClr>
              </a:gs>
              <a:gs pos="100000">
                <a:srgbClr val="0050AA"/>
              </a:gs>
            </a:gsLst>
            <a:path path="rect">
              <a:fillToRect l="100000" t="10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00" i="1"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ab initio </a:t>
            </a:r>
            <a:r>
              <a:rPr lang="en-US" sz="5600" dirty="0">
                <a:ln w="0"/>
                <a:solidFill>
                  <a:schemeClr val="bg1"/>
                </a:solidFill>
                <a:effectLst>
                  <a:outerShdw blurRad="38100" dist="19050" dir="2700000" algn="tl" rotWithShape="0">
                    <a:schemeClr val="dk1">
                      <a:alpha val="40000"/>
                    </a:schemeClr>
                  </a:outerShdw>
                </a:effectLst>
                <a:latin typeface="Palatino Linotype" panose="02040502050505030304" pitchFamily="18" charset="0"/>
                <a:ea typeface="Arial Unicode MS" panose="020B0604020202020204" pitchFamily="34" charset="-128"/>
                <a:cs typeface="Arial Unicode MS" panose="020B0604020202020204" pitchFamily="34" charset="-128"/>
              </a:rPr>
              <a:t>Calculation</a:t>
            </a:r>
          </a:p>
        </p:txBody>
      </p:sp>
      <p:graphicFrame>
        <p:nvGraphicFramePr>
          <p:cNvPr id="147" name="表 146"/>
          <p:cNvGraphicFramePr>
            <a:graphicFrameLocks noGrp="1"/>
          </p:cNvGraphicFramePr>
          <p:nvPr>
            <p:extLst>
              <p:ext uri="{D42A27DB-BD31-4B8C-83A1-F6EECF244321}">
                <p14:modId xmlns:p14="http://schemas.microsoft.com/office/powerpoint/2010/main" val="1769141964"/>
              </p:ext>
            </p:extLst>
          </p:nvPr>
        </p:nvGraphicFramePr>
        <p:xfrm>
          <a:off x="11446120" y="18266293"/>
          <a:ext cx="7155159" cy="2838858"/>
        </p:xfrm>
        <a:graphic>
          <a:graphicData uri="http://schemas.openxmlformats.org/drawingml/2006/table">
            <a:tbl>
              <a:tblPr>
                <a:tableStyleId>{8EC20E35-A176-4012-BC5E-935CFFF8708E}</a:tableStyleId>
              </a:tblPr>
              <a:tblGrid>
                <a:gridCol w="1806708">
                  <a:extLst>
                    <a:ext uri="{9D8B030D-6E8A-4147-A177-3AD203B41FA5}">
                      <a16:colId xmlns="" xmlns:a16="http://schemas.microsoft.com/office/drawing/2014/main" val="1476487438"/>
                    </a:ext>
                  </a:extLst>
                </a:gridCol>
                <a:gridCol w="1679475">
                  <a:extLst>
                    <a:ext uri="{9D8B030D-6E8A-4147-A177-3AD203B41FA5}">
                      <a16:colId xmlns="" xmlns:a16="http://schemas.microsoft.com/office/drawing/2014/main" val="955520833"/>
                    </a:ext>
                  </a:extLst>
                </a:gridCol>
                <a:gridCol w="1679475">
                  <a:extLst>
                    <a:ext uri="{9D8B030D-6E8A-4147-A177-3AD203B41FA5}">
                      <a16:colId xmlns="" xmlns:a16="http://schemas.microsoft.com/office/drawing/2014/main" val="1272753638"/>
                    </a:ext>
                  </a:extLst>
                </a:gridCol>
                <a:gridCol w="1679475">
                  <a:extLst>
                    <a:ext uri="{9D8B030D-6E8A-4147-A177-3AD203B41FA5}">
                      <a16:colId xmlns="" xmlns:a16="http://schemas.microsoft.com/office/drawing/2014/main" val="288320807"/>
                    </a:ext>
                  </a:extLst>
                </a:gridCol>
                <a:gridCol w="310026">
                  <a:extLst>
                    <a:ext uri="{9D8B030D-6E8A-4147-A177-3AD203B41FA5}">
                      <a16:colId xmlns="" xmlns:a16="http://schemas.microsoft.com/office/drawing/2014/main" val="2100602037"/>
                    </a:ext>
                  </a:extLst>
                </a:gridCol>
              </a:tblGrid>
              <a:tr h="363194">
                <a:tc>
                  <a:txBody>
                    <a:bodyPr/>
                    <a:lstStyle/>
                    <a:p>
                      <a:pPr algn="ctr" fontAlgn="ctr"/>
                      <a:r>
                        <a:rPr lang="en-US" sz="2400" u="none" strike="noStrike" dirty="0">
                          <a:effectLst/>
                          <a:latin typeface="Palatino Linotype" panose="02040502050505030304" pitchFamily="18" charset="0"/>
                        </a:rPr>
                        <a:t>Temperature </a:t>
                      </a:r>
                      <a:endParaRPr lang="en-US"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2400" u="none" strike="noStrike" dirty="0">
                          <a:effectLst/>
                          <a:latin typeface="Palatino Linotype" panose="02040502050505030304" pitchFamily="18" charset="0"/>
                        </a:rPr>
                        <a:t>25 </a:t>
                      </a:r>
                      <a:r>
                        <a:rPr lang="en-US" sz="2400" u="none" strike="noStrike" baseline="30000" dirty="0" err="1">
                          <a:effectLst/>
                          <a:latin typeface="Palatino Linotype" panose="02040502050505030304" pitchFamily="18" charset="0"/>
                        </a:rPr>
                        <a:t>o</a:t>
                      </a:r>
                      <a:r>
                        <a:rPr lang="en-US" sz="2400" u="none" strike="noStrike" dirty="0" err="1">
                          <a:effectLst/>
                          <a:latin typeface="Palatino Linotype" panose="02040502050505030304" pitchFamily="18" charset="0"/>
                        </a:rPr>
                        <a:t>C</a:t>
                      </a:r>
                      <a:endParaRPr lang="en-US"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ctr"/>
                      <a:r>
                        <a:rPr lang="en-US" altLang="ja-JP" sz="2400" u="none" strike="noStrike" dirty="0">
                          <a:effectLst/>
                          <a:latin typeface="Palatino Linotype" panose="02040502050505030304" pitchFamily="18" charset="0"/>
                        </a:rPr>
                        <a:t>42 </a:t>
                      </a:r>
                      <a:r>
                        <a:rPr lang="en-US" altLang="ja-JP" sz="2400" u="none" strike="noStrike" baseline="30000" dirty="0" err="1">
                          <a:effectLst/>
                          <a:latin typeface="Palatino Linotype" panose="02040502050505030304" pitchFamily="18" charset="0"/>
                        </a:rPr>
                        <a:t>o</a:t>
                      </a:r>
                      <a:r>
                        <a:rPr lang="en-US" altLang="ja-JP" sz="2400" u="none" strike="noStrike" dirty="0" err="1">
                          <a:effectLst/>
                          <a:latin typeface="Palatino Linotype" panose="02040502050505030304" pitchFamily="18" charset="0"/>
                        </a:rPr>
                        <a:t>C</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2400" u="none" strike="noStrike" dirty="0">
                          <a:effectLst/>
                          <a:latin typeface="Palatino Linotype" panose="02040502050505030304" pitchFamily="18" charset="0"/>
                        </a:rPr>
                        <a:t>59 </a:t>
                      </a:r>
                      <a:r>
                        <a:rPr lang="en-US" altLang="ja-JP" sz="2400" u="none" strike="noStrike" baseline="30000" dirty="0" err="1">
                          <a:effectLst/>
                          <a:latin typeface="Palatino Linotype" panose="02040502050505030304" pitchFamily="18" charset="0"/>
                        </a:rPr>
                        <a:t>o</a:t>
                      </a:r>
                      <a:r>
                        <a:rPr lang="en-US" altLang="ja-JP" sz="2400" u="none" strike="noStrike" dirty="0" err="1">
                          <a:effectLst/>
                          <a:latin typeface="Palatino Linotype" panose="02040502050505030304" pitchFamily="18" charset="0"/>
                        </a:rPr>
                        <a:t>C</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endParaRPr lang="en-US"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99988452"/>
                  </a:ext>
                </a:extLst>
              </a:tr>
              <a:tr h="121065">
                <a:tc>
                  <a:txBody>
                    <a:bodyPr/>
                    <a:lstStyle/>
                    <a:p>
                      <a:pPr algn="ctr" fontAlgn="ctr"/>
                      <a:endParaRPr lang="el-GR" sz="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endParaRPr lang="en-US" altLang="ja-JP" sz="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ctr"/>
                      <a:endParaRPr lang="en-US" altLang="ja-JP" sz="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endParaRPr lang="en-US" altLang="ja-JP" sz="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endParaRPr lang="en-US" altLang="ja-JP" sz="3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2184295782"/>
                  </a:ext>
                </a:extLst>
              </a:tr>
              <a:tr h="360000">
                <a:tc>
                  <a:txBody>
                    <a:bodyPr/>
                    <a:lstStyle/>
                    <a:p>
                      <a:pPr algn="ctr" fontAlgn="ctr"/>
                      <a:r>
                        <a:rPr lang="el-GR" sz="2400" i="1" u="none" strike="noStrike" dirty="0">
                          <a:effectLst/>
                          <a:latin typeface="Palatino Linotype" panose="02040502050505030304" pitchFamily="18" charset="0"/>
                        </a:rPr>
                        <a:t>γ</a:t>
                      </a:r>
                      <a:r>
                        <a:rPr lang="pl-PL" sz="2400" i="1" u="none" strike="noStrike" baseline="-25000" dirty="0">
                          <a:effectLst/>
                          <a:latin typeface="Palatino Linotype" panose="02040502050505030304" pitchFamily="18" charset="0"/>
                        </a:rPr>
                        <a:t>0</a:t>
                      </a:r>
                      <a:endParaRPr lang="el-GR" sz="2400" b="0" i="0" u="none" strike="noStrike" baseline="-25000"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3.952</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4.192</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4.428</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33900239"/>
                  </a:ext>
                </a:extLst>
              </a:tr>
              <a:tr h="360000">
                <a:tc>
                  <a:txBody>
                    <a:bodyPr/>
                    <a:lstStyle/>
                    <a:p>
                      <a:pPr algn="ctr" fontAlgn="ctr"/>
                      <a:r>
                        <a:rPr lang="el-GR" sz="2400" i="1" u="none" strike="noStrike" dirty="0">
                          <a:effectLst/>
                          <a:latin typeface="Palatino Linotype" panose="02040502050505030304" pitchFamily="18" charset="0"/>
                        </a:rPr>
                        <a:t>δ</a:t>
                      </a:r>
                      <a:r>
                        <a:rPr lang="el-GR" sz="2400" u="none" strike="noStrike" baseline="-25000" dirty="0">
                          <a:effectLst/>
                          <a:latin typeface="Palatino Linotype" panose="02040502050505030304" pitchFamily="18" charset="0"/>
                        </a:rPr>
                        <a:t>0</a:t>
                      </a:r>
                      <a:endParaRPr lang="el-GR" sz="2400" b="0" i="0" u="none" strike="noStrike" baseline="-25000"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14.436</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15.039</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15.615</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2598465577"/>
                  </a:ext>
                </a:extLst>
              </a:tr>
              <a:tr h="360000">
                <a:tc>
                  <a:txBody>
                    <a:bodyPr/>
                    <a:lstStyle/>
                    <a:p>
                      <a:pPr algn="ctr" fontAlgn="ctr"/>
                      <a:r>
                        <a:rPr lang="en-US" sz="2400" i="1" u="none" strike="noStrike" dirty="0" err="1">
                          <a:effectLst/>
                          <a:latin typeface="Palatino Linotype" panose="02040502050505030304" pitchFamily="18" charset="0"/>
                        </a:rPr>
                        <a:t>a</a:t>
                      </a:r>
                      <a:r>
                        <a:rPr lang="en-US" sz="2400" i="1" u="none" strike="noStrike" baseline="-40000" dirty="0" err="1">
                          <a:effectLst/>
                          <a:latin typeface="Palatino Linotype" panose="02040502050505030304" pitchFamily="18" charset="0"/>
                        </a:rPr>
                        <a:t>W</a:t>
                      </a:r>
                      <a:endParaRPr lang="en-US" sz="2400" b="0" i="1" u="none" strike="noStrike" baseline="-40000"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0.360</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0.361</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0.363</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1362970571"/>
                  </a:ext>
                </a:extLst>
              </a:tr>
              <a:tr h="360000">
                <a:tc>
                  <a:txBody>
                    <a:bodyPr/>
                    <a:lstStyle/>
                    <a:p>
                      <a:pPr algn="ctr" fontAlgn="ctr"/>
                      <a:r>
                        <a:rPr lang="en-US" sz="2400" i="1" u="none" strike="noStrike" dirty="0" err="1">
                          <a:effectLst/>
                          <a:latin typeface="Palatino Linotype" panose="02040502050505030304" pitchFamily="18" charset="0"/>
                        </a:rPr>
                        <a:t>a</a:t>
                      </a:r>
                      <a:r>
                        <a:rPr lang="en-US" sz="2400" i="1" u="none" strike="noStrike" baseline="-40000" dirty="0" err="1">
                          <a:effectLst/>
                          <a:latin typeface="Palatino Linotype" panose="02040502050505030304" pitchFamily="18" charset="0"/>
                        </a:rPr>
                        <a:t>S</a:t>
                      </a:r>
                      <a:endParaRPr lang="en-US" sz="2400" b="0" i="1" u="none" strike="noStrike" baseline="-40000"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0.303</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0.300</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0.298</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3889099657"/>
                  </a:ext>
                </a:extLst>
              </a:tr>
              <a:tr h="360000">
                <a:tc>
                  <a:txBody>
                    <a:bodyPr/>
                    <a:lstStyle/>
                    <a:p>
                      <a:pPr algn="ctr" fontAlgn="ctr"/>
                      <a:r>
                        <a:rPr lang="pl-PL" sz="2400" u="none" strike="noStrike" dirty="0">
                          <a:effectLst/>
                          <a:latin typeface="Palatino Linotype" panose="02040502050505030304" pitchFamily="18" charset="0"/>
                        </a:rPr>
                        <a:t>Re{</a:t>
                      </a:r>
                      <a:r>
                        <a:rPr lang="el-GR" sz="2400" i="1" u="none" strike="noStrike" dirty="0">
                          <a:effectLst/>
                          <a:latin typeface="Palatino Linotype" panose="02040502050505030304" pitchFamily="18" charset="0"/>
                        </a:rPr>
                        <a:t>ν</a:t>
                      </a:r>
                      <a:r>
                        <a:rPr lang="pl-PL" sz="2400" i="1" u="none" strike="noStrike" baseline="-25000" dirty="0">
                          <a:effectLst/>
                          <a:latin typeface="Palatino Linotype" panose="02040502050505030304" pitchFamily="18" charset="0"/>
                        </a:rPr>
                        <a:t>opt</a:t>
                      </a:r>
                      <a:r>
                        <a:rPr lang="pl-PL" sz="2400" i="0" u="none" strike="noStrike" dirty="0">
                          <a:effectLst/>
                          <a:latin typeface="Palatino Linotype" panose="02040502050505030304" pitchFamily="18" charset="0"/>
                        </a:rPr>
                        <a:t>}</a:t>
                      </a:r>
                      <a:endParaRPr lang="el-GR"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25.825</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26.144</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26.445</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400739790"/>
                  </a:ext>
                </a:extLst>
              </a:tr>
              <a:tr h="360000">
                <a:tc>
                  <a:txBody>
                    <a:bodyPr/>
                    <a:lstStyle/>
                    <a:p>
                      <a:pPr algn="ctr" fontAlgn="ctr"/>
                      <a:r>
                        <a:rPr lang="pl-PL" sz="2400" u="none" strike="noStrike" dirty="0">
                          <a:effectLst/>
                          <a:latin typeface="Palatino Linotype" panose="02040502050505030304" pitchFamily="18" charset="0"/>
                        </a:rPr>
                        <a:t>Im{</a:t>
                      </a:r>
                      <a:r>
                        <a:rPr lang="el-GR" sz="2400" i="1" u="none" strike="noStrike" dirty="0">
                          <a:effectLst/>
                          <a:latin typeface="Palatino Linotype" panose="02040502050505030304" pitchFamily="18" charset="0"/>
                        </a:rPr>
                        <a:t>ν</a:t>
                      </a:r>
                      <a:r>
                        <a:rPr lang="pl-PL" sz="2400" i="1" u="none" strike="noStrike" baseline="-25000" dirty="0">
                          <a:effectLst/>
                          <a:latin typeface="Palatino Linotype" panose="02040502050505030304" pitchFamily="18" charset="0"/>
                        </a:rPr>
                        <a:t>opt</a:t>
                      </a:r>
                      <a:r>
                        <a:rPr lang="pl-PL" sz="2400" i="0" u="none" strike="noStrike" dirty="0">
                          <a:effectLst/>
                          <a:latin typeface="Palatino Linotype" panose="02040502050505030304" pitchFamily="18" charset="0"/>
                        </a:rPr>
                        <a:t>}</a:t>
                      </a:r>
                      <a:endParaRPr lang="el-GR"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r>
                        <a:rPr lang="en-US" altLang="ja-JP" sz="2400" u="none" strike="noStrike" dirty="0">
                          <a:effectLst/>
                          <a:latin typeface="Palatino Linotype" panose="02040502050505030304" pitchFamily="18" charset="0"/>
                        </a:rPr>
                        <a:t>-6.571</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r>
                        <a:rPr lang="en-US" altLang="ja-JP" sz="2400" u="none" strike="noStrike" dirty="0">
                          <a:effectLst/>
                          <a:latin typeface="Palatino Linotype" panose="02040502050505030304" pitchFamily="18" charset="0"/>
                        </a:rPr>
                        <a:t>-6.742</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r>
                        <a:rPr lang="en-US" altLang="ja-JP" sz="2400" u="none" strike="noStrike" dirty="0">
                          <a:effectLst/>
                          <a:latin typeface="Palatino Linotype" panose="02040502050505030304" pitchFamily="18" charset="0"/>
                        </a:rPr>
                        <a:t>-6.900</a:t>
                      </a:r>
                      <a:endParaRPr lang="en-US" altLang="ja-JP" sz="24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20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2382968903"/>
                  </a:ext>
                </a:extLst>
              </a:tr>
              <a:tr h="90798">
                <a:tc>
                  <a:txBody>
                    <a:bodyPr/>
                    <a:lstStyle/>
                    <a:p>
                      <a:pPr algn="ctr" fontAlgn="ctr"/>
                      <a:endParaRPr lang="el-GR" sz="1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R w="12700" cap="flat" cmpd="sng" algn="ctr">
                      <a:solidFill>
                        <a:schemeClr val="bg1">
                          <a:lumMod val="75000"/>
                        </a:schemeClr>
                      </a:solidFill>
                      <a:prstDash val="solid"/>
                      <a:round/>
                      <a:headEnd type="none" w="med" len="med"/>
                      <a:tailEnd type="none" w="med" len="med"/>
                    </a:lnR>
                  </a:tcPr>
                </a:tc>
                <a:tc>
                  <a:txBody>
                    <a:bodyPr/>
                    <a:lstStyle/>
                    <a:p>
                      <a:pPr algn="r" fontAlgn="ctr"/>
                      <a:endParaRPr lang="en-US" altLang="ja-JP" sz="1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lnL w="12700" cap="flat" cmpd="sng" algn="ctr">
                      <a:solidFill>
                        <a:schemeClr val="bg1">
                          <a:lumMod val="75000"/>
                        </a:schemeClr>
                      </a:solidFill>
                      <a:prstDash val="solid"/>
                      <a:round/>
                      <a:headEnd type="none" w="med" len="med"/>
                      <a:tailEnd type="none" w="med" len="med"/>
                    </a:lnL>
                  </a:tcPr>
                </a:tc>
                <a:tc>
                  <a:txBody>
                    <a:bodyPr/>
                    <a:lstStyle/>
                    <a:p>
                      <a:pPr algn="r" fontAlgn="ctr"/>
                      <a:endParaRPr lang="en-US" altLang="ja-JP" sz="1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1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tc>
                  <a:txBody>
                    <a:bodyPr/>
                    <a:lstStyle/>
                    <a:p>
                      <a:pPr algn="r" fontAlgn="ctr"/>
                      <a:endParaRPr lang="en-US" altLang="ja-JP" sz="100" b="0" i="0" u="none" strike="noStrike" dirty="0">
                        <a:solidFill>
                          <a:srgbClr val="000000"/>
                        </a:solidFill>
                        <a:effectLst/>
                        <a:latin typeface="Palatino Linotype" panose="02040502050505030304" pitchFamily="18" charset="0"/>
                        <a:ea typeface="游ゴシック" panose="020B0400000000000000" pitchFamily="50" charset="-128"/>
                      </a:endParaRPr>
                    </a:p>
                  </a:txBody>
                  <a:tcPr marL="9525" marR="9525" marT="9525" marB="0" anchor="ctr"/>
                </a:tc>
                <a:extLst>
                  <a:ext uri="{0D108BD9-81ED-4DB2-BD59-A6C34878D82A}">
                    <a16:rowId xmlns="" xmlns:a16="http://schemas.microsoft.com/office/drawing/2014/main" val="3980797576"/>
                  </a:ext>
                </a:extLst>
              </a:tr>
            </a:tbl>
          </a:graphicData>
        </a:graphic>
      </p:graphicFrame>
      <p:sp>
        <p:nvSpPr>
          <p:cNvPr id="149" name="正方形/長方形 148"/>
          <p:cNvSpPr/>
          <p:nvPr/>
        </p:nvSpPr>
        <p:spPr>
          <a:xfrm>
            <a:off x="11335678" y="17010156"/>
            <a:ext cx="8058817" cy="1200329"/>
          </a:xfrm>
          <a:prstGeom prst="rect">
            <a:avLst/>
          </a:prstGeom>
        </p:spPr>
        <p:txBody>
          <a:bodyPr wrap="square">
            <a:spAutoFit/>
          </a:bodyPr>
          <a:lstStyle/>
          <a:p>
            <a:r>
              <a:rPr lang="en-US" altLang="ja-JP" sz="2400" b="1" dirty="0">
                <a:latin typeface="Palatino Linotype" panose="02040502050505030304" pitchFamily="18" charset="0"/>
              </a:rPr>
              <a:t>Table 1</a:t>
            </a:r>
            <a:r>
              <a:rPr lang="en-US" altLang="ja-JP" sz="2400" dirty="0">
                <a:latin typeface="Palatino Linotype" panose="02040502050505030304" pitchFamily="18" charset="0"/>
              </a:rPr>
              <a:t>. Calculated line shape parameters of S(2) transition of 2-0 band in D</a:t>
            </a:r>
            <a:r>
              <a:rPr lang="en-US" altLang="ja-JP" sz="2400" baseline="-25000" dirty="0">
                <a:latin typeface="Palatino Linotype" panose="02040502050505030304" pitchFamily="18" charset="0"/>
              </a:rPr>
              <a:t>2</a:t>
            </a:r>
            <a:r>
              <a:rPr lang="en-US" altLang="ja-JP" sz="2400" dirty="0">
                <a:latin typeface="Palatino Linotype" panose="02040502050505030304" pitchFamily="18" charset="0"/>
              </a:rPr>
              <a:t>-He system</a:t>
            </a:r>
            <a:r>
              <a:rPr lang="pl-PL" altLang="ja-JP" sz="2400" dirty="0">
                <a:latin typeface="Palatino Linotype" panose="02040502050505030304" pitchFamily="18" charset="0"/>
              </a:rPr>
              <a:t>. </a:t>
            </a:r>
            <a:r>
              <a:rPr lang="el-GR" sz="2400" i="1" dirty="0">
                <a:latin typeface="Palatino Linotype" panose="02040502050505030304" pitchFamily="18" charset="0"/>
              </a:rPr>
              <a:t>γ</a:t>
            </a:r>
            <a:r>
              <a:rPr lang="pl-PL" sz="2400" i="1" baseline="-25000" dirty="0">
                <a:latin typeface="Palatino Linotype" panose="02040502050505030304" pitchFamily="18" charset="0"/>
              </a:rPr>
              <a:t>0</a:t>
            </a:r>
            <a:r>
              <a:rPr lang="pl-PL" altLang="ja-JP" sz="2400" dirty="0">
                <a:latin typeface="Palatino Linotype" panose="02040502050505030304" pitchFamily="18" charset="0"/>
              </a:rPr>
              <a:t>, </a:t>
            </a:r>
            <a:r>
              <a:rPr lang="el-GR" sz="2400" i="1" dirty="0">
                <a:latin typeface="Palatino Linotype" panose="02040502050505030304" pitchFamily="18" charset="0"/>
              </a:rPr>
              <a:t>δ</a:t>
            </a:r>
            <a:r>
              <a:rPr lang="el-GR" sz="2400" baseline="-25000" dirty="0">
                <a:latin typeface="Palatino Linotype" panose="02040502050505030304" pitchFamily="18" charset="0"/>
              </a:rPr>
              <a:t>0</a:t>
            </a:r>
            <a:r>
              <a:rPr lang="pl-PL" sz="2400" baseline="-25000" dirty="0">
                <a:latin typeface="Palatino Linotype" panose="02040502050505030304" pitchFamily="18" charset="0"/>
              </a:rPr>
              <a:t> </a:t>
            </a:r>
            <a:r>
              <a:rPr lang="pl-PL" sz="2400" dirty="0">
                <a:latin typeface="Palatino Linotype" panose="02040502050505030304" pitchFamily="18" charset="0"/>
              </a:rPr>
              <a:t>and</a:t>
            </a:r>
            <a:r>
              <a:rPr lang="pl-PL" sz="2400" baseline="-25000" dirty="0">
                <a:latin typeface="Palatino Linotype" panose="02040502050505030304" pitchFamily="18" charset="0"/>
              </a:rPr>
              <a:t> </a:t>
            </a:r>
            <a:r>
              <a:rPr lang="el-GR" sz="2400" i="1" dirty="0">
                <a:latin typeface="Palatino Linotype" panose="02040502050505030304" pitchFamily="18" charset="0"/>
              </a:rPr>
              <a:t>ν</a:t>
            </a:r>
            <a:r>
              <a:rPr lang="pl-PL" sz="2400" i="1" baseline="-25000" dirty="0">
                <a:latin typeface="Palatino Linotype" panose="02040502050505030304" pitchFamily="18" charset="0"/>
              </a:rPr>
              <a:t>opt </a:t>
            </a:r>
            <a:r>
              <a:rPr lang="pl-PL" sz="2400" dirty="0">
                <a:latin typeface="Palatino Linotype" panose="02040502050505030304" pitchFamily="18" charset="0"/>
              </a:rPr>
              <a:t>parameters are in 10</a:t>
            </a:r>
            <a:r>
              <a:rPr lang="pl-PL" sz="2400" baseline="30000" dirty="0">
                <a:latin typeface="Palatino Linotype" panose="02040502050505030304" pitchFamily="18" charset="0"/>
              </a:rPr>
              <a:t>-3</a:t>
            </a:r>
            <a:r>
              <a:rPr lang="pl-PL" sz="2400" dirty="0">
                <a:latin typeface="Palatino Linotype" panose="02040502050505030304" pitchFamily="18" charset="0"/>
              </a:rPr>
              <a:t>cm</a:t>
            </a:r>
            <a:r>
              <a:rPr lang="pl-PL" sz="2400" baseline="30000" dirty="0">
                <a:latin typeface="Palatino Linotype" panose="02040502050505030304" pitchFamily="18" charset="0"/>
              </a:rPr>
              <a:t>-1</a:t>
            </a:r>
            <a:r>
              <a:rPr lang="pl-PL" sz="2400" dirty="0">
                <a:latin typeface="Palatino Linotype" panose="02040502050505030304" pitchFamily="18" charset="0"/>
              </a:rPr>
              <a:t>/amg., a</a:t>
            </a:r>
            <a:r>
              <a:rPr lang="pl-PL" sz="2400" baseline="-25000" dirty="0">
                <a:latin typeface="Palatino Linotype" panose="02040502050505030304" pitchFamily="18" charset="0"/>
              </a:rPr>
              <a:t>W</a:t>
            </a:r>
            <a:r>
              <a:rPr lang="pl-PL" sz="2400" dirty="0">
                <a:latin typeface="Palatino Linotype" panose="02040502050505030304" pitchFamily="18" charset="0"/>
              </a:rPr>
              <a:t> and a</a:t>
            </a:r>
            <a:r>
              <a:rPr lang="pl-PL" sz="2400" baseline="-25000" dirty="0">
                <a:latin typeface="Palatino Linotype" panose="02040502050505030304" pitchFamily="18" charset="0"/>
              </a:rPr>
              <a:t>S</a:t>
            </a:r>
            <a:r>
              <a:rPr lang="pl-PL" sz="2400" dirty="0">
                <a:latin typeface="Palatino Linotype" panose="02040502050505030304" pitchFamily="18" charset="0"/>
              </a:rPr>
              <a:t> are unitless.</a:t>
            </a:r>
            <a:endParaRPr lang="el-GR" sz="2400" baseline="-25000" dirty="0">
              <a:solidFill>
                <a:srgbClr val="000000"/>
              </a:solidFill>
              <a:latin typeface="Palatino Linotype" panose="02040502050505030304" pitchFamily="18" charset="0"/>
              <a:ea typeface="游ゴシック" panose="020B0400000000000000" pitchFamily="50" charset="-128"/>
            </a:endParaRPr>
          </a:p>
        </p:txBody>
      </p:sp>
      <p:sp>
        <p:nvSpPr>
          <p:cNvPr id="155" name="正方形/長方形 154"/>
          <p:cNvSpPr/>
          <p:nvPr/>
        </p:nvSpPr>
        <p:spPr>
          <a:xfrm>
            <a:off x="15126995" y="8539789"/>
            <a:ext cx="2823088" cy="830997"/>
          </a:xfrm>
          <a:prstGeom prst="rect">
            <a:avLst/>
          </a:prstGeom>
          <a:solidFill>
            <a:schemeClr val="bg1"/>
          </a:solidFill>
          <a:ln w="28575">
            <a:solidFill>
              <a:schemeClr val="tx1"/>
            </a:solidFill>
          </a:ln>
        </p:spPr>
        <p:txBody>
          <a:bodyPr wrap="square">
            <a:spAutoFit/>
          </a:bodyPr>
          <a:lstStyle/>
          <a:p>
            <a:r>
              <a:rPr lang="en-US" altLang="ja-JP" sz="2400" dirty="0">
                <a:latin typeface="+mj-lt"/>
              </a:rPr>
              <a:t>Thermal stabilization system</a:t>
            </a:r>
          </a:p>
        </p:txBody>
      </p:sp>
      <p:cxnSp>
        <p:nvCxnSpPr>
          <p:cNvPr id="157" name="直線コネクタ 156"/>
          <p:cNvCxnSpPr/>
          <p:nvPr/>
        </p:nvCxnSpPr>
        <p:spPr>
          <a:xfrm flipH="1">
            <a:off x="11778507" y="11008888"/>
            <a:ext cx="0" cy="180324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H="1" flipV="1">
            <a:off x="11335678" y="9761452"/>
            <a:ext cx="150076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11352299" y="9761452"/>
            <a:ext cx="358565" cy="85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H="1">
            <a:off x="11216138" y="9581511"/>
            <a:ext cx="194248" cy="3334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正方形/長方形 167"/>
          <p:cNvSpPr/>
          <p:nvPr/>
        </p:nvSpPr>
        <p:spPr>
          <a:xfrm>
            <a:off x="13050581" y="9364541"/>
            <a:ext cx="1152000" cy="7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mj-lt"/>
              </a:rPr>
              <a:t>EOM2</a:t>
            </a:r>
          </a:p>
          <a:p>
            <a:pPr algn="ctr"/>
            <a:r>
              <a:rPr kumimoji="1" lang="en-US" altLang="ja-JP" sz="2400" b="1" dirty="0">
                <a:latin typeface="+mj-lt"/>
              </a:rPr>
              <a:t>(scan)</a:t>
            </a:r>
            <a:endParaRPr kumimoji="1" lang="ja-JP" altLang="en-US" sz="2400" b="1" dirty="0">
              <a:latin typeface="+mj-lt"/>
            </a:endParaRPr>
          </a:p>
        </p:txBody>
      </p:sp>
      <p:cxnSp>
        <p:nvCxnSpPr>
          <p:cNvPr id="173" name="直線コネクタ 172"/>
          <p:cNvCxnSpPr/>
          <p:nvPr/>
        </p:nvCxnSpPr>
        <p:spPr>
          <a:xfrm flipH="1">
            <a:off x="11762681" y="11693366"/>
            <a:ext cx="4638043" cy="0"/>
          </a:xfrm>
          <a:prstGeom prst="line">
            <a:avLst/>
          </a:prstGeom>
          <a:ln w="57150">
            <a:solidFill>
              <a:srgbClr val="FFCCCC"/>
            </a:solidFill>
          </a:ln>
        </p:spPr>
        <p:style>
          <a:lnRef idx="1">
            <a:schemeClr val="accent1"/>
          </a:lnRef>
          <a:fillRef idx="0">
            <a:schemeClr val="accent1"/>
          </a:fillRef>
          <a:effectRef idx="0">
            <a:schemeClr val="accent1"/>
          </a:effectRef>
          <a:fontRef idx="minor">
            <a:schemeClr val="tx1"/>
          </a:fontRef>
        </p:style>
      </p:cxnSp>
      <p:grpSp>
        <p:nvGrpSpPr>
          <p:cNvPr id="175" name="グループ化 174"/>
          <p:cNvGrpSpPr/>
          <p:nvPr/>
        </p:nvGrpSpPr>
        <p:grpSpPr>
          <a:xfrm>
            <a:off x="11575182" y="11458264"/>
            <a:ext cx="432000" cy="432000"/>
            <a:chOff x="11840038" y="12340914"/>
            <a:chExt cx="432000" cy="432000"/>
          </a:xfrm>
        </p:grpSpPr>
        <p:sp>
          <p:nvSpPr>
            <p:cNvPr id="170" name="正方形/長方形 169"/>
            <p:cNvSpPr/>
            <p:nvPr/>
          </p:nvSpPr>
          <p:spPr>
            <a:xfrm>
              <a:off x="11840038" y="12340914"/>
              <a:ext cx="432000"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H="1">
              <a:off x="11856498" y="12370074"/>
              <a:ext cx="386485" cy="386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0" name="正方形/長方形 159"/>
          <p:cNvSpPr/>
          <p:nvPr/>
        </p:nvSpPr>
        <p:spPr>
          <a:xfrm>
            <a:off x="11029979" y="10465072"/>
            <a:ext cx="1497850" cy="7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mj-lt"/>
              </a:rPr>
              <a:t>AOM1</a:t>
            </a:r>
          </a:p>
          <a:p>
            <a:pPr algn="ctr"/>
            <a:r>
              <a:rPr kumimoji="1" lang="en-US" altLang="ja-JP" sz="2400" b="1" dirty="0">
                <a:latin typeface="+mj-lt"/>
              </a:rPr>
              <a:t>(switching)</a:t>
            </a:r>
            <a:endParaRPr kumimoji="1" lang="ja-JP" altLang="en-US" sz="2400" b="1" dirty="0">
              <a:latin typeface="+mj-lt"/>
            </a:endParaRPr>
          </a:p>
        </p:txBody>
      </p:sp>
      <p:sp>
        <p:nvSpPr>
          <p:cNvPr id="169" name="正方形/長方形 168"/>
          <p:cNvSpPr/>
          <p:nvPr/>
        </p:nvSpPr>
        <p:spPr>
          <a:xfrm>
            <a:off x="14367897" y="11294405"/>
            <a:ext cx="1152000" cy="7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mj-lt"/>
              </a:rPr>
              <a:t>EOM1</a:t>
            </a:r>
          </a:p>
          <a:p>
            <a:pPr algn="ctr"/>
            <a:r>
              <a:rPr kumimoji="1" lang="en-US" altLang="ja-JP" sz="2400" b="1" dirty="0">
                <a:latin typeface="+mj-lt"/>
              </a:rPr>
              <a:t>(PDH)</a:t>
            </a:r>
            <a:endParaRPr kumimoji="1" lang="ja-JP" altLang="en-US" sz="2400" b="1" dirty="0">
              <a:latin typeface="+mj-lt"/>
            </a:endParaRPr>
          </a:p>
        </p:txBody>
      </p:sp>
      <p:cxnSp>
        <p:nvCxnSpPr>
          <p:cNvPr id="181" name="直線コネクタ 180"/>
          <p:cNvCxnSpPr/>
          <p:nvPr/>
        </p:nvCxnSpPr>
        <p:spPr>
          <a:xfrm flipH="1">
            <a:off x="16369181" y="9778661"/>
            <a:ext cx="0" cy="2802558"/>
          </a:xfrm>
          <a:prstGeom prst="line">
            <a:avLst/>
          </a:prstGeom>
          <a:ln w="57150">
            <a:solidFill>
              <a:srgbClr val="FFCCCC"/>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flipH="1">
            <a:off x="13188431" y="11687152"/>
            <a:ext cx="0" cy="3391096"/>
          </a:xfrm>
          <a:prstGeom prst="line">
            <a:avLst/>
          </a:prstGeom>
          <a:ln w="57150">
            <a:solidFill>
              <a:srgbClr val="FFCCCC"/>
            </a:solidFill>
          </a:ln>
        </p:spPr>
        <p:style>
          <a:lnRef idx="1">
            <a:schemeClr val="accent1"/>
          </a:lnRef>
          <a:fillRef idx="0">
            <a:schemeClr val="accent1"/>
          </a:fillRef>
          <a:effectRef idx="0">
            <a:schemeClr val="accent1"/>
          </a:effectRef>
          <a:fontRef idx="minor">
            <a:schemeClr val="tx1"/>
          </a:fontRef>
        </p:style>
      </p:cxnSp>
      <p:sp>
        <p:nvSpPr>
          <p:cNvPr id="186" name="正方形/長方形 185"/>
          <p:cNvSpPr/>
          <p:nvPr/>
        </p:nvSpPr>
        <p:spPr>
          <a:xfrm rot="19433085">
            <a:off x="13186613" y="11410009"/>
            <a:ext cx="105386" cy="5193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p:cNvSpPr/>
          <p:nvPr/>
        </p:nvSpPr>
        <p:spPr>
          <a:xfrm>
            <a:off x="11275524" y="14553893"/>
            <a:ext cx="1369671" cy="106733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正方形/長方形 188"/>
          <p:cNvSpPr/>
          <p:nvPr/>
        </p:nvSpPr>
        <p:spPr>
          <a:xfrm>
            <a:off x="11522240" y="14828885"/>
            <a:ext cx="3907460" cy="523220"/>
          </a:xfrm>
          <a:prstGeom prst="rect">
            <a:avLst/>
          </a:prstGeom>
        </p:spPr>
        <p:txBody>
          <a:bodyPr wrap="square">
            <a:spAutoFit/>
          </a:bodyPr>
          <a:lstStyle/>
          <a:p>
            <a:r>
              <a:rPr lang="en-US" altLang="ja-JP" sz="2800" dirty="0">
                <a:latin typeface="+mj-lt"/>
              </a:rPr>
              <a:t>OFC</a:t>
            </a:r>
          </a:p>
        </p:txBody>
      </p:sp>
      <p:grpSp>
        <p:nvGrpSpPr>
          <p:cNvPr id="176" name="グループ化 175"/>
          <p:cNvGrpSpPr/>
          <p:nvPr/>
        </p:nvGrpSpPr>
        <p:grpSpPr>
          <a:xfrm>
            <a:off x="16168416" y="11464666"/>
            <a:ext cx="432000" cy="432000"/>
            <a:chOff x="11840038" y="12340914"/>
            <a:chExt cx="432000" cy="432000"/>
          </a:xfrm>
        </p:grpSpPr>
        <p:sp>
          <p:nvSpPr>
            <p:cNvPr id="177" name="正方形/長方形 176"/>
            <p:cNvSpPr/>
            <p:nvPr/>
          </p:nvSpPr>
          <p:spPr>
            <a:xfrm>
              <a:off x="11840038" y="12340914"/>
              <a:ext cx="432000"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p:nvPr/>
          </p:nvCxnSpPr>
          <p:spPr>
            <a:xfrm flipH="1">
              <a:off x="11854565" y="12355441"/>
              <a:ext cx="390350" cy="390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0" name="直線コネクタ 189"/>
          <p:cNvCxnSpPr/>
          <p:nvPr/>
        </p:nvCxnSpPr>
        <p:spPr>
          <a:xfrm flipH="1">
            <a:off x="16377799" y="9817492"/>
            <a:ext cx="9038233" cy="0"/>
          </a:xfrm>
          <a:prstGeom prst="line">
            <a:avLst/>
          </a:prstGeom>
          <a:ln w="57150">
            <a:solidFill>
              <a:srgbClr val="FFCCCC"/>
            </a:solidFill>
          </a:ln>
        </p:spPr>
        <p:style>
          <a:lnRef idx="1">
            <a:schemeClr val="accent1"/>
          </a:lnRef>
          <a:fillRef idx="0">
            <a:schemeClr val="accent1"/>
          </a:fillRef>
          <a:effectRef idx="0">
            <a:schemeClr val="accent1"/>
          </a:effectRef>
          <a:fontRef idx="minor">
            <a:schemeClr val="tx1"/>
          </a:fontRef>
        </p:style>
      </p:cxnSp>
      <p:sp>
        <p:nvSpPr>
          <p:cNvPr id="191" name="正方形/長方形 190"/>
          <p:cNvSpPr/>
          <p:nvPr/>
        </p:nvSpPr>
        <p:spPr>
          <a:xfrm>
            <a:off x="16045181" y="12230126"/>
            <a:ext cx="648000" cy="5760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PD</a:t>
            </a:r>
            <a:endParaRPr kumimoji="1" lang="ja-JP" altLang="en-US" sz="2400" dirty="0">
              <a:solidFill>
                <a:schemeClr val="tx1"/>
              </a:solidFill>
            </a:endParaRPr>
          </a:p>
        </p:txBody>
      </p:sp>
      <p:sp>
        <p:nvSpPr>
          <p:cNvPr id="152" name="正方形/長方形 151"/>
          <p:cNvSpPr/>
          <p:nvPr/>
        </p:nvSpPr>
        <p:spPr>
          <a:xfrm>
            <a:off x="11257403" y="12487734"/>
            <a:ext cx="1119197" cy="1750567"/>
          </a:xfrm>
          <a:prstGeom prst="rect">
            <a:avLst/>
          </a:prstGeom>
          <a:solidFill>
            <a:schemeClr val="bg2"/>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kumimoji="1" lang="en-US" altLang="ja-JP" sz="2800" dirty="0">
                <a:latin typeface="+mj-lt"/>
              </a:rPr>
              <a:t>ECDL</a:t>
            </a:r>
          </a:p>
          <a:p>
            <a:pPr algn="ctr"/>
            <a:r>
              <a:rPr kumimoji="1" lang="en-US" altLang="ja-JP" sz="2800" dirty="0">
                <a:latin typeface="+mj-lt"/>
              </a:rPr>
              <a:t>1.6 </a:t>
            </a:r>
            <a:r>
              <a:rPr kumimoji="1" lang="en-US" altLang="ja-JP" sz="2800" dirty="0" err="1">
                <a:latin typeface="+mj-lt"/>
              </a:rPr>
              <a:t>μm</a:t>
            </a:r>
            <a:endParaRPr kumimoji="1" lang="ja-JP" altLang="en-US" sz="2800" dirty="0">
              <a:latin typeface="+mj-lt"/>
            </a:endParaRPr>
          </a:p>
        </p:txBody>
      </p:sp>
      <p:sp>
        <p:nvSpPr>
          <p:cNvPr id="199" name="正方形/長方形 198"/>
          <p:cNvSpPr/>
          <p:nvPr/>
        </p:nvSpPr>
        <p:spPr>
          <a:xfrm>
            <a:off x="26285504" y="9455796"/>
            <a:ext cx="648000" cy="5760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PD</a:t>
            </a:r>
            <a:endParaRPr kumimoji="1" lang="ja-JP" altLang="en-US" sz="2400" dirty="0">
              <a:solidFill>
                <a:schemeClr val="tx1"/>
              </a:solidFill>
            </a:endParaRPr>
          </a:p>
        </p:txBody>
      </p:sp>
      <p:sp>
        <p:nvSpPr>
          <p:cNvPr id="201" name="正方形/長方形 200"/>
          <p:cNvSpPr/>
          <p:nvPr/>
        </p:nvSpPr>
        <p:spPr>
          <a:xfrm>
            <a:off x="25549845" y="11865989"/>
            <a:ext cx="2693903" cy="985306"/>
          </a:xfrm>
          <a:prstGeom prst="rect">
            <a:avLst/>
          </a:prstGeom>
          <a:solidFill>
            <a:schemeClr val="bg2"/>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vert="horz" rtlCol="0" anchor="ctr"/>
          <a:lstStyle/>
          <a:p>
            <a:pPr algn="ctr"/>
            <a:r>
              <a:rPr kumimoji="1" lang="en-US" altLang="ja-JP" sz="2800" dirty="0">
                <a:latin typeface="+mj-lt"/>
              </a:rPr>
              <a:t>I</a:t>
            </a:r>
            <a:r>
              <a:rPr kumimoji="1" lang="en-US" altLang="ja-JP" sz="2800" baseline="-25000" dirty="0">
                <a:latin typeface="+mj-lt"/>
              </a:rPr>
              <a:t>2</a:t>
            </a:r>
            <a:r>
              <a:rPr kumimoji="1" lang="en-US" altLang="ja-JP" sz="2800" dirty="0">
                <a:latin typeface="+mj-lt"/>
              </a:rPr>
              <a:t> stabilized</a:t>
            </a:r>
          </a:p>
          <a:p>
            <a:pPr algn="ctr"/>
            <a:r>
              <a:rPr kumimoji="1" lang="en-US" altLang="ja-JP" sz="2800" dirty="0" err="1">
                <a:latin typeface="+mj-lt"/>
              </a:rPr>
              <a:t>Nd:YAG</a:t>
            </a:r>
            <a:endParaRPr kumimoji="1" lang="ja-JP" altLang="en-US" sz="2800" dirty="0">
              <a:latin typeface="+mj-lt"/>
            </a:endParaRPr>
          </a:p>
        </p:txBody>
      </p:sp>
      <p:cxnSp>
        <p:nvCxnSpPr>
          <p:cNvPr id="208" name="直線コネクタ 207"/>
          <p:cNvCxnSpPr/>
          <p:nvPr/>
        </p:nvCxnSpPr>
        <p:spPr>
          <a:xfrm flipH="1">
            <a:off x="24732430" y="9847885"/>
            <a:ext cx="0" cy="2573258"/>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3331912" y="12432030"/>
            <a:ext cx="2255828"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grpSp>
        <p:nvGrpSpPr>
          <p:cNvPr id="202" name="グループ化 201"/>
          <p:cNvGrpSpPr/>
          <p:nvPr/>
        </p:nvGrpSpPr>
        <p:grpSpPr>
          <a:xfrm>
            <a:off x="24552382" y="12217246"/>
            <a:ext cx="432000" cy="432784"/>
            <a:chOff x="11840038" y="12340130"/>
            <a:chExt cx="432000" cy="432784"/>
          </a:xfrm>
        </p:grpSpPr>
        <p:sp>
          <p:nvSpPr>
            <p:cNvPr id="203" name="正方形/長方形 202"/>
            <p:cNvSpPr/>
            <p:nvPr/>
          </p:nvSpPr>
          <p:spPr>
            <a:xfrm>
              <a:off x="11840038" y="12340914"/>
              <a:ext cx="432000"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コネクタ 203"/>
            <p:cNvCxnSpPr/>
            <p:nvPr/>
          </p:nvCxnSpPr>
          <p:spPr>
            <a:xfrm flipV="1">
              <a:off x="11840038" y="12340130"/>
              <a:ext cx="432000" cy="4124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p:cNvCxnSpPr/>
          <p:nvPr/>
        </p:nvCxnSpPr>
        <p:spPr>
          <a:xfrm flipH="1" flipV="1">
            <a:off x="21785519" y="12057736"/>
            <a:ext cx="1544942" cy="337689"/>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sp>
        <p:nvSpPr>
          <p:cNvPr id="211" name="正方形/長方形 210"/>
          <p:cNvSpPr/>
          <p:nvPr/>
        </p:nvSpPr>
        <p:spPr>
          <a:xfrm>
            <a:off x="22736461" y="12039900"/>
            <a:ext cx="1188000" cy="79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latin typeface="+mj-lt"/>
              </a:rPr>
              <a:t>AOM2</a:t>
            </a:r>
          </a:p>
          <a:p>
            <a:pPr algn="ctr"/>
            <a:r>
              <a:rPr kumimoji="1" lang="en-US" altLang="ja-JP" sz="2400" b="1" dirty="0">
                <a:latin typeface="+mj-lt"/>
              </a:rPr>
              <a:t>(scan)</a:t>
            </a:r>
            <a:endParaRPr kumimoji="1" lang="ja-JP" altLang="en-US" sz="2400" b="1" dirty="0">
              <a:latin typeface="+mj-lt"/>
            </a:endParaRPr>
          </a:p>
        </p:txBody>
      </p:sp>
      <p:sp>
        <p:nvSpPr>
          <p:cNvPr id="219" name="アーチ 218"/>
          <p:cNvSpPr/>
          <p:nvPr/>
        </p:nvSpPr>
        <p:spPr>
          <a:xfrm rot="16841479">
            <a:off x="21617346" y="11901886"/>
            <a:ext cx="520204" cy="359958"/>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20" name="直線コネクタ 219"/>
          <p:cNvCxnSpPr/>
          <p:nvPr/>
        </p:nvCxnSpPr>
        <p:spPr>
          <a:xfrm flipH="1">
            <a:off x="22206637" y="11966008"/>
            <a:ext cx="103005" cy="39263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17792011" y="9876863"/>
            <a:ext cx="6940256" cy="0"/>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H="1">
            <a:off x="17821038" y="9841220"/>
            <a:ext cx="0" cy="1929231"/>
          </a:xfrm>
          <a:prstGeom prst="line">
            <a:avLst/>
          </a:prstGeom>
          <a:ln w="5715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H="1">
            <a:off x="25446063" y="9548205"/>
            <a:ext cx="0" cy="504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正方形/長方形 226"/>
          <p:cNvSpPr/>
          <p:nvPr/>
        </p:nvSpPr>
        <p:spPr>
          <a:xfrm>
            <a:off x="24923616" y="9159220"/>
            <a:ext cx="1252459" cy="461665"/>
          </a:xfrm>
          <a:prstGeom prst="rect">
            <a:avLst/>
          </a:prstGeom>
        </p:spPr>
        <p:txBody>
          <a:bodyPr wrap="none">
            <a:spAutoFit/>
          </a:bodyPr>
          <a:lstStyle/>
          <a:p>
            <a:r>
              <a:rPr lang="en-US" altLang="ja-JP" sz="2400" dirty="0">
                <a:latin typeface="+mj-lt"/>
              </a:rPr>
              <a:t>Polarizer</a:t>
            </a:r>
          </a:p>
        </p:txBody>
      </p:sp>
      <p:grpSp>
        <p:nvGrpSpPr>
          <p:cNvPr id="182" name="グループ化 181"/>
          <p:cNvGrpSpPr/>
          <p:nvPr/>
        </p:nvGrpSpPr>
        <p:grpSpPr>
          <a:xfrm>
            <a:off x="16142967" y="9577125"/>
            <a:ext cx="432000" cy="432000"/>
            <a:chOff x="11840038" y="12340914"/>
            <a:chExt cx="432000" cy="432000"/>
          </a:xfrm>
        </p:grpSpPr>
        <p:sp>
          <p:nvSpPr>
            <p:cNvPr id="183" name="正方形/長方形 182"/>
            <p:cNvSpPr/>
            <p:nvPr/>
          </p:nvSpPr>
          <p:spPr>
            <a:xfrm>
              <a:off x="11840038" y="12340914"/>
              <a:ext cx="432000"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4" name="直線コネクタ 183"/>
            <p:cNvCxnSpPr/>
            <p:nvPr/>
          </p:nvCxnSpPr>
          <p:spPr>
            <a:xfrm flipH="1">
              <a:off x="11862138" y="12351835"/>
              <a:ext cx="394254" cy="41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0" name="正方形/長方形 199"/>
          <p:cNvSpPr/>
          <p:nvPr/>
        </p:nvSpPr>
        <p:spPr>
          <a:xfrm rot="19433085">
            <a:off x="24724231" y="9533032"/>
            <a:ext cx="105386" cy="54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正方形/長方形 238"/>
          <p:cNvSpPr/>
          <p:nvPr/>
        </p:nvSpPr>
        <p:spPr>
          <a:xfrm rot="18941345">
            <a:off x="17475139" y="9718551"/>
            <a:ext cx="600434" cy="12021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カギ線コネクタ 239"/>
          <p:cNvCxnSpPr>
            <a:stCxn id="235" idx="0"/>
            <a:endCxn id="249" idx="2"/>
          </p:cNvCxnSpPr>
          <p:nvPr/>
        </p:nvCxnSpPr>
        <p:spPr>
          <a:xfrm rot="5400000" flipH="1" flipV="1">
            <a:off x="17781307" y="10029188"/>
            <a:ext cx="1597259" cy="1459398"/>
          </a:xfrm>
          <a:prstGeom prst="bentConnector3">
            <a:avLst>
              <a:gd name="adj1" fmla="val -11792"/>
            </a:avLst>
          </a:prstGeom>
          <a:ln w="31750">
            <a:solidFill>
              <a:schemeClr val="tx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235" name="正方形/長方形 234"/>
          <p:cNvSpPr/>
          <p:nvPr/>
        </p:nvSpPr>
        <p:spPr>
          <a:xfrm>
            <a:off x="17526237" y="11557516"/>
            <a:ext cx="648000" cy="5760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PD</a:t>
            </a:r>
            <a:endParaRPr kumimoji="1" lang="ja-JP" altLang="en-US" sz="2400" dirty="0">
              <a:solidFill>
                <a:schemeClr val="tx1"/>
              </a:solidFill>
            </a:endParaRPr>
          </a:p>
        </p:txBody>
      </p:sp>
      <p:grpSp>
        <p:nvGrpSpPr>
          <p:cNvPr id="272" name="グループ化 271"/>
          <p:cNvGrpSpPr/>
          <p:nvPr/>
        </p:nvGrpSpPr>
        <p:grpSpPr>
          <a:xfrm>
            <a:off x="27454441" y="9989555"/>
            <a:ext cx="1769583" cy="1805255"/>
            <a:chOff x="26859846" y="10580526"/>
            <a:chExt cx="1769583" cy="1805255"/>
          </a:xfrm>
        </p:grpSpPr>
        <p:cxnSp>
          <p:nvCxnSpPr>
            <p:cNvPr id="266" name="直線矢印コネクタ 265"/>
            <p:cNvCxnSpPr/>
            <p:nvPr/>
          </p:nvCxnSpPr>
          <p:spPr>
            <a:xfrm flipV="1">
              <a:off x="26874360" y="10580526"/>
              <a:ext cx="0" cy="13596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矢印コネクタ 266"/>
            <p:cNvCxnSpPr/>
            <p:nvPr/>
          </p:nvCxnSpPr>
          <p:spPr>
            <a:xfrm flipV="1">
              <a:off x="26859846" y="11914419"/>
              <a:ext cx="17695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9" name="正方形/長方形 268"/>
            <p:cNvSpPr/>
            <p:nvPr/>
          </p:nvSpPr>
          <p:spPr>
            <a:xfrm>
              <a:off x="27871844" y="11924116"/>
              <a:ext cx="748923" cy="461665"/>
            </a:xfrm>
            <a:prstGeom prst="rect">
              <a:avLst/>
            </a:prstGeom>
          </p:spPr>
          <p:txBody>
            <a:bodyPr wrap="none">
              <a:spAutoFit/>
            </a:bodyPr>
            <a:lstStyle/>
            <a:p>
              <a:r>
                <a:rPr lang="en-US" altLang="ja-JP" sz="2400" dirty="0">
                  <a:latin typeface="+mj-lt"/>
                </a:rPr>
                <a:t>time</a:t>
              </a:r>
            </a:p>
          </p:txBody>
        </p:sp>
        <p:sp>
          <p:nvSpPr>
            <p:cNvPr id="271" name="フリーフォーム 270"/>
            <p:cNvSpPr/>
            <p:nvPr/>
          </p:nvSpPr>
          <p:spPr>
            <a:xfrm>
              <a:off x="26923490" y="10840938"/>
              <a:ext cx="1525021" cy="1023859"/>
            </a:xfrm>
            <a:custGeom>
              <a:avLst/>
              <a:gdLst>
                <a:gd name="connsiteX0" fmla="*/ 0 w 1494972"/>
                <a:gd name="connsiteY0" fmla="*/ 0 h 1137508"/>
                <a:gd name="connsiteX1" fmla="*/ 217715 w 1494972"/>
                <a:gd name="connsiteY1" fmla="*/ 682172 h 1137508"/>
                <a:gd name="connsiteX2" fmla="*/ 696686 w 1494972"/>
                <a:gd name="connsiteY2" fmla="*/ 1074058 h 1137508"/>
                <a:gd name="connsiteX3" fmla="*/ 1494972 w 1494972"/>
                <a:gd name="connsiteY3" fmla="*/ 1132115 h 1137508"/>
              </a:gdLst>
              <a:ahLst/>
              <a:cxnLst>
                <a:cxn ang="0">
                  <a:pos x="connsiteX0" y="connsiteY0"/>
                </a:cxn>
                <a:cxn ang="0">
                  <a:pos x="connsiteX1" y="connsiteY1"/>
                </a:cxn>
                <a:cxn ang="0">
                  <a:pos x="connsiteX2" y="connsiteY2"/>
                </a:cxn>
                <a:cxn ang="0">
                  <a:pos x="connsiteX3" y="connsiteY3"/>
                </a:cxn>
              </a:cxnLst>
              <a:rect l="l" t="t" r="r" b="b"/>
              <a:pathLst>
                <a:path w="1494972" h="1137508">
                  <a:moveTo>
                    <a:pt x="0" y="0"/>
                  </a:moveTo>
                  <a:cubicBezTo>
                    <a:pt x="50800" y="251581"/>
                    <a:pt x="101601" y="503162"/>
                    <a:pt x="217715" y="682172"/>
                  </a:cubicBezTo>
                  <a:cubicBezTo>
                    <a:pt x="333829" y="861182"/>
                    <a:pt x="483810" y="999068"/>
                    <a:pt x="696686" y="1074058"/>
                  </a:cubicBezTo>
                  <a:cubicBezTo>
                    <a:pt x="909562" y="1149048"/>
                    <a:pt x="1202267" y="1140581"/>
                    <a:pt x="1494972" y="113211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5" name="正方形/長方形 284"/>
          <p:cNvSpPr/>
          <p:nvPr/>
        </p:nvSpPr>
        <p:spPr>
          <a:xfrm>
            <a:off x="18145038" y="11717517"/>
            <a:ext cx="2340641" cy="461665"/>
          </a:xfrm>
          <a:prstGeom prst="rect">
            <a:avLst/>
          </a:prstGeom>
        </p:spPr>
        <p:txBody>
          <a:bodyPr wrap="none">
            <a:spAutoFit/>
          </a:bodyPr>
          <a:lstStyle/>
          <a:p>
            <a:r>
              <a:rPr lang="en-US" altLang="ja-JP" sz="2400" dirty="0">
                <a:latin typeface="+mj-lt"/>
              </a:rPr>
              <a:t>Cavity length lock</a:t>
            </a:r>
          </a:p>
        </p:txBody>
      </p:sp>
      <p:sp>
        <p:nvSpPr>
          <p:cNvPr id="286" name="正方形/長方形 285"/>
          <p:cNvSpPr/>
          <p:nvPr/>
        </p:nvSpPr>
        <p:spPr>
          <a:xfrm>
            <a:off x="13552746" y="12453306"/>
            <a:ext cx="2132892" cy="461665"/>
          </a:xfrm>
          <a:prstGeom prst="rect">
            <a:avLst/>
          </a:prstGeom>
        </p:spPr>
        <p:txBody>
          <a:bodyPr wrap="none">
            <a:spAutoFit/>
          </a:bodyPr>
          <a:lstStyle/>
          <a:p>
            <a:r>
              <a:rPr lang="en-US" altLang="ja-JP" sz="2400" dirty="0">
                <a:latin typeface="+mj-lt"/>
              </a:rPr>
              <a:t>Probe laser lock</a:t>
            </a:r>
          </a:p>
        </p:txBody>
      </p:sp>
      <p:sp>
        <p:nvSpPr>
          <p:cNvPr id="288" name="正方形/長方形 287"/>
          <p:cNvSpPr/>
          <p:nvPr/>
        </p:nvSpPr>
        <p:spPr>
          <a:xfrm>
            <a:off x="26969753" y="9266510"/>
            <a:ext cx="2254271" cy="461665"/>
          </a:xfrm>
          <a:prstGeom prst="rect">
            <a:avLst/>
          </a:prstGeom>
        </p:spPr>
        <p:txBody>
          <a:bodyPr wrap="none">
            <a:spAutoFit/>
          </a:bodyPr>
          <a:lstStyle/>
          <a:p>
            <a:r>
              <a:rPr lang="en-US" altLang="ja-JP" sz="2400" dirty="0">
                <a:latin typeface="+mj-lt"/>
              </a:rPr>
              <a:t>Ring down signal</a:t>
            </a:r>
          </a:p>
        </p:txBody>
      </p:sp>
      <p:cxnSp>
        <p:nvCxnSpPr>
          <p:cNvPr id="289" name="カギ線コネクタ 288"/>
          <p:cNvCxnSpPr/>
          <p:nvPr/>
        </p:nvCxnSpPr>
        <p:spPr>
          <a:xfrm>
            <a:off x="26933504" y="9771418"/>
            <a:ext cx="1163385" cy="278905"/>
          </a:xfrm>
          <a:prstGeom prst="bentConnector2">
            <a:avLst/>
          </a:prstGeom>
          <a:ln w="31750">
            <a:solidFill>
              <a:schemeClr val="tx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292" name="正方形/長方形 291"/>
          <p:cNvSpPr/>
          <p:nvPr/>
        </p:nvSpPr>
        <p:spPr>
          <a:xfrm>
            <a:off x="13612402" y="13062512"/>
            <a:ext cx="15804050" cy="3416320"/>
          </a:xfrm>
          <a:prstGeom prst="rect">
            <a:avLst/>
          </a:prstGeom>
        </p:spPr>
        <p:txBody>
          <a:bodyPr wrap="square">
            <a:spAutoFit/>
          </a:bodyPr>
          <a:lstStyle/>
          <a:p>
            <a:pPr algn="just"/>
            <a:r>
              <a:rPr lang="en-US" altLang="ja-JP" sz="2400" dirty="0">
                <a:latin typeface="Palatino Linotype" panose="02040502050505030304" pitchFamily="18" charset="0"/>
              </a:rPr>
              <a:t>The high finesse cavity (finesse = 600 000, FSR = 200 MHz) is in the thermal stabilization system which realizes </a:t>
            </a:r>
            <a:r>
              <a:rPr lang="pl-PL" altLang="ja-JP" sz="2400" dirty="0">
                <a:latin typeface="Palatino Linotype" panose="02040502050505030304" pitchFamily="18" charset="0"/>
              </a:rPr>
              <a:t/>
            </a:r>
            <a:br>
              <a:rPr lang="pl-PL" altLang="ja-JP" sz="2400" dirty="0">
                <a:latin typeface="Palatino Linotype" panose="02040502050505030304" pitchFamily="18" charset="0"/>
              </a:rPr>
            </a:br>
            <a:r>
              <a:rPr lang="en-US" altLang="ja-JP" sz="2400" dirty="0">
                <a:latin typeface="Palatino Linotype" panose="02040502050505030304" pitchFamily="18" charset="0"/>
              </a:rPr>
              <a:t>50</a:t>
            </a:r>
            <a:r>
              <a:rPr lang="pl-PL" altLang="ja-JP" sz="2400" dirty="0">
                <a:latin typeface="Palatino Linotype" panose="02040502050505030304" pitchFamily="18" charset="0"/>
              </a:rPr>
              <a:t> </a:t>
            </a:r>
            <a:r>
              <a:rPr lang="en-US" altLang="ja-JP" sz="2400" dirty="0" err="1">
                <a:latin typeface="Palatino Linotype" panose="02040502050505030304" pitchFamily="18" charset="0"/>
              </a:rPr>
              <a:t>mK</a:t>
            </a:r>
            <a:r>
              <a:rPr lang="en-US" altLang="ja-JP" sz="2400" dirty="0">
                <a:latin typeface="Palatino Linotype" panose="02040502050505030304" pitchFamily="18" charset="0"/>
              </a:rPr>
              <a:t> stability [4]. The cavity is filled with a sample gas, and locked to a iodine stabilized </a:t>
            </a:r>
            <a:r>
              <a:rPr lang="en-US" altLang="ja-JP" sz="2400" dirty="0" err="1">
                <a:latin typeface="Palatino Linotype" panose="02040502050505030304" pitchFamily="18" charset="0"/>
              </a:rPr>
              <a:t>Nd:YAG</a:t>
            </a:r>
            <a:r>
              <a:rPr lang="en-US" altLang="ja-JP" sz="2400" dirty="0">
                <a:latin typeface="Palatino Linotype" panose="02040502050505030304" pitchFamily="18" charset="0"/>
              </a:rPr>
              <a:t>. An external cavity diode laser (ECDL) is stabilized to the cavity by Pound-</a:t>
            </a:r>
            <a:r>
              <a:rPr lang="en-US" altLang="ja-JP" sz="2400" dirty="0" err="1">
                <a:latin typeface="Palatino Linotype" panose="02040502050505030304" pitchFamily="18" charset="0"/>
              </a:rPr>
              <a:t>Drever</a:t>
            </a:r>
            <a:r>
              <a:rPr lang="en-US" altLang="ja-JP" sz="2400" dirty="0">
                <a:latin typeface="Palatino Linotype" panose="02040502050505030304" pitchFamily="18" charset="0"/>
              </a:rPr>
              <a:t>-Hall lock (PDH), and the absolute frequency is precisely calibrated with an OFC referenced to UTC(AOS) frequency standard. The acousto-optic modulator (AOM1) is used for fast switching off the ECDL output t</a:t>
            </a:r>
            <a:r>
              <a:rPr lang="pl-PL" altLang="ja-JP" sz="2400" dirty="0">
                <a:latin typeface="Palatino Linotype" panose="02040502050505030304" pitchFamily="18" charset="0"/>
              </a:rPr>
              <a:t>o</a:t>
            </a:r>
            <a:r>
              <a:rPr lang="en-US" altLang="ja-JP" sz="2400" dirty="0">
                <a:latin typeface="Palatino Linotype" panose="02040502050505030304" pitchFamily="18" charset="0"/>
              </a:rPr>
              <a:t> generate ring-down signals. In each sampling point, 100 ring-down decay signals are averaged. The frequency of ECDL was scanned by using electro-optic modulator (EOM2) with a step of cavity FSR, and the cavity length is also scanned by frequency tuning of the AOM2. We averaged 25 scans, and the measurement took 5 hours for each pressure-temperature combination. Each scan covered about 10 GHz spectrum with 50 MHz point spacing. </a:t>
            </a:r>
          </a:p>
        </p:txBody>
      </p:sp>
      <p:sp>
        <p:nvSpPr>
          <p:cNvPr id="294" name="正方形/長方形 293"/>
          <p:cNvSpPr/>
          <p:nvPr/>
        </p:nvSpPr>
        <p:spPr>
          <a:xfrm>
            <a:off x="19777204" y="10559578"/>
            <a:ext cx="3328882" cy="830997"/>
          </a:xfrm>
          <a:prstGeom prst="rect">
            <a:avLst/>
          </a:prstGeom>
        </p:spPr>
        <p:txBody>
          <a:bodyPr wrap="square">
            <a:spAutoFit/>
          </a:bodyPr>
          <a:lstStyle/>
          <a:p>
            <a:pPr algn="just"/>
            <a:r>
              <a:rPr lang="en-US" altLang="ja-JP" sz="2400" dirty="0">
                <a:latin typeface="+mj-lt"/>
              </a:rPr>
              <a:t>Sample: D</a:t>
            </a:r>
            <a:r>
              <a:rPr lang="en-US" altLang="ja-JP" sz="2400" baseline="-25000" dirty="0">
                <a:latin typeface="+mj-lt"/>
              </a:rPr>
              <a:t>2</a:t>
            </a:r>
            <a:r>
              <a:rPr lang="en-US" altLang="ja-JP" sz="2400" dirty="0">
                <a:latin typeface="+mj-lt"/>
              </a:rPr>
              <a:t>-He</a:t>
            </a:r>
          </a:p>
          <a:p>
            <a:pPr algn="just"/>
            <a:r>
              <a:rPr lang="en-US" altLang="ja-JP" sz="2400" dirty="0">
                <a:latin typeface="+mj-lt"/>
              </a:rPr>
              <a:t> D</a:t>
            </a:r>
            <a:r>
              <a:rPr lang="en-US" altLang="ja-JP" sz="2400" baseline="-25000" dirty="0">
                <a:latin typeface="+mj-lt"/>
              </a:rPr>
              <a:t>2 </a:t>
            </a:r>
            <a:r>
              <a:rPr lang="en-US" altLang="ja-JP" sz="2400" dirty="0">
                <a:latin typeface="+mj-lt"/>
              </a:rPr>
              <a:t>concentration of 5%</a:t>
            </a:r>
          </a:p>
        </p:txBody>
      </p:sp>
      <p:sp>
        <p:nvSpPr>
          <p:cNvPr id="303" name="正方形/長方形 302"/>
          <p:cNvSpPr/>
          <p:nvPr/>
        </p:nvSpPr>
        <p:spPr>
          <a:xfrm>
            <a:off x="17568261" y="12159757"/>
            <a:ext cx="4609570" cy="830997"/>
          </a:xfrm>
          <a:prstGeom prst="rect">
            <a:avLst/>
          </a:prstGeom>
        </p:spPr>
        <p:txBody>
          <a:bodyPr wrap="square">
            <a:spAutoFit/>
          </a:bodyPr>
          <a:lstStyle/>
          <a:p>
            <a:pPr algn="just"/>
            <a:r>
              <a:rPr lang="en-US" altLang="ja-JP" sz="2400" dirty="0">
                <a:latin typeface="+mj-lt"/>
              </a:rPr>
              <a:t>Temperature: 25, 42, 59 </a:t>
            </a:r>
            <a:r>
              <a:rPr lang="en-US" altLang="ja-JP" sz="2400" baseline="30000" dirty="0" err="1">
                <a:latin typeface="+mj-lt"/>
              </a:rPr>
              <a:t>o</a:t>
            </a:r>
            <a:r>
              <a:rPr lang="en-US" altLang="ja-JP" sz="2400" dirty="0" err="1">
                <a:latin typeface="+mj-lt"/>
              </a:rPr>
              <a:t>C</a:t>
            </a:r>
            <a:endParaRPr lang="en-US" altLang="ja-JP" sz="2400" dirty="0">
              <a:latin typeface="+mj-lt"/>
            </a:endParaRPr>
          </a:p>
          <a:p>
            <a:pPr algn="just"/>
            <a:r>
              <a:rPr lang="en-US" altLang="ja-JP" sz="2400" dirty="0">
                <a:latin typeface="+mj-lt"/>
              </a:rPr>
              <a:t>Pressure: 350, 700, 1050, 1400 </a:t>
            </a:r>
            <a:r>
              <a:rPr lang="en-US" altLang="ja-JP" sz="2400" dirty="0" err="1">
                <a:latin typeface="+mj-lt"/>
              </a:rPr>
              <a:t>Torr</a:t>
            </a:r>
            <a:r>
              <a:rPr lang="en-US" altLang="ja-JP" sz="2400" dirty="0">
                <a:latin typeface="+mj-lt"/>
              </a:rPr>
              <a:t>     </a:t>
            </a:r>
          </a:p>
        </p:txBody>
      </p:sp>
      <mc:AlternateContent xmlns:mc="http://schemas.openxmlformats.org/markup-compatibility/2006" xmlns:a14="http://schemas.microsoft.com/office/drawing/2010/main">
        <mc:Choice Requires="a14">
          <p:sp>
            <p:nvSpPr>
              <p:cNvPr id="304" name="正方形/長方形 303"/>
              <p:cNvSpPr/>
              <p:nvPr/>
            </p:nvSpPr>
            <p:spPr>
              <a:xfrm>
                <a:off x="765414" y="19069324"/>
                <a:ext cx="10182000" cy="3553986"/>
              </a:xfrm>
              <a:prstGeom prst="rect">
                <a:avLst/>
              </a:prstGeom>
            </p:spPr>
            <p:txBody>
              <a:bodyPr wrap="square">
                <a:spAutoFit/>
              </a:bodyPr>
              <a:lstStyle/>
              <a:p>
                <a:pPr algn="just"/>
                <a:r>
                  <a:rPr lang="en-US" altLang="ja-JP" sz="2800" dirty="0">
                    <a:latin typeface="Palatino Linotype" panose="02040502050505030304" pitchFamily="18" charset="0"/>
                  </a:rPr>
                  <a:t>We computed the terms of operator </a:t>
                </a:r>
                <a14:m>
                  <m:oMath xmlns:m="http://schemas.openxmlformats.org/officeDocument/2006/math">
                    <m:sSup>
                      <m:sSupPr>
                        <m:ctrlPr>
                          <a:rPr lang="en-US" altLang="ja-JP" sz="2800" i="1">
                            <a:latin typeface="Cambria Math"/>
                          </a:rPr>
                        </m:ctrlPr>
                      </m:sSupPr>
                      <m:e>
                        <m:acc>
                          <m:accPr>
                            <m:chr m:val="̂"/>
                            <m:ctrlPr>
                              <a:rPr lang="en-US" altLang="ja-JP" sz="2800" i="1">
                                <a:latin typeface="Cambria Math"/>
                              </a:rPr>
                            </m:ctrlPr>
                          </m:accPr>
                          <m:e>
                            <m:r>
                              <a:rPr lang="en-US" altLang="ja-JP" sz="2800" i="1">
                                <a:latin typeface="Cambria Math" panose="02040503050406030204" pitchFamily="18" charset="0"/>
                              </a:rPr>
                              <m:t>𝑆</m:t>
                            </m:r>
                          </m:e>
                        </m:acc>
                      </m:e>
                      <m:sup>
                        <m:r>
                          <a:rPr lang="en-US" altLang="ja-JP" sz="2800" i="1">
                            <a:latin typeface="Cambria Math" panose="02040503050406030204" pitchFamily="18" charset="0"/>
                          </a:rPr>
                          <m:t>𝑓</m:t>
                        </m:r>
                      </m:sup>
                    </m:sSup>
                  </m:oMath>
                </a14:m>
                <a:r>
                  <a:rPr lang="en-US" altLang="ja-JP" sz="2800" dirty="0">
                    <a:latin typeface="Palatino Linotype" panose="02040502050505030304" pitchFamily="18" charset="0"/>
                  </a:rPr>
                  <a:t> from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 and obtained line shape parameters (Table 1). </a:t>
                </a:r>
              </a:p>
              <a:p>
                <a:pPr indent="457200" algn="just"/>
                <a:r>
                  <a:rPr lang="en-US" altLang="ja-JP" sz="2800" dirty="0">
                    <a:latin typeface="Palatino Linotype" panose="02040502050505030304" pitchFamily="18" charset="0"/>
                  </a:rPr>
                  <a:t>In the comparisons with experimental line shapes, we used SDBBP [1,2] to simulate the shapes of the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–He system. </a:t>
                </a:r>
                <a:r>
                  <a:rPr lang="pl-PL" altLang="ja-JP" sz="2800" dirty="0">
                    <a:latin typeface="Palatino Linotype" panose="02040502050505030304" pitchFamily="18" charset="0"/>
                  </a:rPr>
                  <a:t>W</a:t>
                </a:r>
                <a:r>
                  <a:rPr lang="en-US" altLang="ja-JP" sz="2800" dirty="0">
                    <a:latin typeface="Palatino Linotype" panose="02040502050505030304" pitchFamily="18" charset="0"/>
                  </a:rPr>
                  <a:t>e also used S-matrices resulting from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 to calculate the line</a:t>
                </a:r>
                <a:r>
                  <a:rPr lang="pl-PL" altLang="ja-JP" sz="2800" dirty="0">
                    <a:latin typeface="Palatino Linotype" panose="02040502050505030304" pitchFamily="18" charset="0"/>
                  </a:rPr>
                  <a:t>-</a:t>
                </a:r>
                <a:r>
                  <a:rPr lang="en-US" altLang="ja-JP" sz="2800" dirty="0">
                    <a:latin typeface="Palatino Linotype" panose="02040502050505030304" pitchFamily="18" charset="0"/>
                  </a:rPr>
                  <a:t>shape parameters [8]. In addition, to take into account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coupling, we also used line shape parameters determined from pure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line shape observation [9]. </a:t>
                </a:r>
                <a:endParaRPr lang="ja-JP" altLang="en-US" sz="2800" dirty="0">
                  <a:latin typeface="Palatino Linotype" panose="02040502050505030304" pitchFamily="18" charset="0"/>
                </a:endParaRPr>
              </a:p>
            </p:txBody>
          </p:sp>
        </mc:Choice>
        <mc:Fallback xmlns="">
          <p:sp>
            <p:nvSpPr>
              <p:cNvPr id="304" name="正方形/長方形 303"/>
              <p:cNvSpPr>
                <a:spLocks noRot="1" noChangeAspect="1" noMove="1" noResize="1" noEditPoints="1" noAdjustHandles="1" noChangeArrowheads="1" noChangeShapeType="1" noTextEdit="1"/>
              </p:cNvSpPr>
              <p:nvPr/>
            </p:nvSpPr>
            <p:spPr>
              <a:xfrm>
                <a:off x="765414" y="19069324"/>
                <a:ext cx="10182000" cy="3553986"/>
              </a:xfrm>
              <a:prstGeom prst="rect">
                <a:avLst/>
              </a:prstGeom>
              <a:blipFill>
                <a:blip r:embed="rId30"/>
                <a:stretch>
                  <a:fillRect l="-1257" t="-1372" r="-2096" b="-3774"/>
                </a:stretch>
              </a:blipFill>
            </p:spPr>
            <p:txBody>
              <a:bodyPr/>
              <a:lstStyle/>
              <a:p>
                <a:r>
                  <a:rPr lang="ja-JP" altLang="en-US">
                    <a:noFill/>
                  </a:rPr>
                  <a:t> </a:t>
                </a:r>
              </a:p>
            </p:txBody>
          </p:sp>
        </mc:Fallback>
      </mc:AlternateContent>
      <p:cxnSp>
        <p:nvCxnSpPr>
          <p:cNvPr id="312" name="カギ線コネクタ 311"/>
          <p:cNvCxnSpPr>
            <a:stCxn id="155" idx="3"/>
          </p:cNvCxnSpPr>
          <p:nvPr/>
        </p:nvCxnSpPr>
        <p:spPr>
          <a:xfrm>
            <a:off x="17950083" y="8955288"/>
            <a:ext cx="705254" cy="237799"/>
          </a:xfrm>
          <a:prstGeom prst="bentConnector3">
            <a:avLst>
              <a:gd name="adj1" fmla="val 50000"/>
            </a:avLst>
          </a:prstGeom>
          <a:ln w="31750">
            <a:solidFill>
              <a:schemeClr val="tx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H="1">
            <a:off x="12676433" y="14997939"/>
            <a:ext cx="512840" cy="0"/>
          </a:xfrm>
          <a:prstGeom prst="line">
            <a:avLst/>
          </a:prstGeom>
          <a:ln w="57150">
            <a:solidFill>
              <a:srgbClr val="FFCCCC"/>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13078643" y="14853943"/>
            <a:ext cx="324634" cy="35639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898380" y="23872963"/>
            <a:ext cx="17853234" cy="1815882"/>
          </a:xfrm>
          <a:prstGeom prst="rect">
            <a:avLst/>
          </a:prstGeom>
        </p:spPr>
        <p:txBody>
          <a:bodyPr wrap="square">
            <a:spAutoFit/>
          </a:bodyPr>
          <a:lstStyle/>
          <a:p>
            <a:pPr algn="just"/>
            <a:r>
              <a:rPr lang="en-US" altLang="ja-JP" sz="2800" dirty="0">
                <a:latin typeface="Palatino Linotype" panose="02040502050505030304" pitchFamily="18" charset="0"/>
              </a:rPr>
              <a:t>Simulated spectra (red) from the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 were compared with experimental spectra (black). We fitted only area of the line, unperturbed central frequency of the line and experimental background (linear function of frequency, no etalons were fitted). All the line shape parameters originates from our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calculations and also were not fitted.</a:t>
            </a:r>
            <a:endParaRPr lang="ja-JP" altLang="en-US" sz="2800" dirty="0">
              <a:latin typeface="Palatino Linotype" panose="02040502050505030304" pitchFamily="18" charset="0"/>
            </a:endParaRPr>
          </a:p>
        </p:txBody>
      </p:sp>
      <p:sp>
        <p:nvSpPr>
          <p:cNvPr id="138" name="正方形/長方形 137"/>
          <p:cNvSpPr/>
          <p:nvPr/>
        </p:nvSpPr>
        <p:spPr>
          <a:xfrm>
            <a:off x="20009452" y="18304433"/>
            <a:ext cx="9328828" cy="8079135"/>
          </a:xfrm>
          <a:prstGeom prst="rect">
            <a:avLst/>
          </a:prstGeom>
        </p:spPr>
        <p:txBody>
          <a:bodyPr wrap="square">
            <a:spAutoFit/>
          </a:bodyPr>
          <a:lstStyle/>
          <a:p>
            <a:pPr algn="just"/>
            <a:r>
              <a:rPr lang="en-US" altLang="ja-JP" sz="2800" dirty="0">
                <a:latin typeface="Palatino Linotype" panose="02040502050505030304" pitchFamily="18" charset="0"/>
              </a:rPr>
              <a:t>We showed comparison of experimental spectra and simulated line shapes of S(2) transition of 2-0 band of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perturbed by helium.</a:t>
            </a:r>
          </a:p>
          <a:p>
            <a:pPr algn="just"/>
            <a:endParaRPr lang="en-US" altLang="ja-JP" sz="1100" dirty="0">
              <a:latin typeface="Palatino Linotype" panose="02040502050505030304" pitchFamily="18" charset="0"/>
            </a:endParaRPr>
          </a:p>
          <a:p>
            <a:pPr marL="457200" indent="-457200" algn="just">
              <a:buFont typeface="Wingdings" panose="05000000000000000000" pitchFamily="2" charset="2"/>
              <a:buChar char="l"/>
            </a:pPr>
            <a:r>
              <a:rPr lang="en-US" altLang="ja-JP" sz="2800" dirty="0">
                <a:latin typeface="Palatino Linotype" panose="02040502050505030304" pitchFamily="18" charset="0"/>
              </a:rPr>
              <a:t>We measured accurate line shapes of the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transition at several conditions. The OFC linked FS-CRDS employing extraordinary high finesse cavity realized highly precise and high SNR spectral acquisition, and thermal stabilization system provide accurate temperature conditions.</a:t>
            </a:r>
          </a:p>
          <a:p>
            <a:pPr marL="457200" indent="-457200" algn="just">
              <a:buFont typeface="Wingdings" panose="05000000000000000000" pitchFamily="2" charset="2"/>
              <a:buChar char="l"/>
            </a:pPr>
            <a:endParaRPr lang="en-US" altLang="ja-JP" sz="1600" dirty="0">
              <a:latin typeface="Palatino Linotype" panose="02040502050505030304" pitchFamily="18" charset="0"/>
            </a:endParaRPr>
          </a:p>
          <a:p>
            <a:pPr marL="457200" indent="-457200" algn="just">
              <a:buFont typeface="Wingdings" panose="05000000000000000000" pitchFamily="2" charset="2"/>
              <a:buChar char="l"/>
            </a:pPr>
            <a:r>
              <a:rPr lang="en-US" altLang="ja-JP" sz="2800" dirty="0">
                <a:latin typeface="Palatino Linotype" panose="02040502050505030304" pitchFamily="18" charset="0"/>
              </a:rPr>
              <a:t>We calculated line shape parameters of the transition of He-perturbed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 using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a:t>
            </a:r>
          </a:p>
          <a:p>
            <a:pPr marL="457200" indent="-457200" algn="just">
              <a:buFont typeface="Wingdings" panose="05000000000000000000" pitchFamily="2" charset="2"/>
              <a:buChar char="l"/>
            </a:pPr>
            <a:endParaRPr lang="en-US" altLang="ja-JP" sz="1600" dirty="0">
              <a:latin typeface="Palatino Linotype" panose="02040502050505030304" pitchFamily="18" charset="0"/>
            </a:endParaRPr>
          </a:p>
          <a:p>
            <a:pPr marL="457200" indent="-457200" algn="just">
              <a:buFont typeface="Wingdings" panose="05000000000000000000" pitchFamily="2" charset="2"/>
              <a:buChar char="l"/>
            </a:pPr>
            <a:r>
              <a:rPr lang="en-US" altLang="ja-JP" sz="2800" dirty="0">
                <a:latin typeface="Palatino Linotype" panose="02040502050505030304" pitchFamily="18" charset="0"/>
              </a:rPr>
              <a:t>The resulting spectra from the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calculations show good agreements with measured line</a:t>
            </a:r>
            <a:r>
              <a:rPr lang="pl-PL" altLang="ja-JP" sz="2800" dirty="0">
                <a:latin typeface="Palatino Linotype" panose="02040502050505030304" pitchFamily="18" charset="0"/>
              </a:rPr>
              <a:t>-</a:t>
            </a:r>
            <a:r>
              <a:rPr lang="en-US" altLang="ja-JP" sz="2800" dirty="0">
                <a:latin typeface="Palatino Linotype" panose="02040502050505030304" pitchFamily="18" charset="0"/>
              </a:rPr>
              <a:t>shape profiles. After the fitting of area and unperturbed center frequencies, residuals peaks were around 2 %. We conclude that our calculation provided </a:t>
            </a:r>
            <a:r>
              <a:rPr lang="pl-PL" altLang="ja-JP" sz="2800" dirty="0">
                <a:latin typeface="Palatino Linotype" panose="02040502050505030304" pitchFamily="18" charset="0"/>
              </a:rPr>
              <a:t>the most accurate</a:t>
            </a:r>
            <a:r>
              <a:rPr lang="en-US" altLang="ja-JP" sz="2800" dirty="0">
                <a:latin typeface="Palatino Linotype" panose="02040502050505030304" pitchFamily="18" charset="0"/>
              </a:rPr>
              <a:t> line</a:t>
            </a:r>
            <a:r>
              <a:rPr lang="pl-PL" altLang="ja-JP" sz="2800" dirty="0">
                <a:latin typeface="Palatino Linotype" panose="02040502050505030304" pitchFamily="18" charset="0"/>
              </a:rPr>
              <a:t>-</a:t>
            </a:r>
            <a:r>
              <a:rPr lang="en-US" altLang="ja-JP" sz="2800" dirty="0">
                <a:latin typeface="Palatino Linotype" panose="02040502050505030304" pitchFamily="18" charset="0"/>
              </a:rPr>
              <a:t>shape profile for the D</a:t>
            </a:r>
            <a:r>
              <a:rPr lang="en-US" altLang="ja-JP" sz="2800" baseline="-25000" dirty="0">
                <a:latin typeface="Palatino Linotype" panose="02040502050505030304" pitchFamily="18" charset="0"/>
              </a:rPr>
              <a:t>2</a:t>
            </a:r>
            <a:r>
              <a:rPr lang="en-US" altLang="ja-JP" sz="2800" dirty="0">
                <a:latin typeface="Palatino Linotype" panose="02040502050505030304" pitchFamily="18" charset="0"/>
              </a:rPr>
              <a:t>-He system.</a:t>
            </a:r>
          </a:p>
        </p:txBody>
      </p:sp>
      <p:pic>
        <p:nvPicPr>
          <p:cNvPr id="12" name="Picture 11">
            <a:extLst>
              <a:ext uri="{FF2B5EF4-FFF2-40B4-BE49-F238E27FC236}">
                <a16:creationId xmlns="" xmlns:a16="http://schemas.microsoft.com/office/drawing/2014/main" id="{B35AF8B7-95BE-4521-909C-F86D32545D20}"/>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6079283" y="726846"/>
            <a:ext cx="3065975" cy="1830432"/>
          </a:xfrm>
          <a:prstGeom prst="rect">
            <a:avLst/>
          </a:prstGeom>
        </p:spPr>
      </p:pic>
      <p:pic>
        <p:nvPicPr>
          <p:cNvPr id="17" name="Picture 16">
            <a:extLst>
              <a:ext uri="{FF2B5EF4-FFF2-40B4-BE49-F238E27FC236}">
                <a16:creationId xmlns="" xmlns:a16="http://schemas.microsoft.com/office/drawing/2014/main" id="{D2D635DF-635D-4EC4-BC90-83205D7FBE5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3077129" y="2961745"/>
            <a:ext cx="7147363" cy="3635104"/>
          </a:xfrm>
          <a:prstGeom prst="rect">
            <a:avLst/>
          </a:prstGeom>
        </p:spPr>
      </p:pic>
      <p:pic>
        <p:nvPicPr>
          <p:cNvPr id="24" name="Picture 23">
            <a:extLst>
              <a:ext uri="{FF2B5EF4-FFF2-40B4-BE49-F238E27FC236}">
                <a16:creationId xmlns="" xmlns:a16="http://schemas.microsoft.com/office/drawing/2014/main" id="{4849D03A-C22A-4820-9990-FBFC6004A4D7}"/>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0003727" y="38287234"/>
            <a:ext cx="6570739" cy="571369"/>
          </a:xfrm>
          <a:prstGeom prst="rect">
            <a:avLst/>
          </a:prstGeom>
        </p:spPr>
      </p:pic>
      <p:pic>
        <p:nvPicPr>
          <p:cNvPr id="27" name="Picture 26">
            <a:extLst>
              <a:ext uri="{FF2B5EF4-FFF2-40B4-BE49-F238E27FC236}">
                <a16:creationId xmlns="" xmlns:a16="http://schemas.microsoft.com/office/drawing/2014/main" id="{6B5FC15F-AD3F-48E9-BBD8-1C723BA9B03B}"/>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6724772" y="37946791"/>
            <a:ext cx="2499252" cy="1062182"/>
          </a:xfrm>
          <a:prstGeom prst="rect">
            <a:avLst/>
          </a:prstGeom>
        </p:spPr>
      </p:pic>
      <p:sp>
        <p:nvSpPr>
          <p:cNvPr id="144" name="正方形/長方形 143"/>
          <p:cNvSpPr/>
          <p:nvPr/>
        </p:nvSpPr>
        <p:spPr>
          <a:xfrm>
            <a:off x="20031501" y="36793516"/>
            <a:ext cx="9324942" cy="1200329"/>
          </a:xfrm>
          <a:prstGeom prst="rect">
            <a:avLst/>
          </a:prstGeom>
        </p:spPr>
        <p:txBody>
          <a:bodyPr wrap="square">
            <a:spAutoFit/>
          </a:bodyPr>
          <a:lstStyle/>
          <a:p>
            <a:pPr algn="just"/>
            <a:r>
              <a:rPr lang="en-US" altLang="ja-JP" sz="2400" dirty="0">
                <a:solidFill>
                  <a:sysClr val="windowText" lastClr="000000"/>
                </a:solidFill>
                <a:latin typeface="Palatino Linotype" panose="02040502050505030304" pitchFamily="18" charset="0"/>
                <a:ea typeface="Arial Unicode MS" panose="020B0604020202020204" pitchFamily="34" charset="-128"/>
                <a:cs typeface="Arial Unicode MS" panose="020B0604020202020204" pitchFamily="34" charset="-128"/>
              </a:rPr>
              <a:t>This work has the support of National Science Center, Poland project numbers: 2014/15/D/ST2/05281, 2015/18/E/ST2/00585, 2015/19/D/ST2/02195 and of the COST Action, CM1405 MOLIM. </a:t>
            </a:r>
          </a:p>
        </p:txBody>
      </p:sp>
      <mc:AlternateContent xmlns:mc="http://schemas.openxmlformats.org/markup-compatibility/2006" xmlns:a14="http://schemas.microsoft.com/office/drawing/2010/main">
        <mc:Choice Requires="a14">
          <p:sp>
            <p:nvSpPr>
              <p:cNvPr id="156" name="正方形/長方形 155"/>
              <p:cNvSpPr/>
              <p:nvPr/>
            </p:nvSpPr>
            <p:spPr>
              <a:xfrm>
                <a:off x="770149" y="14148897"/>
                <a:ext cx="9599230" cy="2260888"/>
              </a:xfrm>
              <a:prstGeom prst="rect">
                <a:avLst/>
              </a:prstGeom>
            </p:spPr>
            <p:txBody>
              <a:bodyPr wrap="square">
                <a:spAutoFit/>
              </a:bodyPr>
              <a:lstStyle/>
              <a:p>
                <a:pPr algn="just"/>
                <a:r>
                  <a:rPr lang="en-US" altLang="ja-JP" sz="2800" dirty="0">
                    <a:latin typeface="Palatino Linotype" panose="02040502050505030304" pitchFamily="18" charset="0"/>
                  </a:rPr>
                  <a:t>The line shape function </a:t>
                </a:r>
                <a14:m>
                  <m:oMath xmlns:m="http://schemas.openxmlformats.org/officeDocument/2006/math">
                    <m:r>
                      <a:rPr lang="en-US" altLang="ja-JP" sz="2800" b="0" i="1" smtClean="0">
                        <a:latin typeface="Cambria Math" panose="02040503050406030204" pitchFamily="18" charset="0"/>
                      </a:rPr>
                      <m:t>𝐼</m:t>
                    </m:r>
                    <m:r>
                      <a:rPr lang="en-US" altLang="ja-JP" sz="2800" b="0" i="1" smtClean="0">
                        <a:latin typeface="Cambria Math" panose="02040503050406030204" pitchFamily="18" charset="0"/>
                      </a:rPr>
                      <m:t>(</m:t>
                    </m:r>
                    <m:r>
                      <a:rPr lang="ja-JP" altLang="en-US" sz="2800" b="0" i="1" smtClean="0">
                        <a:latin typeface="Cambria Math" panose="02040503050406030204" pitchFamily="18" charset="0"/>
                      </a:rPr>
                      <m:t>𝜔</m:t>
                    </m:r>
                    <m:r>
                      <a:rPr lang="en-US" altLang="ja-JP" sz="2800" b="0" i="1" smtClean="0">
                        <a:latin typeface="Cambria Math" panose="02040503050406030204" pitchFamily="18" charset="0"/>
                      </a:rPr>
                      <m:t>)</m:t>
                    </m:r>
                  </m:oMath>
                </a14:m>
                <a:r>
                  <a:rPr lang="en-US" altLang="ja-JP" sz="2800" dirty="0">
                    <a:latin typeface="Palatino Linotype" panose="02040502050505030304" pitchFamily="18" charset="0"/>
                  </a:rPr>
                  <a:t> </a:t>
                </a:r>
                <a:r>
                  <a:rPr lang="pl-PL" altLang="ja-JP" sz="2800" dirty="0">
                    <a:latin typeface="Palatino Linotype" panose="02040502050505030304" pitchFamily="18" charset="0"/>
                  </a:rPr>
                  <a:t>is</a:t>
                </a:r>
                <a:r>
                  <a:rPr lang="en-US" altLang="ja-JP" sz="2800" dirty="0">
                    <a:latin typeface="Palatino Linotype" panose="02040502050505030304" pitchFamily="18" charset="0"/>
                  </a:rPr>
                  <a:t> described using velocity distribution of an optical coherence </a:t>
                </a:r>
                <a14:m>
                  <m:oMath xmlns:m="http://schemas.openxmlformats.org/officeDocument/2006/math">
                    <m:sSub>
                      <m:sSubPr>
                        <m:ctrlPr>
                          <a:rPr lang="en-US" altLang="ja-JP" sz="2800" b="0" i="1" smtClean="0">
                            <a:latin typeface="Cambria Math"/>
                          </a:rPr>
                        </m:ctrlPr>
                      </m:sSubPr>
                      <m:e>
                        <m:r>
                          <a:rPr lang="en-US" altLang="ja-JP" sz="2800" b="0" i="1" smtClean="0">
                            <a:latin typeface="Cambria Math" panose="02040503050406030204" pitchFamily="18" charset="0"/>
                          </a:rPr>
                          <m:t>𝑓</m:t>
                        </m:r>
                      </m:e>
                      <m:sub>
                        <m:r>
                          <a:rPr lang="en-US" altLang="ja-JP" sz="2800" b="0" i="1" smtClean="0">
                            <a:latin typeface="Cambria Math" panose="02040503050406030204" pitchFamily="18" charset="0"/>
                          </a:rPr>
                          <m:t>𝑚</m:t>
                        </m:r>
                      </m:sub>
                    </m:sSub>
                    <m:r>
                      <a:rPr lang="en-US" altLang="ja-JP" sz="2800" b="0" i="1" smtClean="0">
                        <a:latin typeface="Cambria Math" panose="02040503050406030204" pitchFamily="18" charset="0"/>
                      </a:rPr>
                      <m:t>(</m:t>
                    </m:r>
                    <m:acc>
                      <m:accPr>
                        <m:chr m:val="⃗"/>
                        <m:ctrlPr>
                          <a:rPr lang="en-US" altLang="ja-JP" sz="2800" b="0" i="1" smtClean="0">
                            <a:latin typeface="Cambria Math"/>
                          </a:rPr>
                        </m:ctrlPr>
                      </m:accPr>
                      <m:e>
                        <m:r>
                          <a:rPr lang="en-US" altLang="ja-JP" sz="2800" b="0" i="1" smtClean="0">
                            <a:latin typeface="Cambria Math" panose="02040503050406030204" pitchFamily="18" charset="0"/>
                          </a:rPr>
                          <m:t>𝑣</m:t>
                        </m:r>
                      </m:e>
                    </m:acc>
                    <m:r>
                      <a:rPr lang="en-US" altLang="ja-JP" sz="2800" b="0" i="1" smtClean="0">
                        <a:latin typeface="Cambria Math" panose="02040503050406030204" pitchFamily="18" charset="0"/>
                      </a:rPr>
                      <m:t>)</m:t>
                    </m:r>
                  </m:oMath>
                </a14:m>
                <a:r>
                  <a:rPr lang="en-US" altLang="ja-JP" sz="2800" dirty="0">
                    <a:latin typeface="Palatino Linotype" panose="02040502050505030304" pitchFamily="18" charset="0"/>
                  </a:rPr>
                  <a:t> which is from the transport-relaxation equation [5,6], where also the description of the velocity-changing collisions originates from </a:t>
                </a:r>
                <a:r>
                  <a:rPr lang="en-US" altLang="ja-JP" sz="2800" i="1" dirty="0">
                    <a:latin typeface="Palatino Linotype" panose="02040502050505030304" pitchFamily="18" charset="0"/>
                  </a:rPr>
                  <a:t>ab initio </a:t>
                </a:r>
                <a:r>
                  <a:rPr lang="en-US" altLang="ja-JP" sz="2800" dirty="0">
                    <a:latin typeface="Palatino Linotype" panose="02040502050505030304" pitchFamily="18" charset="0"/>
                  </a:rPr>
                  <a:t>interaction potential [7].</a:t>
                </a:r>
                <a:endParaRPr lang="ja-JP" altLang="en-US" sz="2800" dirty="0">
                  <a:latin typeface="Palatino Linotype" panose="02040502050505030304" pitchFamily="18" charset="0"/>
                </a:endParaRPr>
              </a:p>
            </p:txBody>
          </p:sp>
        </mc:Choice>
        <mc:Fallback xmlns="">
          <p:sp>
            <p:nvSpPr>
              <p:cNvPr id="156" name="正方形/長方形 155"/>
              <p:cNvSpPr>
                <a:spLocks noRot="1" noChangeAspect="1" noMove="1" noResize="1" noEditPoints="1" noAdjustHandles="1" noChangeArrowheads="1" noChangeShapeType="1" noTextEdit="1"/>
              </p:cNvSpPr>
              <p:nvPr/>
            </p:nvSpPr>
            <p:spPr>
              <a:xfrm>
                <a:off x="770149" y="14148897"/>
                <a:ext cx="9599230" cy="2260888"/>
              </a:xfrm>
              <a:prstGeom prst="rect">
                <a:avLst/>
              </a:prstGeom>
              <a:blipFill>
                <a:blip r:embed="rId35"/>
                <a:stretch>
                  <a:fillRect l="-1270" t="-2695" r="-1333" b="-5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871801" y="16239710"/>
                <a:ext cx="4969502"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d>
                        <m:dPr>
                          <m:ctrlPr>
                            <a:rPr kumimoji="1" lang="en-US" altLang="ja-JP" sz="2800" b="0" i="1" smtClean="0">
                              <a:latin typeface="Cambria Math"/>
                            </a:rPr>
                          </m:ctrlPr>
                        </m:dPr>
                        <m:e>
                          <m:r>
                            <a:rPr kumimoji="1" lang="ja-JP" altLang="en-US" sz="2800" b="0" i="1" smtClean="0">
                              <a:latin typeface="Cambria Math" panose="02040503050406030204" pitchFamily="18" charset="0"/>
                            </a:rPr>
                            <m:t>𝜔</m:t>
                          </m:r>
                        </m:e>
                      </m:d>
                      <m:r>
                        <a:rPr kumimoji="1" lang="en-US" altLang="ja-JP" sz="2800" b="0" i="1" smtClean="0">
                          <a:latin typeface="Cambria Math" panose="02040503050406030204" pitchFamily="18" charset="0"/>
                        </a:rPr>
                        <m:t>=</m:t>
                      </m:r>
                      <m:f>
                        <m:fPr>
                          <m:ctrlPr>
                            <a:rPr kumimoji="1" lang="en-US" altLang="ja-JP" sz="2800" b="0" i="1" smtClean="0">
                              <a:latin typeface="Cambria Math"/>
                            </a:rPr>
                          </m:ctrlPr>
                        </m:fPr>
                        <m:num>
                          <m:r>
                            <a:rPr kumimoji="1" lang="en-US" altLang="ja-JP" sz="2800" b="0" i="1" smtClean="0">
                              <a:latin typeface="Cambria Math" panose="02040503050406030204" pitchFamily="18" charset="0"/>
                            </a:rPr>
                            <m:t>1</m:t>
                          </m:r>
                        </m:num>
                        <m:den>
                          <m:r>
                            <a:rPr kumimoji="1" lang="ja-JP" altLang="en-US" sz="2800" b="0" i="1" smtClean="0">
                              <a:latin typeface="Cambria Math" panose="02040503050406030204" pitchFamily="18" charset="0"/>
                            </a:rPr>
                            <m:t>𝜋</m:t>
                          </m:r>
                        </m:den>
                      </m:f>
                      <m:r>
                        <a:rPr kumimoji="1" lang="en-US" altLang="ja-JP" sz="2800" b="0" i="1" smtClean="0">
                          <a:latin typeface="Cambria Math" panose="02040503050406030204" pitchFamily="18" charset="0"/>
                        </a:rPr>
                        <m:t>𝑅𝑒</m:t>
                      </m:r>
                      <m:nary>
                        <m:naryPr>
                          <m:limLoc m:val="undOvr"/>
                          <m:subHide m:val="on"/>
                          <m:supHide m:val="on"/>
                          <m:ctrlPr>
                            <a:rPr kumimoji="1" lang="en-US" altLang="ja-JP" sz="2800" b="0" i="1" smtClean="0">
                              <a:latin typeface="Cambria Math"/>
                            </a:rPr>
                          </m:ctrlPr>
                        </m:naryPr>
                        <m:sub/>
                        <m:sup/>
                        <m:e>
                          <m:sSub>
                            <m:sSubPr>
                              <m:ctrlPr>
                                <a:rPr lang="en-US" altLang="ja-JP" sz="2800" i="1">
                                  <a:latin typeface="Cambria Math"/>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𝑚</m:t>
                              </m:r>
                            </m:sub>
                          </m:sSub>
                          <m:d>
                            <m:dPr>
                              <m:ctrlPr>
                                <a:rPr lang="en-US" altLang="ja-JP" sz="2800" i="1">
                                  <a:latin typeface="Cambria Math"/>
                                </a:rPr>
                              </m:ctrlPr>
                            </m:dPr>
                            <m:e>
                              <m:acc>
                                <m:accPr>
                                  <m:chr m:val="⃗"/>
                                  <m:ctrlPr>
                                    <a:rPr lang="en-US" altLang="ja-JP" sz="2800" i="1">
                                      <a:latin typeface="Cambria Math"/>
                                    </a:rPr>
                                  </m:ctrlPr>
                                </m:accPr>
                                <m:e>
                                  <m:r>
                                    <a:rPr lang="en-US" altLang="ja-JP" sz="2800" i="1">
                                      <a:latin typeface="Cambria Math" panose="02040503050406030204" pitchFamily="18" charset="0"/>
                                    </a:rPr>
                                    <m:t>𝑣</m:t>
                                  </m:r>
                                </m:e>
                              </m:acc>
                            </m:e>
                          </m:d>
                          <m:r>
                            <a:rPr lang="en-US" altLang="ja-JP" sz="2800" b="0" i="1" smtClean="0">
                              <a:latin typeface="Cambria Math" panose="02040503050406030204" pitchFamily="18" charset="0"/>
                            </a:rPr>
                            <m:t>h</m:t>
                          </m:r>
                          <m:d>
                            <m:dPr>
                              <m:ctrlPr>
                                <a:rPr lang="en-US" altLang="ja-JP" sz="2800" b="0" i="1" smtClean="0">
                                  <a:latin typeface="Cambria Math"/>
                                </a:rPr>
                              </m:ctrlPr>
                            </m:dPr>
                            <m:e>
                              <m:r>
                                <a:rPr lang="ja-JP" altLang="en-US" sz="2800" b="0" i="1" smtClean="0">
                                  <a:latin typeface="Cambria Math" panose="02040503050406030204" pitchFamily="18" charset="0"/>
                                </a:rPr>
                                <m:t>𝜔</m:t>
                              </m:r>
                              <m:r>
                                <a:rPr lang="en-US" altLang="ja-JP" sz="2800" b="0" i="1" smtClean="0">
                                  <a:latin typeface="Cambria Math" panose="02040503050406030204" pitchFamily="18" charset="0"/>
                                </a:rPr>
                                <m:t>,</m:t>
                              </m:r>
                              <m:acc>
                                <m:accPr>
                                  <m:chr m:val="⃗"/>
                                  <m:ctrlPr>
                                    <a:rPr lang="en-US" altLang="ja-JP" sz="2800" i="1">
                                      <a:latin typeface="Cambria Math"/>
                                    </a:rPr>
                                  </m:ctrlPr>
                                </m:accPr>
                                <m:e>
                                  <m:r>
                                    <a:rPr lang="en-US" altLang="ja-JP" sz="2800" i="1">
                                      <a:latin typeface="Cambria Math" panose="02040503050406030204" pitchFamily="18" charset="0"/>
                                    </a:rPr>
                                    <m:t>𝑣</m:t>
                                  </m:r>
                                </m:e>
                              </m:acc>
                            </m:e>
                          </m:d>
                          <m:sSup>
                            <m:sSupPr>
                              <m:ctrlPr>
                                <a:rPr lang="en-US" altLang="ja-JP" sz="2800" b="0" i="1" smtClean="0">
                                  <a:latin typeface="Cambria Math"/>
                                </a:rPr>
                              </m:ctrlPr>
                            </m:sSupPr>
                            <m:e>
                              <m:r>
                                <m:rPr>
                                  <m:sty m:val="p"/>
                                </m:rPr>
                                <a:rPr lang="pl-PL" sz="2800">
                                  <a:latin typeface="Cambria Math" panose="02040503050406030204" pitchFamily="18" charset="0"/>
                                </a:rPr>
                                <m:t>d</m:t>
                              </m:r>
                            </m:e>
                            <m:sup>
                              <m:r>
                                <a:rPr lang="en-US" altLang="ja-JP" sz="2800" b="0" i="1" smtClean="0">
                                  <a:latin typeface="Cambria Math" panose="02040503050406030204" pitchFamily="18" charset="0"/>
                                </a:rPr>
                                <m:t>3</m:t>
                              </m:r>
                            </m:sup>
                          </m:sSup>
                          <m:acc>
                            <m:accPr>
                              <m:chr m:val="⃗"/>
                              <m:ctrlPr>
                                <a:rPr lang="en-US" altLang="ja-JP" sz="2800" i="1">
                                  <a:latin typeface="Cambria Math"/>
                                </a:rPr>
                              </m:ctrlPr>
                            </m:accPr>
                            <m:e>
                              <m:r>
                                <a:rPr lang="en-US" altLang="ja-JP" sz="2800" i="1">
                                  <a:latin typeface="Cambria Math" panose="02040503050406030204" pitchFamily="18" charset="0"/>
                                </a:rPr>
                                <m:t>𝑣</m:t>
                              </m:r>
                            </m:e>
                          </m:acc>
                        </m:e>
                      </m:nary>
                    </m:oMath>
                  </m:oMathPara>
                </a14:m>
                <a:endParaRPr kumimoji="1" lang="ja-JP" altLang="en-US" sz="28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71801" y="16239710"/>
                <a:ext cx="4969502" cy="1130181"/>
              </a:xfrm>
              <a:prstGeom prst="rect">
                <a:avLst/>
              </a:prstGeom>
              <a:blipFill>
                <a:blip r:embed="rId3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59" name="テキスト ボックス 158"/>
              <p:cNvSpPr txBox="1"/>
              <p:nvPr/>
            </p:nvSpPr>
            <p:spPr>
              <a:xfrm>
                <a:off x="6503529" y="16483240"/>
                <a:ext cx="3999125" cy="738664"/>
              </a:xfrm>
              <a:prstGeom prst="rect">
                <a:avLst/>
              </a:prstGeom>
              <a:noFill/>
            </p:spPr>
            <p:txBody>
              <a:bodyPr wrap="square" lIns="0" tIns="0" rIns="0" bIns="0" rtlCol="0">
                <a:spAutoFit/>
              </a:bodyPr>
              <a:lstStyle/>
              <a:p>
                <a14:m>
                  <m:oMath xmlns:m="http://schemas.openxmlformats.org/officeDocument/2006/math">
                    <m:r>
                      <a:rPr kumimoji="1" lang="ja-JP" altLang="en-US" sz="2400" i="1">
                        <a:latin typeface="Cambria Math" panose="02040503050406030204" pitchFamily="18" charset="0"/>
                      </a:rPr>
                      <m:t>𝜔</m:t>
                    </m:r>
                  </m:oMath>
                </a14:m>
                <a:r>
                  <a:rPr kumimoji="1" lang="en-US" altLang="ja-JP" sz="2400" dirty="0"/>
                  <a:t>: angular frequency of the </a:t>
                </a:r>
              </a:p>
              <a:p>
                <a:r>
                  <a:rPr kumimoji="1" lang="en-US" altLang="ja-JP" sz="2400" dirty="0"/>
                  <a:t>     electromagnetic radiation </a:t>
                </a:r>
                <a:endParaRPr kumimoji="1" lang="ja-JP" altLang="en-US" sz="2400" dirty="0"/>
              </a:p>
            </p:txBody>
          </p:sp>
        </mc:Choice>
        <mc:Fallback xmlns="">
          <p:sp>
            <p:nvSpPr>
              <p:cNvPr id="159" name="テキスト ボックス 158"/>
              <p:cNvSpPr txBox="1">
                <a:spLocks noRot="1" noChangeAspect="1" noMove="1" noResize="1" noEditPoints="1" noAdjustHandles="1" noChangeArrowheads="1" noChangeShapeType="1" noTextEdit="1"/>
              </p:cNvSpPr>
              <p:nvPr/>
            </p:nvSpPr>
            <p:spPr>
              <a:xfrm>
                <a:off x="6503529" y="16483240"/>
                <a:ext cx="3999125" cy="738664"/>
              </a:xfrm>
              <a:prstGeom prst="rect">
                <a:avLst/>
              </a:prstGeom>
              <a:blipFill>
                <a:blip r:embed="rId37"/>
                <a:stretch>
                  <a:fillRect l="-1982" t="-13223" b="-239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p:cNvSpPr txBox="1"/>
              <p:nvPr/>
            </p:nvSpPr>
            <p:spPr>
              <a:xfrm>
                <a:off x="1439407" y="17368814"/>
                <a:ext cx="6461577" cy="529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𝑖</m:t>
                      </m:r>
                      <m:d>
                        <m:dPr>
                          <m:ctrlPr>
                            <a:rPr lang="en-US" altLang="ja-JP" sz="2800" b="0" i="1" smtClean="0">
                              <a:latin typeface="Cambria Math"/>
                            </a:rPr>
                          </m:ctrlPr>
                        </m:dPr>
                        <m:e>
                          <m:r>
                            <a:rPr lang="ja-JP" altLang="en-US" sz="2800" i="1">
                              <a:latin typeface="Cambria Math" panose="02040503050406030204" pitchFamily="18" charset="0"/>
                            </a:rPr>
                            <m:t>𝜔</m:t>
                          </m:r>
                          <m:r>
                            <a:rPr lang="en-US" altLang="ja-JP" sz="2800" b="0" i="1" smtClean="0">
                              <a:latin typeface="Cambria Math" panose="02040503050406030204" pitchFamily="18" charset="0"/>
                            </a:rPr>
                            <m:t>−</m:t>
                          </m:r>
                          <m:sSub>
                            <m:sSubPr>
                              <m:ctrlPr>
                                <a:rPr lang="en-US" altLang="ja-JP" sz="2800" b="0" i="1" smtClean="0">
                                  <a:latin typeface="Cambria Math"/>
                                </a:rPr>
                              </m:ctrlPr>
                            </m:sSubPr>
                            <m:e>
                              <m:r>
                                <a:rPr lang="ja-JP" altLang="en-US" sz="2800" i="1">
                                  <a:latin typeface="Cambria Math" panose="02040503050406030204" pitchFamily="18" charset="0"/>
                                </a:rPr>
                                <m:t>𝜔</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acc>
                            <m:accPr>
                              <m:chr m:val="⃗"/>
                              <m:ctrlPr>
                                <a:rPr lang="en-US" altLang="ja-JP" sz="2800" b="0" i="1" smtClean="0">
                                  <a:latin typeface="Cambria Math"/>
                                </a:rPr>
                              </m:ctrlPr>
                            </m:accPr>
                            <m:e>
                              <m:r>
                                <a:rPr lang="en-US" altLang="ja-JP" sz="2800" b="0" i="1" smtClean="0">
                                  <a:latin typeface="Cambria Math" panose="02040503050406030204" pitchFamily="18" charset="0"/>
                                </a:rPr>
                                <m:t>𝑘</m:t>
                              </m:r>
                            </m:e>
                          </m:acc>
                          <m:acc>
                            <m:accPr>
                              <m:chr m:val="⃗"/>
                              <m:ctrlPr>
                                <a:rPr lang="en-US" altLang="ja-JP" sz="2800" i="1">
                                  <a:latin typeface="Cambria Math"/>
                                </a:rPr>
                              </m:ctrlPr>
                            </m:accPr>
                            <m:e>
                              <m:r>
                                <a:rPr lang="en-US" altLang="ja-JP" sz="2800" i="1">
                                  <a:latin typeface="Cambria Math" panose="02040503050406030204" pitchFamily="18" charset="0"/>
                                </a:rPr>
                                <m:t>𝑣</m:t>
                              </m:r>
                            </m:e>
                          </m:acc>
                        </m:e>
                      </m:d>
                      <m:r>
                        <a:rPr lang="en-US" altLang="ja-JP" sz="2800" i="1">
                          <a:latin typeface="Cambria Math" panose="02040503050406030204" pitchFamily="18" charset="0"/>
                        </a:rPr>
                        <m:t>h</m:t>
                      </m:r>
                      <m:d>
                        <m:dPr>
                          <m:ctrlPr>
                            <a:rPr lang="en-US" altLang="ja-JP" sz="2800" i="1">
                              <a:latin typeface="Cambria Math"/>
                            </a:rPr>
                          </m:ctrlPr>
                        </m:dPr>
                        <m:e>
                          <m:r>
                            <a:rPr lang="ja-JP" altLang="en-US" sz="2800" i="1">
                              <a:latin typeface="Cambria Math" panose="02040503050406030204" pitchFamily="18" charset="0"/>
                            </a:rPr>
                            <m:t>𝜔</m:t>
                          </m:r>
                          <m:r>
                            <a:rPr lang="en-US" altLang="ja-JP" sz="2800" i="1">
                              <a:latin typeface="Cambria Math" panose="02040503050406030204" pitchFamily="18" charset="0"/>
                            </a:rPr>
                            <m:t>,</m:t>
                          </m:r>
                          <m:acc>
                            <m:accPr>
                              <m:chr m:val="⃗"/>
                              <m:ctrlPr>
                                <a:rPr lang="en-US" altLang="ja-JP" sz="2800" i="1">
                                  <a:latin typeface="Cambria Math"/>
                                </a:rPr>
                              </m:ctrlPr>
                            </m:accPr>
                            <m:e>
                              <m:r>
                                <a:rPr lang="en-US" altLang="ja-JP" sz="2800" i="1">
                                  <a:latin typeface="Cambria Math" panose="02040503050406030204" pitchFamily="18" charset="0"/>
                                </a:rPr>
                                <m:t>𝑣</m:t>
                              </m:r>
                            </m:e>
                          </m:acc>
                        </m:e>
                      </m:d>
                      <m:r>
                        <a:rPr lang="en-US" altLang="ja-JP" sz="2800" b="0" i="1" smtClean="0">
                          <a:latin typeface="Cambria Math" panose="02040503050406030204" pitchFamily="18" charset="0"/>
                        </a:rPr>
                        <m:t>−</m:t>
                      </m:r>
                      <m:sSup>
                        <m:sSupPr>
                          <m:ctrlPr>
                            <a:rPr lang="en-US" altLang="ja-JP" sz="2800" b="0" i="1" smtClean="0">
                              <a:latin typeface="Cambria Math"/>
                            </a:rPr>
                          </m:ctrlPr>
                        </m:sSupPr>
                        <m:e>
                          <m:acc>
                            <m:accPr>
                              <m:chr m:val="̂"/>
                              <m:ctrlPr>
                                <a:rPr lang="en-US" altLang="ja-JP" sz="2800" b="0" i="1" smtClean="0">
                                  <a:latin typeface="Cambria Math"/>
                                </a:rPr>
                              </m:ctrlPr>
                            </m:accPr>
                            <m:e>
                              <m:r>
                                <a:rPr lang="en-US" altLang="ja-JP" sz="2800" b="0" i="1" smtClean="0">
                                  <a:latin typeface="Cambria Math" panose="02040503050406030204" pitchFamily="18" charset="0"/>
                                </a:rPr>
                                <m:t>𝑆</m:t>
                              </m:r>
                            </m:e>
                          </m:acc>
                        </m:e>
                        <m:sup>
                          <m:r>
                            <a:rPr lang="en-US" altLang="ja-JP" sz="2800" b="0" i="1" smtClean="0">
                              <a:latin typeface="Cambria Math" panose="02040503050406030204" pitchFamily="18" charset="0"/>
                            </a:rPr>
                            <m:t>𝑓</m:t>
                          </m:r>
                        </m:sup>
                      </m:sSup>
                      <m:r>
                        <a:rPr lang="en-US" altLang="ja-JP" sz="2800" i="1">
                          <a:latin typeface="Cambria Math" panose="02040503050406030204" pitchFamily="18" charset="0"/>
                        </a:rPr>
                        <m:t>h</m:t>
                      </m:r>
                      <m:d>
                        <m:dPr>
                          <m:ctrlPr>
                            <a:rPr lang="en-US" altLang="ja-JP" sz="2800" i="1">
                              <a:latin typeface="Cambria Math"/>
                            </a:rPr>
                          </m:ctrlPr>
                        </m:dPr>
                        <m:e>
                          <m:r>
                            <a:rPr lang="ja-JP" altLang="en-US" sz="2800" i="1">
                              <a:latin typeface="Cambria Math" panose="02040503050406030204" pitchFamily="18" charset="0"/>
                            </a:rPr>
                            <m:t>𝜔</m:t>
                          </m:r>
                          <m:r>
                            <a:rPr lang="en-US" altLang="ja-JP" sz="2800" i="1">
                              <a:latin typeface="Cambria Math" panose="02040503050406030204" pitchFamily="18" charset="0"/>
                            </a:rPr>
                            <m:t>,</m:t>
                          </m:r>
                          <m:acc>
                            <m:accPr>
                              <m:chr m:val="⃗"/>
                              <m:ctrlPr>
                                <a:rPr lang="en-US" altLang="ja-JP" sz="2800" i="1">
                                  <a:latin typeface="Cambria Math"/>
                                </a:rPr>
                              </m:ctrlPr>
                            </m:accPr>
                            <m:e>
                              <m:r>
                                <a:rPr lang="en-US" altLang="ja-JP" sz="2800" i="1">
                                  <a:latin typeface="Cambria Math" panose="02040503050406030204" pitchFamily="18" charset="0"/>
                                </a:rPr>
                                <m:t>𝑣</m:t>
                              </m:r>
                            </m:e>
                          </m:acc>
                        </m:e>
                      </m:d>
                    </m:oMath>
                  </m:oMathPara>
                </a14:m>
                <a:endParaRPr kumimoji="1" lang="ja-JP" altLang="en-US" sz="2800" dirty="0"/>
              </a:p>
            </p:txBody>
          </p:sp>
        </mc:Choice>
        <mc:Fallback xmlns="">
          <p:sp>
            <p:nvSpPr>
              <p:cNvPr id="161" name="テキスト ボックス 160"/>
              <p:cNvSpPr txBox="1">
                <a:spLocks noRot="1" noChangeAspect="1" noMove="1" noResize="1" noEditPoints="1" noAdjustHandles="1" noChangeArrowheads="1" noChangeShapeType="1" noTextEdit="1"/>
              </p:cNvSpPr>
              <p:nvPr/>
            </p:nvSpPr>
            <p:spPr>
              <a:xfrm>
                <a:off x="1439407" y="17368814"/>
                <a:ext cx="6461577" cy="529119"/>
              </a:xfrm>
              <a:prstGeom prst="rect">
                <a:avLst/>
              </a:prstGeom>
              <a:blipFill>
                <a:blip r:embed="rId38"/>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63" name="テキスト ボックス 162"/>
              <p:cNvSpPr txBox="1"/>
              <p:nvPr/>
            </p:nvSpPr>
            <p:spPr>
              <a:xfrm>
                <a:off x="880560" y="18178806"/>
                <a:ext cx="4850302" cy="539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a:rPr>
                          </m:ctrlPr>
                        </m:sSupPr>
                        <m:e>
                          <m:acc>
                            <m:accPr>
                              <m:chr m:val="̂"/>
                              <m:ctrlPr>
                                <a:rPr lang="en-US" altLang="ja-JP" sz="2800" b="0" i="1" smtClean="0">
                                  <a:latin typeface="Cambria Math"/>
                                </a:rPr>
                              </m:ctrlPr>
                            </m:accPr>
                            <m:e>
                              <m:r>
                                <a:rPr lang="en-US" altLang="ja-JP" sz="2800" b="0" i="1" smtClean="0">
                                  <a:latin typeface="Cambria Math" panose="02040503050406030204" pitchFamily="18" charset="0"/>
                                </a:rPr>
                                <m:t>𝑆</m:t>
                              </m:r>
                            </m:e>
                          </m:acc>
                        </m:e>
                        <m:sup>
                          <m:r>
                            <a:rPr lang="en-US" altLang="ja-JP" sz="2800" b="0" i="1" smtClean="0">
                              <a:latin typeface="Cambria Math" panose="02040503050406030204" pitchFamily="18" charset="0"/>
                            </a:rPr>
                            <m:t>𝑓</m:t>
                          </m:r>
                        </m:sup>
                      </m:sSup>
                      <m:r>
                        <a:rPr lang="en-US" altLang="ja-JP" sz="2800" b="0" i="1" smtClean="0">
                          <a:latin typeface="Cambria Math" panose="02040503050406030204" pitchFamily="18" charset="0"/>
                        </a:rPr>
                        <m:t>=−</m:t>
                      </m:r>
                      <m:r>
                        <a:rPr lang="pl-PL" altLang="ja-JP" sz="2800" b="0" i="1" smtClean="0">
                          <a:latin typeface="Cambria Math" panose="02040503050406030204" pitchFamily="18" charset="0"/>
                        </a:rPr>
                        <m:t>𝛾</m:t>
                      </m:r>
                      <m:d>
                        <m:dPr>
                          <m:ctrlPr>
                            <a:rPr lang="en-US" altLang="ja-JP" sz="2800" b="0" i="1" smtClean="0">
                              <a:latin typeface="Cambria Math"/>
                            </a:rPr>
                          </m:ctrlPr>
                        </m:dPr>
                        <m:e>
                          <m:r>
                            <m:rPr>
                              <m:sty m:val="p"/>
                            </m:rPr>
                            <a:rPr lang="en-US" altLang="ja-JP" sz="2800" b="0" i="0" smtClean="0">
                              <a:latin typeface="Cambria Math" panose="02040503050406030204" pitchFamily="18" charset="0"/>
                            </a:rPr>
                            <m:t>v</m:t>
                          </m:r>
                        </m:e>
                      </m:d>
                      <m:r>
                        <a:rPr lang="en-US" altLang="ja-JP" sz="2800" b="0" i="0" smtClean="0">
                          <a:latin typeface="Cambria Math" panose="02040503050406030204" pitchFamily="18" charset="0"/>
                        </a:rPr>
                        <m:t>−</m:t>
                      </m:r>
                      <m:r>
                        <m:rPr>
                          <m:sty m:val="p"/>
                        </m:rPr>
                        <a:rPr lang="en-US" altLang="ja-JP" sz="2800" b="0" i="0" smtClean="0">
                          <a:latin typeface="Cambria Math" panose="02040503050406030204" pitchFamily="18" charset="0"/>
                        </a:rPr>
                        <m:t>i</m:t>
                      </m:r>
                      <m:r>
                        <a:rPr lang="pl-PL" altLang="ja-JP" sz="2800" b="0" i="1" smtClean="0">
                          <a:latin typeface="Cambria Math" panose="02040503050406030204" pitchFamily="18" charset="0"/>
                        </a:rPr>
                        <m:t>𝛿</m:t>
                      </m:r>
                      <m:d>
                        <m:dPr>
                          <m:ctrlPr>
                            <a:rPr lang="en-US" altLang="ja-JP" sz="2800" b="0" i="1" smtClean="0">
                              <a:latin typeface="Cambria Math"/>
                            </a:rPr>
                          </m:ctrlPr>
                        </m:dPr>
                        <m:e>
                          <m:r>
                            <a:rPr lang="en-US" altLang="ja-JP" sz="2800" b="0" i="1" smtClean="0">
                              <a:latin typeface="Cambria Math" panose="02040503050406030204" pitchFamily="18" charset="0"/>
                            </a:rPr>
                            <m:t>𝑣</m:t>
                          </m:r>
                        </m:e>
                      </m:d>
                      <m:r>
                        <a:rPr lang="en-US" altLang="ja-JP" sz="2800" b="0" i="1" smtClean="0">
                          <a:latin typeface="Cambria Math" panose="02040503050406030204" pitchFamily="18" charset="0"/>
                        </a:rPr>
                        <m:t>+</m:t>
                      </m:r>
                      <m:sSub>
                        <m:sSubPr>
                          <m:ctrlPr>
                            <a:rPr lang="en-US" altLang="ja-JP" sz="2800" b="0" i="1" smtClean="0">
                              <a:latin typeface="Cambria Math"/>
                            </a:rPr>
                          </m:ctrlPr>
                        </m:sSubPr>
                        <m:e>
                          <m:r>
                            <a:rPr lang="en-US" altLang="ja-JP" sz="2800" b="0" i="1" smtClean="0">
                              <a:latin typeface="Cambria Math" panose="02040503050406030204" pitchFamily="18" charset="0"/>
                            </a:rPr>
                            <m:t>𝑣</m:t>
                          </m:r>
                        </m:e>
                        <m:sub>
                          <m:r>
                            <a:rPr lang="en-US" altLang="ja-JP" sz="2800" b="0" i="1" smtClean="0">
                              <a:latin typeface="Cambria Math" panose="02040503050406030204" pitchFamily="18" charset="0"/>
                            </a:rPr>
                            <m:t>𝑜𝑝𝑡</m:t>
                          </m:r>
                        </m:sub>
                      </m:sSub>
                      <m:sSubSup>
                        <m:sSubSupPr>
                          <m:ctrlPr>
                            <a:rPr lang="en-US" altLang="ja-JP" sz="2800" b="0" i="1" smtClean="0">
                              <a:latin typeface="Cambria Math"/>
                            </a:rPr>
                          </m:ctrlPr>
                        </m:sSubSupPr>
                        <m:e>
                          <m:acc>
                            <m:accPr>
                              <m:chr m:val="̂"/>
                              <m:ctrlPr>
                                <a:rPr lang="en-US" altLang="ja-JP" sz="2800" b="0" i="1" smtClean="0">
                                  <a:latin typeface="Cambria Math"/>
                                </a:rPr>
                              </m:ctrlPr>
                            </m:accPr>
                            <m:e>
                              <m:r>
                                <a:rPr lang="en-US" altLang="ja-JP" sz="2800" b="0" i="1" smtClean="0">
                                  <a:latin typeface="Cambria Math" panose="02040503050406030204" pitchFamily="18" charset="0"/>
                                </a:rPr>
                                <m:t>𝑀</m:t>
                              </m:r>
                            </m:e>
                          </m:acc>
                        </m:e>
                        <m:sub>
                          <m:r>
                            <a:rPr lang="en-US" altLang="ja-JP" sz="2800" b="0" i="1" smtClean="0">
                              <a:latin typeface="Cambria Math" panose="02040503050406030204" pitchFamily="18" charset="0"/>
                            </a:rPr>
                            <m:t>𝐵𝐵</m:t>
                          </m:r>
                        </m:sub>
                        <m:sup>
                          <m:r>
                            <a:rPr lang="en-US" altLang="ja-JP" sz="2800" b="0" i="1" smtClean="0">
                              <a:latin typeface="Cambria Math" panose="02040503050406030204" pitchFamily="18" charset="0"/>
                            </a:rPr>
                            <m:t>𝑓</m:t>
                          </m:r>
                        </m:sup>
                      </m:sSubSup>
                    </m:oMath>
                  </m:oMathPara>
                </a14:m>
                <a:endParaRPr kumimoji="1" lang="ja-JP" altLang="en-US" sz="2800" dirty="0"/>
              </a:p>
            </p:txBody>
          </p:sp>
        </mc:Choice>
        <mc:Fallback xmlns="">
          <p:sp>
            <p:nvSpPr>
              <p:cNvPr id="163" name="テキスト ボックス 162"/>
              <p:cNvSpPr txBox="1">
                <a:spLocks noRot="1" noChangeAspect="1" noMove="1" noResize="1" noEditPoints="1" noAdjustHandles="1" noChangeArrowheads="1" noChangeShapeType="1" noTextEdit="1"/>
              </p:cNvSpPr>
              <p:nvPr/>
            </p:nvSpPr>
            <p:spPr>
              <a:xfrm>
                <a:off x="880560" y="18178806"/>
                <a:ext cx="4850302" cy="539507"/>
              </a:xfrm>
              <a:prstGeom prst="rect">
                <a:avLst/>
              </a:prstGeom>
              <a:blipFill>
                <a:blip r:embed="rId39"/>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6323941" y="18120754"/>
                <a:ext cx="4697637" cy="909352"/>
              </a:xfrm>
              <a:prstGeom prst="rect">
                <a:avLst/>
              </a:prstGeom>
            </p:spPr>
            <p:txBody>
              <a:bodyPr wrap="square">
                <a:spAutoFit/>
              </a:bodyPr>
              <a:lstStyle/>
              <a:p>
                <a14:m>
                  <m:oMath xmlns:m="http://schemas.openxmlformats.org/officeDocument/2006/math">
                    <m:sSubSup>
                      <m:sSubSupPr>
                        <m:ctrlPr>
                          <a:rPr lang="en-US" altLang="ja-JP" sz="2400" i="1" smtClean="0">
                            <a:latin typeface="Cambria Math"/>
                          </a:rPr>
                        </m:ctrlPr>
                      </m:sSubSupPr>
                      <m:e>
                        <m:acc>
                          <m:accPr>
                            <m:chr m:val="̂"/>
                            <m:ctrlPr>
                              <a:rPr lang="en-US" altLang="ja-JP" sz="2400" i="1">
                                <a:latin typeface="Cambria Math"/>
                              </a:rPr>
                            </m:ctrlPr>
                          </m:accPr>
                          <m:e>
                            <m:r>
                              <a:rPr lang="en-US" altLang="ja-JP" sz="2400" i="1">
                                <a:latin typeface="Cambria Math" panose="02040503050406030204" pitchFamily="18" charset="0"/>
                              </a:rPr>
                              <m:t>𝑀</m:t>
                            </m:r>
                          </m:e>
                        </m:acc>
                      </m:e>
                      <m:sub>
                        <m:r>
                          <a:rPr lang="en-US" altLang="ja-JP" sz="2400" i="1">
                            <a:latin typeface="Cambria Math" panose="02040503050406030204" pitchFamily="18" charset="0"/>
                          </a:rPr>
                          <m:t>𝐵𝐵</m:t>
                        </m:r>
                      </m:sub>
                      <m:sup>
                        <m:r>
                          <a:rPr lang="en-US" altLang="ja-JP" sz="2400" i="1">
                            <a:latin typeface="Cambria Math" panose="02040503050406030204" pitchFamily="18" charset="0"/>
                          </a:rPr>
                          <m:t>𝑓</m:t>
                        </m:r>
                      </m:sup>
                    </m:sSubSup>
                  </m:oMath>
                </a14:m>
                <a:r>
                  <a:rPr lang="ja-JP" altLang="en-US" sz="2400" dirty="0"/>
                  <a:t> </a:t>
                </a:r>
                <a:r>
                  <a:rPr lang="en-US" altLang="ja-JP" sz="2400" dirty="0"/>
                  <a:t>:normalized operator of the </a:t>
                </a:r>
              </a:p>
              <a:p>
                <a:r>
                  <a:rPr lang="en-US" altLang="ja-JP" sz="2400" dirty="0"/>
                  <a:t>          velocity-changing collisions</a:t>
                </a:r>
                <a:endParaRPr lang="ja-JP" altLang="en-US" sz="24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6323941" y="18120754"/>
                <a:ext cx="4697637" cy="909352"/>
              </a:xfrm>
              <a:prstGeom prst="rect">
                <a:avLst/>
              </a:prstGeom>
              <a:blipFill>
                <a:blip r:embed="rId40"/>
                <a:stretch>
                  <a:fillRect b="-14765"/>
                </a:stretch>
              </a:blipFill>
            </p:spPr>
            <p:txBody>
              <a:bodyPr/>
              <a:lstStyle/>
              <a:p>
                <a:r>
                  <a:rPr lang="ja-JP" altLang="en-US">
                    <a:noFill/>
                  </a:rPr>
                  <a:t> </a:t>
                </a:r>
              </a:p>
            </p:txBody>
          </p:sp>
        </mc:Fallback>
      </mc:AlternateContent>
      <p:sp>
        <p:nvSpPr>
          <p:cNvPr id="153" name="正方形/長方形 303">
            <a:extLst>
              <a:ext uri="{FF2B5EF4-FFF2-40B4-BE49-F238E27FC236}">
                <a16:creationId xmlns="" xmlns:a16="http://schemas.microsoft.com/office/drawing/2014/main" id="{EBFCA174-BF22-4E27-8096-B0979FB816F7}"/>
              </a:ext>
            </a:extLst>
          </p:cNvPr>
          <p:cNvSpPr/>
          <p:nvPr/>
        </p:nvSpPr>
        <p:spPr>
          <a:xfrm>
            <a:off x="11434930" y="21149739"/>
            <a:ext cx="7297640" cy="461665"/>
          </a:xfrm>
          <a:prstGeom prst="rect">
            <a:avLst/>
          </a:prstGeom>
        </p:spPr>
        <p:txBody>
          <a:bodyPr wrap="square">
            <a:spAutoFit/>
          </a:bodyPr>
          <a:lstStyle/>
          <a:p>
            <a:pPr algn="just"/>
            <a:r>
              <a:rPr lang="pl-PL" altLang="ja-JP" sz="2400" dirty="0">
                <a:latin typeface="Palatino Linotype" panose="02040502050505030304" pitchFamily="18" charset="0"/>
              </a:rPr>
              <a:t>where:</a:t>
            </a:r>
            <a:endParaRPr lang="en-US" altLang="ja-JP" sz="2400" dirty="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C737F913-A5A2-4D1D-8C7E-8937485DA568}"/>
                  </a:ext>
                </a:extLst>
              </p:cNvPr>
              <p:cNvSpPr txBox="1"/>
              <p:nvPr/>
            </p:nvSpPr>
            <p:spPr>
              <a:xfrm>
                <a:off x="11864989" y="21446704"/>
                <a:ext cx="3788052" cy="10703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sz="2800" b="0" i="1" smtClean="0">
                              <a:latin typeface="Cambria Math"/>
                            </a:rPr>
                          </m:ctrlPr>
                        </m:sSubPr>
                        <m:e>
                          <m:r>
                            <a:rPr lang="pl-PL" sz="2800" b="0" i="1" smtClean="0">
                              <a:latin typeface="Cambria Math" panose="02040503050406030204" pitchFamily="18" charset="0"/>
                            </a:rPr>
                            <m:t>𝑎</m:t>
                          </m:r>
                        </m:e>
                        <m:sub>
                          <m:r>
                            <a:rPr lang="pl-PL" sz="2800" b="0" i="1" smtClean="0">
                              <a:latin typeface="Cambria Math" panose="02040503050406030204" pitchFamily="18" charset="0"/>
                            </a:rPr>
                            <m:t>𝑊</m:t>
                          </m:r>
                        </m:sub>
                      </m:sSub>
                      <m:r>
                        <a:rPr lang="pl-PL" sz="2800" b="0" i="1" smtClean="0">
                          <a:latin typeface="Cambria Math" panose="02040503050406030204" pitchFamily="18" charset="0"/>
                        </a:rPr>
                        <m:t>=</m:t>
                      </m:r>
                      <m:f>
                        <m:fPr>
                          <m:ctrlPr>
                            <a:rPr lang="pl-PL" sz="2800" b="0" i="1" smtClean="0">
                              <a:latin typeface="Cambria Math"/>
                            </a:rPr>
                          </m:ctrlPr>
                        </m:fPr>
                        <m:num>
                          <m:sSub>
                            <m:sSubPr>
                              <m:ctrlPr>
                                <a:rPr lang="pl-PL" sz="2800" b="0" i="1" smtClean="0">
                                  <a:latin typeface="Cambria Math"/>
                                </a:rPr>
                              </m:ctrlPr>
                            </m:sSubPr>
                            <m:e>
                              <m:r>
                                <a:rPr lang="pl-PL" sz="2800" b="0" i="1" smtClean="0">
                                  <a:latin typeface="Cambria Math" panose="02040503050406030204" pitchFamily="18" charset="0"/>
                                </a:rPr>
                                <m:t>𝑣</m:t>
                              </m:r>
                            </m:e>
                            <m:sub>
                              <m:r>
                                <a:rPr lang="pl-PL" sz="2800" b="0" i="1" smtClean="0">
                                  <a:latin typeface="Cambria Math" panose="02040503050406030204" pitchFamily="18" charset="0"/>
                                </a:rPr>
                                <m:t>𝑚</m:t>
                              </m:r>
                            </m:sub>
                          </m:sSub>
                        </m:num>
                        <m:den>
                          <m:r>
                            <a:rPr lang="pl-PL" sz="2800" b="0" i="1" smtClean="0">
                              <a:latin typeface="Cambria Math" panose="02040503050406030204" pitchFamily="18" charset="0"/>
                            </a:rPr>
                            <m:t>2 </m:t>
                          </m:r>
                          <m:sSub>
                            <m:sSubPr>
                              <m:ctrlPr>
                                <a:rPr lang="pl-PL" sz="2800" b="0" i="1" smtClean="0">
                                  <a:latin typeface="Cambria Math"/>
                                </a:rPr>
                              </m:ctrlPr>
                            </m:sSubPr>
                            <m:e>
                              <m:r>
                                <a:rPr lang="pl-PL" sz="2800" b="0" i="1" smtClean="0">
                                  <a:latin typeface="Cambria Math" panose="02040503050406030204" pitchFamily="18" charset="0"/>
                                </a:rPr>
                                <m:t>𝛾</m:t>
                              </m:r>
                            </m:e>
                            <m:sub>
                              <m:r>
                                <a:rPr lang="pl-PL" sz="2800" b="0" i="1" smtClean="0">
                                  <a:latin typeface="Cambria Math" panose="02040503050406030204" pitchFamily="18" charset="0"/>
                                </a:rPr>
                                <m:t>0</m:t>
                              </m:r>
                            </m:sub>
                          </m:sSub>
                        </m:den>
                      </m:f>
                      <m:sSub>
                        <m:sSubPr>
                          <m:ctrlPr>
                            <a:rPr lang="pl-PL" sz="2800" b="0" i="1" smtClean="0">
                              <a:latin typeface="Cambria Math"/>
                            </a:rPr>
                          </m:ctrlPr>
                        </m:sSubPr>
                        <m:e>
                          <m:d>
                            <m:dPr>
                              <m:begChr m:val=""/>
                              <m:endChr m:val="|"/>
                              <m:ctrlPr>
                                <a:rPr lang="pl-PL" sz="2800" b="0" i="1" smtClean="0">
                                  <a:latin typeface="Cambria Math"/>
                                </a:rPr>
                              </m:ctrlPr>
                            </m:dPr>
                            <m:e>
                              <m:f>
                                <m:fPr>
                                  <m:ctrlPr>
                                    <a:rPr lang="pl-PL" sz="2800" i="1">
                                      <a:latin typeface="Cambria Math"/>
                                    </a:rPr>
                                  </m:ctrlPr>
                                </m:fPr>
                                <m:num>
                                  <m:r>
                                    <m:rPr>
                                      <m:sty m:val="p"/>
                                    </m:rPr>
                                    <a:rPr lang="pl-PL" sz="2800">
                                      <a:latin typeface="Cambria Math" panose="02040503050406030204" pitchFamily="18" charset="0"/>
                                    </a:rPr>
                                    <m:t>d</m:t>
                                  </m:r>
                                  <m:r>
                                    <a:rPr lang="pl-PL" sz="2800" i="1">
                                      <a:latin typeface="Cambria Math" panose="02040503050406030204" pitchFamily="18" charset="0"/>
                                    </a:rPr>
                                    <m:t>𝛾</m:t>
                                  </m:r>
                                  <m:d>
                                    <m:dPr>
                                      <m:ctrlPr>
                                        <a:rPr lang="pl-PL" sz="2800" i="1">
                                          <a:latin typeface="Cambria Math"/>
                                        </a:rPr>
                                      </m:ctrlPr>
                                    </m:dPr>
                                    <m:e>
                                      <m:r>
                                        <a:rPr lang="pl-PL" sz="2800" i="1">
                                          <a:latin typeface="Cambria Math" panose="02040503050406030204" pitchFamily="18" charset="0"/>
                                        </a:rPr>
                                        <m:t>𝑣</m:t>
                                      </m:r>
                                    </m:e>
                                  </m:d>
                                </m:num>
                                <m:den>
                                  <m:r>
                                    <m:rPr>
                                      <m:sty m:val="p"/>
                                    </m:rPr>
                                    <a:rPr lang="pl-PL" sz="2800">
                                      <a:latin typeface="Cambria Math" panose="02040503050406030204" pitchFamily="18" charset="0"/>
                                    </a:rPr>
                                    <m:t>d</m:t>
                                  </m:r>
                                  <m:r>
                                    <a:rPr lang="pl-PL" sz="2800" i="1">
                                      <a:latin typeface="Cambria Math" panose="02040503050406030204" pitchFamily="18" charset="0"/>
                                    </a:rPr>
                                    <m:t>𝑣</m:t>
                                  </m:r>
                                </m:den>
                              </m:f>
                            </m:e>
                          </m:d>
                        </m:e>
                        <m:sub>
                          <m:r>
                            <a:rPr lang="pl-PL" sz="2800" i="1">
                              <a:latin typeface="Cambria Math" panose="02040503050406030204" pitchFamily="18" charset="0"/>
                            </a:rPr>
                            <m:t>𝑣</m:t>
                          </m:r>
                          <m:r>
                            <a:rPr lang="pl-PL" sz="2800" b="0" i="1" smtClean="0">
                              <a:latin typeface="Cambria Math" panose="02040503050406030204" pitchFamily="18" charset="0"/>
                            </a:rPr>
                            <m:t>=</m:t>
                          </m:r>
                          <m:sSub>
                            <m:sSubPr>
                              <m:ctrlPr>
                                <a:rPr lang="pl-PL" sz="2800" b="0" i="1" smtClean="0">
                                  <a:latin typeface="Cambria Math"/>
                                </a:rPr>
                              </m:ctrlPr>
                            </m:sSubPr>
                            <m:e>
                              <m:r>
                                <a:rPr lang="pl-PL" sz="2800" b="0" i="1" smtClean="0">
                                  <a:latin typeface="Cambria Math" panose="02040503050406030204" pitchFamily="18" charset="0"/>
                                </a:rPr>
                                <m:t>𝑣</m:t>
                              </m:r>
                            </m:e>
                            <m:sub>
                              <m:r>
                                <a:rPr lang="pl-PL" sz="2800" b="0" i="1" smtClean="0">
                                  <a:latin typeface="Cambria Math" panose="02040503050406030204" pitchFamily="18" charset="0"/>
                                </a:rPr>
                                <m:t>𝑚</m:t>
                              </m:r>
                            </m:sub>
                          </m:sSub>
                        </m:sub>
                      </m:sSub>
                    </m:oMath>
                  </m:oMathPara>
                </a14:m>
                <a:endParaRPr lang="pl-PL" sz="2800" dirty="0"/>
              </a:p>
            </p:txBody>
          </p:sp>
        </mc:Choice>
        <mc:Fallback xmlns="">
          <p:sp>
            <p:nvSpPr>
              <p:cNvPr id="8" name="TextBox 7">
                <a:extLst>
                  <a:ext uri="{FF2B5EF4-FFF2-40B4-BE49-F238E27FC236}">
                    <a16:creationId xmlns:a16="http://schemas.microsoft.com/office/drawing/2014/main" id="{C737F913-A5A2-4D1D-8C7E-8937485DA568}"/>
                  </a:ext>
                </a:extLst>
              </p:cNvPr>
              <p:cNvSpPr txBox="1">
                <a:spLocks noRot="1" noChangeAspect="1" noMove="1" noResize="1" noEditPoints="1" noAdjustHandles="1" noChangeArrowheads="1" noChangeShapeType="1" noTextEdit="1"/>
              </p:cNvSpPr>
              <p:nvPr/>
            </p:nvSpPr>
            <p:spPr>
              <a:xfrm>
                <a:off x="11864989" y="21446704"/>
                <a:ext cx="3788052" cy="1070358"/>
              </a:xfrm>
              <a:prstGeom prst="rect">
                <a:avLst/>
              </a:prstGeom>
              <a:blipFill>
                <a:blip r:embed="rId4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 xmlns:a16="http://schemas.microsoft.com/office/drawing/2014/main" id="{F5E008B4-D490-42DA-9AE3-F5726B1B4CC1}"/>
                  </a:ext>
                </a:extLst>
              </p:cNvPr>
              <p:cNvSpPr txBox="1"/>
              <p:nvPr/>
            </p:nvSpPr>
            <p:spPr>
              <a:xfrm>
                <a:off x="15292879" y="21446704"/>
                <a:ext cx="3788052" cy="10703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sz="2800" b="0" i="1" smtClean="0">
                              <a:latin typeface="Cambria Math"/>
                            </a:rPr>
                          </m:ctrlPr>
                        </m:sSubPr>
                        <m:e>
                          <m:r>
                            <a:rPr lang="pl-PL" sz="2800" b="0" i="1" smtClean="0">
                              <a:latin typeface="Cambria Math" panose="02040503050406030204" pitchFamily="18" charset="0"/>
                            </a:rPr>
                            <m:t>𝑎</m:t>
                          </m:r>
                        </m:e>
                        <m:sub>
                          <m:r>
                            <a:rPr lang="pl-PL" sz="2800" b="0" i="1" smtClean="0">
                              <a:latin typeface="Cambria Math" panose="02040503050406030204" pitchFamily="18" charset="0"/>
                            </a:rPr>
                            <m:t>𝑆</m:t>
                          </m:r>
                        </m:sub>
                      </m:sSub>
                      <m:r>
                        <a:rPr lang="pl-PL" sz="2800" b="0" i="1" smtClean="0">
                          <a:latin typeface="Cambria Math" panose="02040503050406030204" pitchFamily="18" charset="0"/>
                        </a:rPr>
                        <m:t>=</m:t>
                      </m:r>
                      <m:f>
                        <m:fPr>
                          <m:ctrlPr>
                            <a:rPr lang="pl-PL" sz="2800" b="0" i="1" smtClean="0">
                              <a:latin typeface="Cambria Math"/>
                            </a:rPr>
                          </m:ctrlPr>
                        </m:fPr>
                        <m:num>
                          <m:sSub>
                            <m:sSubPr>
                              <m:ctrlPr>
                                <a:rPr lang="pl-PL" sz="2800" b="0" i="1" smtClean="0">
                                  <a:latin typeface="Cambria Math"/>
                                </a:rPr>
                              </m:ctrlPr>
                            </m:sSubPr>
                            <m:e>
                              <m:r>
                                <a:rPr lang="pl-PL" sz="2800" b="0" i="1" smtClean="0">
                                  <a:latin typeface="Cambria Math" panose="02040503050406030204" pitchFamily="18" charset="0"/>
                                </a:rPr>
                                <m:t>𝑣</m:t>
                              </m:r>
                            </m:e>
                            <m:sub>
                              <m:r>
                                <a:rPr lang="pl-PL" sz="2800" b="0" i="1" smtClean="0">
                                  <a:latin typeface="Cambria Math" panose="02040503050406030204" pitchFamily="18" charset="0"/>
                                </a:rPr>
                                <m:t>𝑚</m:t>
                              </m:r>
                            </m:sub>
                          </m:sSub>
                        </m:num>
                        <m:den>
                          <m:r>
                            <a:rPr lang="pl-PL" sz="2800" b="0" i="1" smtClean="0">
                              <a:latin typeface="Cambria Math" panose="02040503050406030204" pitchFamily="18" charset="0"/>
                            </a:rPr>
                            <m:t>2 </m:t>
                          </m:r>
                          <m:sSub>
                            <m:sSubPr>
                              <m:ctrlPr>
                                <a:rPr lang="pl-PL" sz="2800" b="0" i="1" smtClean="0">
                                  <a:latin typeface="Cambria Math"/>
                                </a:rPr>
                              </m:ctrlPr>
                            </m:sSubPr>
                            <m:e>
                              <m:r>
                                <a:rPr lang="pl-PL" sz="2800" b="0" i="1" smtClean="0">
                                  <a:latin typeface="Cambria Math" panose="02040503050406030204" pitchFamily="18" charset="0"/>
                                </a:rPr>
                                <m:t>𝛿</m:t>
                              </m:r>
                            </m:e>
                            <m:sub>
                              <m:r>
                                <a:rPr lang="pl-PL" sz="2800" b="0" i="1" smtClean="0">
                                  <a:latin typeface="Cambria Math" panose="02040503050406030204" pitchFamily="18" charset="0"/>
                                </a:rPr>
                                <m:t>0</m:t>
                              </m:r>
                            </m:sub>
                          </m:sSub>
                        </m:den>
                      </m:f>
                      <m:sSub>
                        <m:sSubPr>
                          <m:ctrlPr>
                            <a:rPr lang="pl-PL" sz="2800" b="0" i="1" smtClean="0">
                              <a:latin typeface="Cambria Math"/>
                            </a:rPr>
                          </m:ctrlPr>
                        </m:sSubPr>
                        <m:e>
                          <m:d>
                            <m:dPr>
                              <m:begChr m:val=""/>
                              <m:endChr m:val="|"/>
                              <m:ctrlPr>
                                <a:rPr lang="pl-PL" sz="2800" b="0" i="1" smtClean="0">
                                  <a:latin typeface="Cambria Math"/>
                                </a:rPr>
                              </m:ctrlPr>
                            </m:dPr>
                            <m:e>
                              <m:f>
                                <m:fPr>
                                  <m:ctrlPr>
                                    <a:rPr lang="pl-PL" sz="2800" i="1">
                                      <a:latin typeface="Cambria Math"/>
                                    </a:rPr>
                                  </m:ctrlPr>
                                </m:fPr>
                                <m:num>
                                  <m:r>
                                    <m:rPr>
                                      <m:sty m:val="p"/>
                                    </m:rPr>
                                    <a:rPr lang="pl-PL" sz="2800">
                                      <a:latin typeface="Cambria Math" panose="02040503050406030204" pitchFamily="18" charset="0"/>
                                    </a:rPr>
                                    <m:t>d</m:t>
                                  </m:r>
                                  <m:r>
                                    <a:rPr lang="pl-PL" sz="2800" b="0" i="1" smtClean="0">
                                      <a:latin typeface="Cambria Math" panose="02040503050406030204" pitchFamily="18" charset="0"/>
                                    </a:rPr>
                                    <m:t>𝛿</m:t>
                                  </m:r>
                                  <m:d>
                                    <m:dPr>
                                      <m:ctrlPr>
                                        <a:rPr lang="pl-PL" sz="2800" i="1">
                                          <a:latin typeface="Cambria Math"/>
                                        </a:rPr>
                                      </m:ctrlPr>
                                    </m:dPr>
                                    <m:e>
                                      <m:r>
                                        <a:rPr lang="pl-PL" sz="2800" i="1">
                                          <a:latin typeface="Cambria Math" panose="02040503050406030204" pitchFamily="18" charset="0"/>
                                        </a:rPr>
                                        <m:t>𝑣</m:t>
                                      </m:r>
                                    </m:e>
                                  </m:d>
                                </m:num>
                                <m:den>
                                  <m:r>
                                    <m:rPr>
                                      <m:sty m:val="p"/>
                                    </m:rPr>
                                    <a:rPr lang="pl-PL" sz="2800">
                                      <a:latin typeface="Cambria Math" panose="02040503050406030204" pitchFamily="18" charset="0"/>
                                    </a:rPr>
                                    <m:t>d</m:t>
                                  </m:r>
                                  <m:r>
                                    <a:rPr lang="pl-PL" sz="2800" i="1">
                                      <a:latin typeface="Cambria Math" panose="02040503050406030204" pitchFamily="18" charset="0"/>
                                    </a:rPr>
                                    <m:t>𝑣</m:t>
                                  </m:r>
                                </m:den>
                              </m:f>
                            </m:e>
                          </m:d>
                        </m:e>
                        <m:sub>
                          <m:r>
                            <a:rPr lang="pl-PL" sz="2800" i="1">
                              <a:latin typeface="Cambria Math" panose="02040503050406030204" pitchFamily="18" charset="0"/>
                            </a:rPr>
                            <m:t>𝑣</m:t>
                          </m:r>
                          <m:r>
                            <a:rPr lang="pl-PL" sz="2800" b="0" i="1" smtClean="0">
                              <a:latin typeface="Cambria Math" panose="02040503050406030204" pitchFamily="18" charset="0"/>
                            </a:rPr>
                            <m:t>=</m:t>
                          </m:r>
                          <m:sSub>
                            <m:sSubPr>
                              <m:ctrlPr>
                                <a:rPr lang="pl-PL" sz="2800" b="0" i="1" smtClean="0">
                                  <a:latin typeface="Cambria Math"/>
                                </a:rPr>
                              </m:ctrlPr>
                            </m:sSubPr>
                            <m:e>
                              <m:r>
                                <a:rPr lang="pl-PL" sz="2800" b="0" i="1" smtClean="0">
                                  <a:latin typeface="Cambria Math" panose="02040503050406030204" pitchFamily="18" charset="0"/>
                                </a:rPr>
                                <m:t>𝑣</m:t>
                              </m:r>
                            </m:e>
                            <m:sub>
                              <m:r>
                                <a:rPr lang="pl-PL" sz="2800" b="0" i="1" smtClean="0">
                                  <a:latin typeface="Cambria Math" panose="02040503050406030204" pitchFamily="18" charset="0"/>
                                </a:rPr>
                                <m:t>𝑚</m:t>
                              </m:r>
                            </m:sub>
                          </m:sSub>
                        </m:sub>
                      </m:sSub>
                    </m:oMath>
                  </m:oMathPara>
                </a14:m>
                <a:endParaRPr lang="pl-PL" sz="2800" dirty="0"/>
              </a:p>
            </p:txBody>
          </p:sp>
        </mc:Choice>
        <mc:Fallback xmlns="">
          <p:sp>
            <p:nvSpPr>
              <p:cNvPr id="164" name="TextBox 163">
                <a:extLst>
                  <a:ext uri="{FF2B5EF4-FFF2-40B4-BE49-F238E27FC236}">
                    <a16:creationId xmlns:a16="http://schemas.microsoft.com/office/drawing/2014/main" id="{F5E008B4-D490-42DA-9AE3-F5726B1B4CC1}"/>
                  </a:ext>
                </a:extLst>
              </p:cNvPr>
              <p:cNvSpPr txBox="1">
                <a:spLocks noRot="1" noChangeAspect="1" noMove="1" noResize="1" noEditPoints="1" noAdjustHandles="1" noChangeArrowheads="1" noChangeShapeType="1" noTextEdit="1"/>
              </p:cNvSpPr>
              <p:nvPr/>
            </p:nvSpPr>
            <p:spPr>
              <a:xfrm>
                <a:off x="15292879" y="21446704"/>
                <a:ext cx="3788052" cy="1070358"/>
              </a:xfrm>
              <a:prstGeom prst="rect">
                <a:avLst/>
              </a:prstGeom>
              <a:blipFill>
                <a:blip r:embed="rId42"/>
                <a:stretch>
                  <a:fillRect/>
                </a:stretch>
              </a:blipFill>
            </p:spPr>
            <p:txBody>
              <a:bodyPr/>
              <a:lstStyle/>
              <a:p>
                <a:r>
                  <a:rPr lang="ja-JP" altLang="en-US">
                    <a:noFill/>
                  </a:rPr>
                  <a:t> </a:t>
                </a:r>
              </a:p>
            </p:txBody>
          </p:sp>
        </mc:Fallback>
      </mc:AlternateContent>
      <p:pic>
        <p:nvPicPr>
          <p:cNvPr id="1026" name="Picture 2" descr="C:\Users\lenovo\Desktop\naukowy_chlam\konferencje\AWMS 2019\nowy obrazek do postera.jp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898381" y="25799917"/>
            <a:ext cx="17579834" cy="1309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393639"/>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tyw pakietu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11179</TotalTime>
  <Words>1203</Words>
  <Application>Microsoft Office PowerPoint</Application>
  <PresentationFormat>Niestandardowy</PresentationFormat>
  <Paragraphs>146</Paragraphs>
  <Slides>1</Slides>
  <Notes>1</Notes>
  <HiddenSlides>0</HiddenSlides>
  <MMClips>0</MMClips>
  <ScaleCrop>false</ScaleCrop>
  <HeadingPairs>
    <vt:vector size="4" baseType="variant">
      <vt:variant>
        <vt:lpstr>Motyw</vt:lpstr>
      </vt:variant>
      <vt:variant>
        <vt:i4>1</vt:i4>
      </vt:variant>
      <vt:variant>
        <vt:lpstr>Tytuły slajdów</vt:lpstr>
      </vt:variant>
      <vt:variant>
        <vt:i4>1</vt:i4>
      </vt:variant>
    </vt:vector>
  </HeadingPairs>
  <TitlesOfParts>
    <vt:vector size="2" baseType="lpstr">
      <vt:lpstr>Motyw pakietu Office</vt:lpstr>
      <vt:lpstr>Prezentacja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Użytkownik systemu Windows</dc:creator>
  <cp:lastModifiedBy>Kowalski Ryszard</cp:lastModifiedBy>
  <cp:revision>234</cp:revision>
  <dcterms:created xsi:type="dcterms:W3CDTF">2017-06-08T14:56:39Z</dcterms:created>
  <dcterms:modified xsi:type="dcterms:W3CDTF">2019-02-26T14:04:13Z</dcterms:modified>
</cp:coreProperties>
</file>