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94" r:id="rId2"/>
    <p:sldId id="259"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B9A6"/>
    <a:srgbClr val="F47264"/>
    <a:srgbClr val="F8D35E"/>
    <a:srgbClr val="84CBC5"/>
    <a:srgbClr val="144C74"/>
    <a:srgbClr val="1B6AA3"/>
    <a:srgbClr val="FFC20F"/>
    <a:srgbClr val="14507A"/>
    <a:srgbClr val="45B2A8"/>
    <a:srgbClr val="0089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6" autoAdjust="0"/>
    <p:restoredTop sz="94603"/>
  </p:normalViewPr>
  <p:slideViewPr>
    <p:cSldViewPr snapToGrid="0">
      <p:cViewPr varScale="1">
        <p:scale>
          <a:sx n="110" d="100"/>
          <a:sy n="110" d="100"/>
        </p:scale>
        <p:origin x="84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AE6BB-1AF5-402D-BA7F-40ACC7635245}" type="datetimeFigureOut">
              <a:rPr lang="zh-CN" altLang="en-US" smtClean="0"/>
              <a:t>2018/12/30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B7180-7E15-4A0D-95D9-9A4C1292B94D}" type="slidenum">
              <a:rPr lang="zh-CN" altLang="en-US" smtClean="0"/>
              <a:t>‹#›</a:t>
            </a:fld>
            <a:endParaRPr lang="zh-CN" altLang="en-US"/>
          </a:p>
        </p:txBody>
      </p:sp>
    </p:spTree>
    <p:extLst>
      <p:ext uri="{BB962C8B-B14F-4D97-AF65-F5344CB8AC3E}">
        <p14:creationId xmlns:p14="http://schemas.microsoft.com/office/powerpoint/2010/main" val="202067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0B7180-7E15-4A0D-95D9-9A4C1292B94D}" type="slidenum">
              <a:rPr lang="zh-CN" altLang="en-US" smtClean="0"/>
              <a:t>1</a:t>
            </a:fld>
            <a:endParaRPr lang="zh-CN" altLang="en-US"/>
          </a:p>
        </p:txBody>
      </p:sp>
    </p:spTree>
    <p:extLst>
      <p:ext uri="{BB962C8B-B14F-4D97-AF65-F5344CB8AC3E}">
        <p14:creationId xmlns:p14="http://schemas.microsoft.com/office/powerpoint/2010/main" val="183801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0B7180-7E15-4A0D-95D9-9A4C1292B94D}" type="slidenum">
              <a:rPr lang="zh-CN" altLang="en-US" smtClean="0"/>
              <a:t>2</a:t>
            </a:fld>
            <a:endParaRPr lang="zh-CN" altLang="en-US"/>
          </a:p>
        </p:txBody>
      </p:sp>
    </p:spTree>
    <p:extLst>
      <p:ext uri="{BB962C8B-B14F-4D97-AF65-F5344CB8AC3E}">
        <p14:creationId xmlns:p14="http://schemas.microsoft.com/office/powerpoint/2010/main" val="94508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902450630"/>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653031091"/>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731393931"/>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101029989"/>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756747485"/>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3065039893"/>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692546897"/>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559072035"/>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4192862787"/>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4179839790"/>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63DD89-DA72-4956-8961-85B6562EBFBE}"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1003577775"/>
      </p:ext>
    </p:extLst>
  </p:cSld>
  <p:clrMapOvr>
    <a:masterClrMapping/>
  </p:clrMapOvr>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3DD89-DA72-4956-8961-85B6562EBFBE}" type="datetimeFigureOut">
              <a:rPr lang="zh-CN" altLang="en-US" smtClean="0"/>
              <a:t>2018/12/30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C8F1E-C324-4ECD-9D66-17513A2AE6B7}" type="slidenum">
              <a:rPr lang="zh-CN" altLang="en-US" smtClean="0"/>
              <a:t>‹#›</a:t>
            </a:fld>
            <a:endParaRPr lang="zh-CN" altLang="en-US"/>
          </a:p>
        </p:txBody>
      </p:sp>
    </p:spTree>
    <p:extLst>
      <p:ext uri="{BB962C8B-B14F-4D97-AF65-F5344CB8AC3E}">
        <p14:creationId xmlns:p14="http://schemas.microsoft.com/office/powerpoint/2010/main" val="210413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0">
        <p:blinds dir="vert"/>
      </p:transition>
    </mc:Choice>
    <mc:Fallback xmlns="">
      <p:transition spd="slow" advClick="0" advTm="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702460" y="4601735"/>
            <a:ext cx="4803803" cy="1782185"/>
          </a:xfrm>
          <a:prstGeom prst="rect">
            <a:avLst/>
          </a:prstGeom>
          <a:solidFill>
            <a:srgbClr val="29B9A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p>
        </p:txBody>
      </p:sp>
      <p:sp>
        <p:nvSpPr>
          <p:cNvPr id="42" name="矩形 41"/>
          <p:cNvSpPr/>
          <p:nvPr/>
        </p:nvSpPr>
        <p:spPr>
          <a:xfrm>
            <a:off x="702460" y="2002754"/>
            <a:ext cx="10309625" cy="1689611"/>
          </a:xfrm>
          <a:prstGeom prst="rect">
            <a:avLst/>
          </a:prstGeom>
          <a:solidFill>
            <a:srgbClr val="F4726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2700" y="587118"/>
            <a:ext cx="3097223" cy="520091"/>
            <a:chOff x="-12700" y="587118"/>
            <a:chExt cx="3097223" cy="520091"/>
          </a:xfrm>
        </p:grpSpPr>
        <p:sp>
          <p:nvSpPr>
            <p:cNvPr id="12" name="文本框 11"/>
            <p:cNvSpPr txBox="1"/>
            <p:nvPr/>
          </p:nvSpPr>
          <p:spPr>
            <a:xfrm>
              <a:off x="702460" y="600941"/>
              <a:ext cx="2382063" cy="492443"/>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About</a:t>
              </a:r>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Data</a:t>
              </a:r>
              <a:r>
                <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p>
          </p:txBody>
        </p:sp>
        <p:sp>
          <p:nvSpPr>
            <p:cNvPr id="13" name="矩形 12"/>
            <p:cNvSpPr/>
            <p:nvPr/>
          </p:nvSpPr>
          <p:spPr>
            <a:xfrm>
              <a:off x="-12700" y="587118"/>
              <a:ext cx="393700" cy="520091"/>
            </a:xfrm>
            <a:prstGeom prst="rect">
              <a:avLst/>
            </a:prstGeom>
            <a:solidFill>
              <a:srgbClr val="F8D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15947" y="2143159"/>
            <a:ext cx="9589694" cy="1260345"/>
          </a:xfrm>
          <a:prstGeom prst="rect">
            <a:avLst/>
          </a:prstGeom>
          <a:noFill/>
        </p:spPr>
        <p:txBody>
          <a:bodyPr wrap="square" rtlCol="0">
            <a:spAutoFit/>
          </a:bodyPr>
          <a:lstStyle/>
          <a:p>
            <a:pPr>
              <a:lnSpc>
                <a:spcPct val="130000"/>
              </a:lnSpc>
            </a:pPr>
            <a:r>
              <a:rPr lang="en-US" altLang="zh-CN" sz="2000" i="1" dirty="0">
                <a:solidFill>
                  <a:schemeClr val="bg1"/>
                </a:solidFill>
              </a:rPr>
              <a:t>Online banking, mobile banking, wealth management, credit card platform and other systems of customer transaction data, core system, credit system, customer relationship maintenance system, pricing system and other basic information of customers</a:t>
            </a:r>
          </a:p>
        </p:txBody>
      </p:sp>
      <p:sp>
        <p:nvSpPr>
          <p:cNvPr id="40" name="文本框 39"/>
          <p:cNvSpPr txBox="1"/>
          <p:nvPr/>
        </p:nvSpPr>
        <p:spPr>
          <a:xfrm>
            <a:off x="815223" y="1392276"/>
            <a:ext cx="1950402"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Content</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p:cNvSpPr txBox="1"/>
          <p:nvPr/>
        </p:nvSpPr>
        <p:spPr>
          <a:xfrm>
            <a:off x="815223" y="3972925"/>
            <a:ext cx="1666249"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Nature</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Rectangle 1">
            <a:extLst>
              <a:ext uri="{FF2B5EF4-FFF2-40B4-BE49-F238E27FC236}">
                <a16:creationId xmlns:a16="http://schemas.microsoft.com/office/drawing/2014/main" id="{091DDCCC-9BE9-C448-A63F-8F78887F8136}"/>
              </a:ext>
            </a:extLst>
          </p:cNvPr>
          <p:cNvSpPr/>
          <p:nvPr/>
        </p:nvSpPr>
        <p:spPr>
          <a:xfrm>
            <a:off x="702460" y="4914263"/>
            <a:ext cx="5690255" cy="1943737"/>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2000" i="1" dirty="0">
                <a:solidFill>
                  <a:schemeClr val="bg1"/>
                </a:solidFill>
              </a:rPr>
              <a:t>Big</a:t>
            </a:r>
            <a:r>
              <a:rPr lang="zh-CN" altLang="en-US" sz="2000" i="1" dirty="0">
                <a:solidFill>
                  <a:schemeClr val="bg1"/>
                </a:solidFill>
              </a:rPr>
              <a:t> </a:t>
            </a:r>
            <a:r>
              <a:rPr lang="en-US" altLang="zh-CN" sz="2000" i="1" dirty="0">
                <a:solidFill>
                  <a:schemeClr val="bg1"/>
                </a:solidFill>
              </a:rPr>
              <a:t>data</a:t>
            </a:r>
            <a:r>
              <a:rPr lang="zh-CN" altLang="en-US" sz="2000" i="1" dirty="0">
                <a:solidFill>
                  <a:schemeClr val="bg1"/>
                </a:solidFill>
              </a:rPr>
              <a:t> </a:t>
            </a:r>
            <a:r>
              <a:rPr lang="en-US" altLang="zh-CN" sz="2000" i="1" dirty="0">
                <a:solidFill>
                  <a:schemeClr val="bg1"/>
                </a:solidFill>
              </a:rPr>
              <a:t>with</a:t>
            </a:r>
            <a:r>
              <a:rPr lang="zh-CN" altLang="en-US" sz="2000" i="1" dirty="0">
                <a:solidFill>
                  <a:schemeClr val="bg1"/>
                </a:solidFill>
              </a:rPr>
              <a:t> </a:t>
            </a:r>
            <a:r>
              <a:rPr lang="en-US" altLang="zh-CN" sz="2000" i="1" dirty="0">
                <a:solidFill>
                  <a:schemeClr val="bg1"/>
                </a:solidFill>
              </a:rPr>
              <a:t>large</a:t>
            </a:r>
            <a:r>
              <a:rPr lang="zh-CN" altLang="en-US" sz="2000" i="1" dirty="0">
                <a:solidFill>
                  <a:schemeClr val="bg1"/>
                </a:solidFill>
              </a:rPr>
              <a:t> </a:t>
            </a:r>
            <a:r>
              <a:rPr lang="en-US" altLang="zh-CN" sz="2000" i="1" dirty="0">
                <a:solidFill>
                  <a:schemeClr val="bg1"/>
                </a:solidFill>
              </a:rPr>
              <a:t>scale</a:t>
            </a:r>
            <a:r>
              <a:rPr lang="zh-CN" altLang="en-US" sz="2000" i="1" dirty="0">
                <a:solidFill>
                  <a:schemeClr val="bg1"/>
                </a:solidFill>
              </a:rPr>
              <a:t> </a:t>
            </a:r>
            <a:r>
              <a:rPr lang="en-US" altLang="zh-CN" sz="2000" i="1" dirty="0">
                <a:solidFill>
                  <a:schemeClr val="bg1"/>
                </a:solidFill>
              </a:rPr>
              <a:t>and</a:t>
            </a:r>
            <a:r>
              <a:rPr lang="zh-CN" altLang="en-US" sz="2000" i="1" dirty="0">
                <a:solidFill>
                  <a:schemeClr val="bg1"/>
                </a:solidFill>
              </a:rPr>
              <a:t> </a:t>
            </a:r>
            <a:r>
              <a:rPr lang="en-US" altLang="zh-CN" sz="2000" i="1" dirty="0">
                <a:solidFill>
                  <a:schemeClr val="bg1"/>
                </a:solidFill>
              </a:rPr>
              <a:t>wide</a:t>
            </a:r>
            <a:r>
              <a:rPr lang="zh-CN" altLang="en-US" sz="2000" i="1" dirty="0">
                <a:solidFill>
                  <a:schemeClr val="bg1"/>
                </a:solidFill>
              </a:rPr>
              <a:t> </a:t>
            </a:r>
            <a:r>
              <a:rPr lang="en-US" altLang="zh-CN" sz="2000" i="1" dirty="0">
                <a:solidFill>
                  <a:schemeClr val="bg1"/>
                </a:solidFill>
              </a:rPr>
              <a:t>scope</a:t>
            </a:r>
          </a:p>
          <a:p>
            <a:pPr marL="285750" indent="-285750">
              <a:lnSpc>
                <a:spcPct val="130000"/>
              </a:lnSpc>
              <a:buFont typeface="Arial" panose="020B0604020202020204" pitchFamily="34" charset="0"/>
              <a:buChar char="•"/>
            </a:pPr>
            <a:r>
              <a:rPr lang="en-US" altLang="zh-CN" sz="2000" i="1" dirty="0">
                <a:solidFill>
                  <a:schemeClr val="bg1"/>
                </a:solidFill>
              </a:rPr>
              <a:t>Real-time</a:t>
            </a:r>
            <a:r>
              <a:rPr lang="zh-CN" altLang="en-US" sz="2000" i="1" dirty="0">
                <a:solidFill>
                  <a:schemeClr val="bg1"/>
                </a:solidFill>
              </a:rPr>
              <a:t> </a:t>
            </a:r>
            <a:r>
              <a:rPr lang="en-US" altLang="zh-CN" sz="2000" i="1" dirty="0">
                <a:solidFill>
                  <a:schemeClr val="bg1"/>
                </a:solidFill>
              </a:rPr>
              <a:t>data</a:t>
            </a:r>
            <a:endParaRPr lang="zh-CN" altLang="en-US" sz="2000" i="1" dirty="0">
              <a:solidFill>
                <a:schemeClr val="bg1"/>
              </a:solidFill>
            </a:endParaRPr>
          </a:p>
          <a:p>
            <a:pPr>
              <a:lnSpc>
                <a:spcPct val="130000"/>
              </a:lnSpc>
            </a:pPr>
            <a:endParaRPr lang="en-US" altLang="zh-CN" i="1" dirty="0">
              <a:solidFill>
                <a:schemeClr val="bg1"/>
              </a:solidFill>
            </a:endParaRPr>
          </a:p>
          <a:p>
            <a:pPr marL="285750" indent="-285750">
              <a:lnSpc>
                <a:spcPct val="130000"/>
              </a:lnSpc>
              <a:buFont typeface="Arial" panose="020B0604020202020204" pitchFamily="34" charset="0"/>
              <a:buChar char="•"/>
            </a:pPr>
            <a:endParaRPr lang="en-US" altLang="zh-CN" i="1" dirty="0">
              <a:solidFill>
                <a:schemeClr val="bg1"/>
              </a:solidFill>
            </a:endParaRPr>
          </a:p>
          <a:p>
            <a:pPr>
              <a:lnSpc>
                <a:spcPct val="130000"/>
              </a:lnSpc>
            </a:pPr>
            <a:r>
              <a:rPr lang="zh-CN" altLang="en-US" i="1" dirty="0">
                <a:solidFill>
                  <a:schemeClr val="bg1"/>
                </a:solidFill>
              </a:rPr>
              <a:t> </a:t>
            </a:r>
            <a:endParaRPr lang="en-US" altLang="zh-CN" i="1" dirty="0">
              <a:solidFill>
                <a:schemeClr val="bg1"/>
              </a:solidFill>
            </a:endParaRPr>
          </a:p>
        </p:txBody>
      </p:sp>
      <p:sp>
        <p:nvSpPr>
          <p:cNvPr id="14" name="文本框 52">
            <a:extLst>
              <a:ext uri="{FF2B5EF4-FFF2-40B4-BE49-F238E27FC236}">
                <a16:creationId xmlns:a16="http://schemas.microsoft.com/office/drawing/2014/main" id="{6BFDB27B-0318-BE47-A518-DD446CD202A2}"/>
              </a:ext>
            </a:extLst>
          </p:cNvPr>
          <p:cNvSpPr txBox="1"/>
          <p:nvPr/>
        </p:nvSpPr>
        <p:spPr>
          <a:xfrm>
            <a:off x="6720553" y="4041704"/>
            <a:ext cx="3380567"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Ways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to</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use</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the</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data</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矩形 48">
            <a:extLst>
              <a:ext uri="{FF2B5EF4-FFF2-40B4-BE49-F238E27FC236}">
                <a16:creationId xmlns:a16="http://schemas.microsoft.com/office/drawing/2014/main" id="{C099BCCF-C667-C74E-BE78-6E58EADFF156}"/>
              </a:ext>
            </a:extLst>
          </p:cNvPr>
          <p:cNvSpPr/>
          <p:nvPr/>
        </p:nvSpPr>
        <p:spPr>
          <a:xfrm>
            <a:off x="6676511" y="4625402"/>
            <a:ext cx="4335573" cy="1782184"/>
          </a:xfrm>
          <a:prstGeom prst="rect">
            <a:avLst/>
          </a:prstGeom>
          <a:solidFill>
            <a:srgbClr val="F8D35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a:p>
        </p:txBody>
      </p:sp>
      <p:sp>
        <p:nvSpPr>
          <p:cNvPr id="17" name="Rectangle 16">
            <a:extLst>
              <a:ext uri="{FF2B5EF4-FFF2-40B4-BE49-F238E27FC236}">
                <a16:creationId xmlns:a16="http://schemas.microsoft.com/office/drawing/2014/main" id="{D39B1A41-8436-4344-9EA8-34EC2BE75CBF}"/>
              </a:ext>
            </a:extLst>
          </p:cNvPr>
          <p:cNvSpPr/>
          <p:nvPr/>
        </p:nvSpPr>
        <p:spPr>
          <a:xfrm>
            <a:off x="6836420" y="4811605"/>
            <a:ext cx="4263641" cy="2343847"/>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2000" i="1" dirty="0">
                <a:solidFill>
                  <a:schemeClr val="bg1"/>
                </a:solidFill>
              </a:rPr>
              <a:t>Appropriate</a:t>
            </a:r>
          </a:p>
          <a:p>
            <a:pPr marL="285750" indent="-285750">
              <a:lnSpc>
                <a:spcPct val="130000"/>
              </a:lnSpc>
              <a:buFont typeface="Arial" panose="020B0604020202020204" pitchFamily="34" charset="0"/>
              <a:buChar char="•"/>
            </a:pPr>
            <a:r>
              <a:rPr lang="en-US" altLang="zh-CN" sz="2000" i="1" dirty="0">
                <a:solidFill>
                  <a:schemeClr val="bg1"/>
                </a:solidFill>
              </a:rPr>
              <a:t>Protecting</a:t>
            </a:r>
            <a:r>
              <a:rPr lang="zh-CN" altLang="en-US" sz="2000" i="1" dirty="0">
                <a:solidFill>
                  <a:schemeClr val="bg1"/>
                </a:solidFill>
              </a:rPr>
              <a:t> </a:t>
            </a:r>
            <a:r>
              <a:rPr lang="en-US" altLang="zh-CN" sz="2000" i="1" dirty="0">
                <a:solidFill>
                  <a:schemeClr val="bg1"/>
                </a:solidFill>
              </a:rPr>
              <a:t>individuals</a:t>
            </a:r>
          </a:p>
          <a:p>
            <a:pPr marL="285750" indent="-285750">
              <a:lnSpc>
                <a:spcPct val="130000"/>
              </a:lnSpc>
              <a:buFont typeface="Arial" panose="020B0604020202020204" pitchFamily="34" charset="0"/>
              <a:buChar char="•"/>
            </a:pPr>
            <a:r>
              <a:rPr lang="en-US" altLang="zh-CN" sz="2000" i="1" dirty="0">
                <a:solidFill>
                  <a:schemeClr val="bg1"/>
                </a:solidFill>
              </a:rPr>
              <a:t>Bringing</a:t>
            </a:r>
            <a:r>
              <a:rPr lang="zh-CN" altLang="en-US" sz="2000" i="1" dirty="0">
                <a:solidFill>
                  <a:schemeClr val="bg1"/>
                </a:solidFill>
              </a:rPr>
              <a:t> </a:t>
            </a:r>
            <a:r>
              <a:rPr lang="en-US" altLang="zh-CN" sz="2000" i="1" dirty="0">
                <a:solidFill>
                  <a:schemeClr val="bg1"/>
                </a:solidFill>
              </a:rPr>
              <a:t>the</a:t>
            </a:r>
            <a:r>
              <a:rPr lang="zh-CN" altLang="en-US" sz="2000" i="1" dirty="0">
                <a:solidFill>
                  <a:schemeClr val="bg1"/>
                </a:solidFill>
              </a:rPr>
              <a:t> </a:t>
            </a:r>
            <a:r>
              <a:rPr lang="en-US" altLang="zh-CN" sz="2000" i="1" dirty="0">
                <a:solidFill>
                  <a:schemeClr val="bg1"/>
                </a:solidFill>
              </a:rPr>
              <a:t>deep</a:t>
            </a:r>
            <a:r>
              <a:rPr lang="zh-CN" altLang="en-US" sz="2000" i="1" dirty="0">
                <a:solidFill>
                  <a:schemeClr val="bg1"/>
                </a:solidFill>
              </a:rPr>
              <a:t> </a:t>
            </a:r>
            <a:r>
              <a:rPr lang="en-US" altLang="zh-CN" sz="2000" i="1" dirty="0">
                <a:solidFill>
                  <a:schemeClr val="bg1"/>
                </a:solidFill>
              </a:rPr>
              <a:t>relevant</a:t>
            </a:r>
            <a:r>
              <a:rPr lang="zh-CN" altLang="en-US" sz="2000" i="1" dirty="0">
                <a:solidFill>
                  <a:schemeClr val="bg1"/>
                </a:solidFill>
              </a:rPr>
              <a:t> </a:t>
            </a:r>
            <a:r>
              <a:rPr lang="en-US" altLang="zh-CN" sz="2000" i="1" dirty="0">
                <a:solidFill>
                  <a:schemeClr val="bg1"/>
                </a:solidFill>
              </a:rPr>
              <a:t>insights</a:t>
            </a:r>
            <a:endParaRPr lang="zh-CN" altLang="en-US" sz="2000" i="1" dirty="0">
              <a:solidFill>
                <a:schemeClr val="bg1"/>
              </a:solidFill>
            </a:endParaRPr>
          </a:p>
          <a:p>
            <a:pPr>
              <a:lnSpc>
                <a:spcPct val="130000"/>
              </a:lnSpc>
            </a:pPr>
            <a:endParaRPr lang="en-US" altLang="zh-CN" i="1" dirty="0">
              <a:solidFill>
                <a:schemeClr val="bg1"/>
              </a:solidFill>
            </a:endParaRPr>
          </a:p>
          <a:p>
            <a:pPr marL="285750" indent="-285750">
              <a:lnSpc>
                <a:spcPct val="130000"/>
              </a:lnSpc>
              <a:buFont typeface="Arial" panose="020B0604020202020204" pitchFamily="34" charset="0"/>
              <a:buChar char="•"/>
            </a:pPr>
            <a:endParaRPr lang="en-US" altLang="zh-CN" i="1" dirty="0">
              <a:solidFill>
                <a:schemeClr val="bg1"/>
              </a:solidFill>
            </a:endParaRPr>
          </a:p>
          <a:p>
            <a:pPr>
              <a:lnSpc>
                <a:spcPct val="130000"/>
              </a:lnSpc>
            </a:pPr>
            <a:r>
              <a:rPr lang="zh-CN" altLang="en-US" i="1" dirty="0">
                <a:solidFill>
                  <a:schemeClr val="bg1"/>
                </a:solidFill>
              </a:rPr>
              <a:t> </a:t>
            </a:r>
            <a:endParaRPr lang="en-US" altLang="zh-CN" i="1" dirty="0">
              <a:solidFill>
                <a:schemeClr val="bg1"/>
              </a:solidFill>
            </a:endParaRPr>
          </a:p>
        </p:txBody>
      </p:sp>
    </p:spTree>
    <p:extLst>
      <p:ext uri="{BB962C8B-B14F-4D97-AF65-F5344CB8AC3E}">
        <p14:creationId xmlns:p14="http://schemas.microsoft.com/office/powerpoint/2010/main" val="137019739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P spid="16" grpId="0"/>
      <p:bldP spid="40" grpId="0"/>
      <p:bldP spid="48" grpId="0"/>
      <p:bldP spid="14"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48">
            <a:extLst>
              <a:ext uri="{FF2B5EF4-FFF2-40B4-BE49-F238E27FC236}">
                <a16:creationId xmlns:a16="http://schemas.microsoft.com/office/drawing/2014/main" id="{CE973CB4-2AAB-C446-B7E4-2AC1AC8A312B}"/>
              </a:ext>
            </a:extLst>
          </p:cNvPr>
          <p:cNvSpPr/>
          <p:nvPr/>
        </p:nvSpPr>
        <p:spPr>
          <a:xfrm>
            <a:off x="393539" y="1428447"/>
            <a:ext cx="10683434" cy="1200036"/>
          </a:xfrm>
          <a:prstGeom prst="rect">
            <a:avLst/>
          </a:prstGeom>
          <a:solidFill>
            <a:srgbClr val="F8D35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a:p>
        </p:txBody>
      </p:sp>
      <p:grpSp>
        <p:nvGrpSpPr>
          <p:cNvPr id="7" name="组合 6"/>
          <p:cNvGrpSpPr/>
          <p:nvPr/>
        </p:nvGrpSpPr>
        <p:grpSpPr>
          <a:xfrm>
            <a:off x="-34724" y="544344"/>
            <a:ext cx="7252127" cy="520091"/>
            <a:chOff x="-1392880" y="1160268"/>
            <a:chExt cx="7252127" cy="520091"/>
          </a:xfrm>
        </p:grpSpPr>
        <p:sp>
          <p:nvSpPr>
            <p:cNvPr id="15" name="文本框 14"/>
            <p:cNvSpPr txBox="1"/>
            <p:nvPr/>
          </p:nvSpPr>
          <p:spPr>
            <a:xfrm>
              <a:off x="-519487" y="1168755"/>
              <a:ext cx="6378734" cy="492443"/>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itchFamily="34" charset="0"/>
                <a:buNone/>
                <a:tabLst/>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3200" dirty="0">
                  <a:solidFill>
                    <a:schemeClr val="bg1"/>
                  </a:solidFill>
                  <a:latin typeface="Cambria" panose="02040503050406030204" pitchFamily="18" charset="0"/>
                </a:rPr>
                <a:t>D</a:t>
              </a:r>
              <a:r>
                <a:rPr lang="en-US" sz="3200" dirty="0">
                  <a:solidFill>
                    <a:schemeClr val="bg1"/>
                  </a:solidFill>
                  <a:latin typeface="Cambria" panose="02040503050406030204" pitchFamily="18" charset="0"/>
                </a:rPr>
                <a:t>istinctive </a:t>
              </a:r>
              <a:r>
                <a:rPr lang="en-US" altLang="zh-CN" sz="3200" dirty="0">
                  <a:solidFill>
                    <a:schemeClr val="bg1"/>
                  </a:solidFill>
                  <a:latin typeface="Cambria" panose="02040503050406030204" pitchFamily="18" charset="0"/>
                </a:rPr>
                <a:t>K</a:t>
              </a:r>
              <a:r>
                <a:rPr lang="en-US" sz="3200" dirty="0">
                  <a:solidFill>
                    <a:schemeClr val="bg1"/>
                  </a:solidFill>
                  <a:latin typeface="Cambria" panose="02040503050406030204" pitchFamily="18" charset="0"/>
                </a:rPr>
                <a:t>inds of </a:t>
              </a:r>
              <a:r>
                <a:rPr lang="en-US" altLang="zh-CN" sz="3200" dirty="0">
                  <a:solidFill>
                    <a:schemeClr val="bg1"/>
                  </a:solidFill>
                  <a:latin typeface="Cambria" panose="02040503050406030204" pitchFamily="18" charset="0"/>
                </a:rPr>
                <a:t>C</a:t>
              </a:r>
              <a:r>
                <a:rPr lang="en-US" sz="3200" dirty="0">
                  <a:solidFill>
                    <a:schemeClr val="bg1"/>
                  </a:solidFill>
                  <a:latin typeface="Cambria" panose="02040503050406030204" pitchFamily="18" charset="0"/>
                </a:rPr>
                <a:t>ontributions</a:t>
              </a:r>
              <a:endParaRPr lang="zh-CN" altLang="en-US" sz="32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矩形 1"/>
            <p:cNvSpPr/>
            <p:nvPr/>
          </p:nvSpPr>
          <p:spPr>
            <a:xfrm>
              <a:off x="-1392880" y="1160268"/>
              <a:ext cx="393700" cy="520091"/>
            </a:xfrm>
            <a:prstGeom prst="rect">
              <a:avLst/>
            </a:prstGeom>
            <a:solidFill>
              <a:srgbClr val="F8D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4" name="文本框 33"/>
          <p:cNvSpPr txBox="1"/>
          <p:nvPr/>
        </p:nvSpPr>
        <p:spPr>
          <a:xfrm>
            <a:off x="4655603" y="3008170"/>
            <a:ext cx="1666249"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Businesses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68165" y="3097901"/>
            <a:ext cx="2872581"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Policy</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Makers</a:t>
            </a:r>
            <a:r>
              <a:rPr lang="zh-CN" altLang="en-US" sz="2000" b="1" dirty="0">
                <a:solidFill>
                  <a:schemeClr val="bg1"/>
                </a:solidFill>
                <a:latin typeface="微软雅黑" panose="020B0503020204020204" pitchFamily="34" charset="-122"/>
                <a:ea typeface="微软雅黑" panose="020B0503020204020204" pitchFamily="34" charset="-122"/>
              </a:rPr>
              <a:t> </a:t>
            </a:r>
          </a:p>
        </p:txBody>
      </p:sp>
      <p:sp>
        <p:nvSpPr>
          <p:cNvPr id="38" name="文本框 37"/>
          <p:cNvSpPr txBox="1"/>
          <p:nvPr/>
        </p:nvSpPr>
        <p:spPr>
          <a:xfrm>
            <a:off x="7945111" y="3051733"/>
            <a:ext cx="4633732" cy="400110"/>
          </a:xfrm>
          <a:prstGeom prst="rect">
            <a:avLst/>
          </a:prstGeom>
          <a:noFill/>
        </p:spPr>
        <p:txBody>
          <a:bodyPr wrap="square" rtlCol="0">
            <a:spAutoFit/>
          </a:bodyPr>
          <a:lstStyle/>
          <a:p>
            <a:r>
              <a:rPr lang="en-US" altLang="zh-CN" sz="2000" dirty="0">
                <a:solidFill>
                  <a:schemeClr val="bg1"/>
                </a:solidFill>
                <a:latin typeface="HelveticaNeue-Medium" panose="02000503000000020004" pitchFamily="2" charset="0"/>
                <a:ea typeface="Times New Roman" panose="02020603050405020304" pitchFamily="18" charset="0"/>
                <a:cs typeface="Times New Roman" panose="02020603050405020304" pitchFamily="18" charset="0"/>
              </a:rPr>
              <a:t>N</a:t>
            </a:r>
            <a:r>
              <a:rPr lang="en-US" sz="2000" dirty="0">
                <a:solidFill>
                  <a:schemeClr val="bg1"/>
                </a:solidFill>
                <a:latin typeface="HelveticaNeue-Medium" panose="02000503000000020004" pitchFamily="2" charset="0"/>
                <a:ea typeface="Times New Roman" panose="02020603050405020304" pitchFamily="18" charset="0"/>
                <a:cs typeface="Times New Roman" panose="02020603050405020304" pitchFamily="18" charset="0"/>
              </a:rPr>
              <a:t>onprofit </a:t>
            </a:r>
            <a:r>
              <a:rPr lang="en-US" altLang="zh-CN" sz="2000" dirty="0">
                <a:solidFill>
                  <a:schemeClr val="bg1"/>
                </a:solidFill>
                <a:latin typeface="HelveticaNeue-Medium" panose="02000503000000020004" pitchFamily="2" charset="0"/>
                <a:ea typeface="Times New Roman" panose="02020603050405020304" pitchFamily="18" charset="0"/>
                <a:cs typeface="Times New Roman" panose="02020603050405020304" pitchFamily="18" charset="0"/>
              </a:rPr>
              <a:t>L</a:t>
            </a:r>
            <a:r>
              <a:rPr lang="en-US" sz="2000" dirty="0">
                <a:solidFill>
                  <a:schemeClr val="bg1"/>
                </a:solidFill>
                <a:latin typeface="HelveticaNeue-Medium" panose="02000503000000020004" pitchFamily="2" charset="0"/>
                <a:ea typeface="Times New Roman" panose="02020603050405020304" pitchFamily="18" charset="0"/>
                <a:cs typeface="Times New Roman" panose="02020603050405020304" pitchFamily="18" charset="0"/>
              </a:rPr>
              <a:t>eaders</a:t>
            </a:r>
            <a:r>
              <a:rPr lang="en-US" altLang="zh-CN" sz="2000" dirty="0">
                <a:solidFill>
                  <a:schemeClr val="bg1"/>
                </a:solidFill>
                <a:latin typeface="HelveticaNeue-Medium" panose="02000503000000020004" pitchFamily="2" charset="0"/>
                <a:ea typeface="Times New Roman" panose="02020603050405020304" pitchFamily="18" charset="0"/>
                <a:cs typeface="Times New Roman" panose="02020603050405020304" pitchFamily="18" charset="0"/>
              </a:rPr>
              <a:t>/Consumers</a:t>
            </a:r>
            <a:r>
              <a:rPr lang="en-US" sz="2000" dirty="0">
                <a:solidFill>
                  <a:schemeClr val="bg1"/>
                </a:solidFill>
                <a:latin typeface="HelveticaNeue-Medium" panose="02000503000000020004" pitchFamily="2" charset="0"/>
                <a:ea typeface="Times New Roman" panose="02020603050405020304" pitchFamily="18" charset="0"/>
                <a:cs typeface="Times New Roman" panose="02020603050405020304" pitchFamily="18" charset="0"/>
              </a:rPr>
              <a:t>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028081" y="3719955"/>
            <a:ext cx="1196276" cy="1196274"/>
            <a:chOff x="2133505" y="1868011"/>
            <a:chExt cx="1196276" cy="1196274"/>
          </a:xfrm>
        </p:grpSpPr>
        <p:sp>
          <p:nvSpPr>
            <p:cNvPr id="14" name="Teardrop 40"/>
            <p:cNvSpPr/>
            <p:nvPr/>
          </p:nvSpPr>
          <p:spPr>
            <a:xfrm>
              <a:off x="2133505" y="1868011"/>
              <a:ext cx="1196276" cy="1196274"/>
            </a:xfrm>
            <a:prstGeom prst="teardrop">
              <a:avLst/>
            </a:prstGeom>
            <a:no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5" name="组合 44"/>
            <p:cNvGrpSpPr/>
            <p:nvPr/>
          </p:nvGrpSpPr>
          <p:grpSpPr>
            <a:xfrm>
              <a:off x="2594152" y="2091252"/>
              <a:ext cx="489277" cy="684119"/>
              <a:chOff x="9451975" y="2613025"/>
              <a:chExt cx="538163" cy="752475"/>
            </a:xfrm>
            <a:solidFill>
              <a:schemeClr val="bg1"/>
            </a:solidFill>
          </p:grpSpPr>
          <p:sp>
            <p:nvSpPr>
              <p:cNvPr id="46" name="Freeform 10"/>
              <p:cNvSpPr>
                <a:spLocks/>
              </p:cNvSpPr>
              <p:nvPr/>
            </p:nvSpPr>
            <p:spPr bwMode="auto">
              <a:xfrm>
                <a:off x="9526588" y="2651125"/>
                <a:ext cx="142875" cy="153987"/>
              </a:xfrm>
              <a:custGeom>
                <a:avLst/>
                <a:gdLst>
                  <a:gd name="T0" fmla="*/ 4 w 38"/>
                  <a:gd name="T1" fmla="*/ 26 h 41"/>
                  <a:gd name="T2" fmla="*/ 19 w 38"/>
                  <a:gd name="T3" fmla="*/ 41 h 41"/>
                  <a:gd name="T4" fmla="*/ 34 w 38"/>
                  <a:gd name="T5" fmla="*/ 26 h 41"/>
                  <a:gd name="T6" fmla="*/ 37 w 38"/>
                  <a:gd name="T7" fmla="*/ 20 h 41"/>
                  <a:gd name="T8" fmla="*/ 35 w 38"/>
                  <a:gd name="T9" fmla="*/ 17 h 41"/>
                  <a:gd name="T10" fmla="*/ 19 w 38"/>
                  <a:gd name="T11" fmla="*/ 0 h 41"/>
                  <a:gd name="T12" fmla="*/ 3 w 38"/>
                  <a:gd name="T13" fmla="*/ 17 h 41"/>
                  <a:gd name="T14" fmla="*/ 0 w 38"/>
                  <a:gd name="T15" fmla="*/ 20 h 41"/>
                  <a:gd name="T16" fmla="*/ 4 w 38"/>
                  <a:gd name="T17"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1">
                    <a:moveTo>
                      <a:pt x="4" y="26"/>
                    </a:moveTo>
                    <a:cubicBezTo>
                      <a:pt x="6" y="34"/>
                      <a:pt x="11" y="41"/>
                      <a:pt x="19" y="41"/>
                    </a:cubicBezTo>
                    <a:cubicBezTo>
                      <a:pt x="27" y="41"/>
                      <a:pt x="32" y="34"/>
                      <a:pt x="34" y="26"/>
                    </a:cubicBezTo>
                    <a:cubicBezTo>
                      <a:pt x="36" y="25"/>
                      <a:pt x="38" y="22"/>
                      <a:pt x="37" y="20"/>
                    </a:cubicBezTo>
                    <a:cubicBezTo>
                      <a:pt x="37" y="18"/>
                      <a:pt x="36" y="17"/>
                      <a:pt x="35" y="17"/>
                    </a:cubicBezTo>
                    <a:cubicBezTo>
                      <a:pt x="35" y="7"/>
                      <a:pt x="28" y="0"/>
                      <a:pt x="19" y="0"/>
                    </a:cubicBezTo>
                    <a:cubicBezTo>
                      <a:pt x="10" y="0"/>
                      <a:pt x="3" y="7"/>
                      <a:pt x="3" y="17"/>
                    </a:cubicBezTo>
                    <a:cubicBezTo>
                      <a:pt x="1" y="17"/>
                      <a:pt x="0" y="18"/>
                      <a:pt x="0" y="20"/>
                    </a:cubicBezTo>
                    <a:cubicBezTo>
                      <a:pt x="0" y="22"/>
                      <a:pt x="1" y="26"/>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1"/>
              <p:cNvSpPr>
                <a:spLocks/>
              </p:cNvSpPr>
              <p:nvPr/>
            </p:nvSpPr>
            <p:spPr bwMode="auto">
              <a:xfrm>
                <a:off x="9451975" y="2813050"/>
                <a:ext cx="398463" cy="552450"/>
              </a:xfrm>
              <a:custGeom>
                <a:avLst/>
                <a:gdLst>
                  <a:gd name="T0" fmla="*/ 97 w 106"/>
                  <a:gd name="T1" fmla="*/ 36 h 147"/>
                  <a:gd name="T2" fmla="*/ 82 w 106"/>
                  <a:gd name="T3" fmla="*/ 38 h 147"/>
                  <a:gd name="T4" fmla="*/ 79 w 106"/>
                  <a:gd name="T5" fmla="*/ 37 h 147"/>
                  <a:gd name="T6" fmla="*/ 67 w 106"/>
                  <a:gd name="T7" fmla="*/ 11 h 147"/>
                  <a:gd name="T8" fmla="*/ 66 w 106"/>
                  <a:gd name="T9" fmla="*/ 8 h 147"/>
                  <a:gd name="T10" fmla="*/ 54 w 106"/>
                  <a:gd name="T11" fmla="*/ 2 h 147"/>
                  <a:gd name="T12" fmla="*/ 49 w 106"/>
                  <a:gd name="T13" fmla="*/ 0 h 147"/>
                  <a:gd name="T14" fmla="*/ 43 w 106"/>
                  <a:gd name="T15" fmla="*/ 22 h 147"/>
                  <a:gd name="T16" fmla="*/ 43 w 106"/>
                  <a:gd name="T17" fmla="*/ 5 h 147"/>
                  <a:gd name="T18" fmla="*/ 38 w 106"/>
                  <a:gd name="T19" fmla="*/ 2 h 147"/>
                  <a:gd name="T20" fmla="*/ 37 w 106"/>
                  <a:gd name="T21" fmla="*/ 9 h 147"/>
                  <a:gd name="T22" fmla="*/ 28 w 106"/>
                  <a:gd name="T23" fmla="*/ 0 h 147"/>
                  <a:gd name="T24" fmla="*/ 28 w 106"/>
                  <a:gd name="T25" fmla="*/ 0 h 147"/>
                  <a:gd name="T26" fmla="*/ 10 w 106"/>
                  <a:gd name="T27" fmla="*/ 7 h 147"/>
                  <a:gd name="T28" fmla="*/ 1 w 106"/>
                  <a:gd name="T29" fmla="*/ 69 h 147"/>
                  <a:gd name="T30" fmla="*/ 14 w 106"/>
                  <a:gd name="T31" fmla="*/ 70 h 147"/>
                  <a:gd name="T32" fmla="*/ 18 w 106"/>
                  <a:gd name="T33" fmla="*/ 23 h 147"/>
                  <a:gd name="T34" fmla="*/ 18 w 106"/>
                  <a:gd name="T35" fmla="*/ 65 h 147"/>
                  <a:gd name="T36" fmla="*/ 18 w 106"/>
                  <a:gd name="T37" fmla="*/ 138 h 147"/>
                  <a:gd name="T38" fmla="*/ 27 w 106"/>
                  <a:gd name="T39" fmla="*/ 147 h 147"/>
                  <a:gd name="T40" fmla="*/ 36 w 106"/>
                  <a:gd name="T41" fmla="*/ 138 h 147"/>
                  <a:gd name="T42" fmla="*/ 41 w 106"/>
                  <a:gd name="T43" fmla="*/ 77 h 147"/>
                  <a:gd name="T44" fmla="*/ 50 w 106"/>
                  <a:gd name="T45" fmla="*/ 147 h 147"/>
                  <a:gd name="T46" fmla="*/ 50 w 106"/>
                  <a:gd name="T47" fmla="*/ 147 h 147"/>
                  <a:gd name="T48" fmla="*/ 59 w 106"/>
                  <a:gd name="T49" fmla="*/ 70 h 147"/>
                  <a:gd name="T50" fmla="*/ 60 w 106"/>
                  <a:gd name="T51" fmla="*/ 29 h 147"/>
                  <a:gd name="T52" fmla="*/ 67 w 106"/>
                  <a:gd name="T53" fmla="*/ 43 h 147"/>
                  <a:gd name="T54" fmla="*/ 71 w 106"/>
                  <a:gd name="T55" fmla="*/ 50 h 147"/>
                  <a:gd name="T56" fmla="*/ 75 w 106"/>
                  <a:gd name="T57" fmla="*/ 52 h 147"/>
                  <a:gd name="T58" fmla="*/ 77 w 106"/>
                  <a:gd name="T59" fmla="*/ 52 h 147"/>
                  <a:gd name="T60" fmla="*/ 81 w 106"/>
                  <a:gd name="T61" fmla="*/ 52 h 147"/>
                  <a:gd name="T62" fmla="*/ 100 w 106"/>
                  <a:gd name="T63" fmla="*/ 49 h 147"/>
                  <a:gd name="T64" fmla="*/ 97 w 106"/>
                  <a:gd name="T65"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147">
                    <a:moveTo>
                      <a:pt x="97" y="36"/>
                    </a:moveTo>
                    <a:cubicBezTo>
                      <a:pt x="97" y="36"/>
                      <a:pt x="97" y="36"/>
                      <a:pt x="97" y="36"/>
                    </a:cubicBezTo>
                    <a:cubicBezTo>
                      <a:pt x="95" y="36"/>
                      <a:pt x="91" y="37"/>
                      <a:pt x="87" y="37"/>
                    </a:cubicBezTo>
                    <a:cubicBezTo>
                      <a:pt x="85" y="38"/>
                      <a:pt x="83" y="38"/>
                      <a:pt x="82" y="38"/>
                    </a:cubicBezTo>
                    <a:cubicBezTo>
                      <a:pt x="81" y="38"/>
                      <a:pt x="81" y="38"/>
                      <a:pt x="80" y="38"/>
                    </a:cubicBezTo>
                    <a:cubicBezTo>
                      <a:pt x="80" y="38"/>
                      <a:pt x="80" y="37"/>
                      <a:pt x="79" y="37"/>
                    </a:cubicBezTo>
                    <a:cubicBezTo>
                      <a:pt x="77" y="32"/>
                      <a:pt x="73" y="25"/>
                      <a:pt x="71" y="19"/>
                    </a:cubicBezTo>
                    <a:cubicBezTo>
                      <a:pt x="69" y="16"/>
                      <a:pt x="68" y="13"/>
                      <a:pt x="67" y="11"/>
                    </a:cubicBezTo>
                    <a:cubicBezTo>
                      <a:pt x="67" y="10"/>
                      <a:pt x="66" y="10"/>
                      <a:pt x="66" y="9"/>
                    </a:cubicBezTo>
                    <a:cubicBezTo>
                      <a:pt x="66" y="8"/>
                      <a:pt x="66" y="8"/>
                      <a:pt x="66" y="8"/>
                    </a:cubicBezTo>
                    <a:cubicBezTo>
                      <a:pt x="65" y="7"/>
                      <a:pt x="65" y="6"/>
                      <a:pt x="64" y="6"/>
                    </a:cubicBezTo>
                    <a:cubicBezTo>
                      <a:pt x="63" y="5"/>
                      <a:pt x="61" y="3"/>
                      <a:pt x="54" y="2"/>
                    </a:cubicBezTo>
                    <a:cubicBezTo>
                      <a:pt x="52" y="1"/>
                      <a:pt x="51" y="0"/>
                      <a:pt x="49" y="0"/>
                    </a:cubicBezTo>
                    <a:cubicBezTo>
                      <a:pt x="49" y="0"/>
                      <a:pt x="49" y="0"/>
                      <a:pt x="49" y="0"/>
                    </a:cubicBezTo>
                    <a:cubicBezTo>
                      <a:pt x="49" y="0"/>
                      <a:pt x="49" y="0"/>
                      <a:pt x="49" y="0"/>
                    </a:cubicBezTo>
                    <a:cubicBezTo>
                      <a:pt x="49" y="4"/>
                      <a:pt x="48" y="12"/>
                      <a:pt x="43" y="22"/>
                    </a:cubicBezTo>
                    <a:cubicBezTo>
                      <a:pt x="42" y="15"/>
                      <a:pt x="41" y="9"/>
                      <a:pt x="41" y="9"/>
                    </a:cubicBezTo>
                    <a:cubicBezTo>
                      <a:pt x="43" y="5"/>
                      <a:pt x="43" y="5"/>
                      <a:pt x="43" y="5"/>
                    </a:cubicBezTo>
                    <a:cubicBezTo>
                      <a:pt x="40" y="2"/>
                      <a:pt x="40" y="2"/>
                      <a:pt x="40" y="2"/>
                    </a:cubicBezTo>
                    <a:cubicBezTo>
                      <a:pt x="38" y="2"/>
                      <a:pt x="38" y="2"/>
                      <a:pt x="38" y="2"/>
                    </a:cubicBezTo>
                    <a:cubicBezTo>
                      <a:pt x="35" y="5"/>
                      <a:pt x="35" y="5"/>
                      <a:pt x="35" y="5"/>
                    </a:cubicBezTo>
                    <a:cubicBezTo>
                      <a:pt x="37" y="9"/>
                      <a:pt x="37" y="9"/>
                      <a:pt x="37" y="9"/>
                    </a:cubicBezTo>
                    <a:cubicBezTo>
                      <a:pt x="36" y="9"/>
                      <a:pt x="35" y="15"/>
                      <a:pt x="35" y="22"/>
                    </a:cubicBezTo>
                    <a:cubicBezTo>
                      <a:pt x="30" y="12"/>
                      <a:pt x="28" y="4"/>
                      <a:pt x="28" y="0"/>
                    </a:cubicBezTo>
                    <a:cubicBezTo>
                      <a:pt x="28" y="0"/>
                      <a:pt x="28" y="0"/>
                      <a:pt x="28" y="0"/>
                    </a:cubicBezTo>
                    <a:cubicBezTo>
                      <a:pt x="28" y="0"/>
                      <a:pt x="28" y="0"/>
                      <a:pt x="28" y="0"/>
                    </a:cubicBezTo>
                    <a:cubicBezTo>
                      <a:pt x="27" y="0"/>
                      <a:pt x="25" y="1"/>
                      <a:pt x="24" y="2"/>
                    </a:cubicBezTo>
                    <a:cubicBezTo>
                      <a:pt x="20" y="3"/>
                      <a:pt x="14" y="5"/>
                      <a:pt x="10" y="7"/>
                    </a:cubicBezTo>
                    <a:cubicBezTo>
                      <a:pt x="8" y="9"/>
                      <a:pt x="2" y="17"/>
                      <a:pt x="0" y="44"/>
                    </a:cubicBezTo>
                    <a:cubicBezTo>
                      <a:pt x="0" y="53"/>
                      <a:pt x="1" y="69"/>
                      <a:pt x="1" y="69"/>
                    </a:cubicBezTo>
                    <a:cubicBezTo>
                      <a:pt x="2" y="73"/>
                      <a:pt x="3" y="77"/>
                      <a:pt x="7" y="77"/>
                    </a:cubicBezTo>
                    <a:cubicBezTo>
                      <a:pt x="12" y="77"/>
                      <a:pt x="14" y="74"/>
                      <a:pt x="14" y="70"/>
                    </a:cubicBezTo>
                    <a:cubicBezTo>
                      <a:pt x="14" y="70"/>
                      <a:pt x="13" y="56"/>
                      <a:pt x="14" y="45"/>
                    </a:cubicBezTo>
                    <a:cubicBezTo>
                      <a:pt x="14" y="36"/>
                      <a:pt x="16" y="23"/>
                      <a:pt x="18" y="23"/>
                    </a:cubicBezTo>
                    <a:cubicBezTo>
                      <a:pt x="18" y="23"/>
                      <a:pt x="18" y="23"/>
                      <a:pt x="18" y="23"/>
                    </a:cubicBezTo>
                    <a:cubicBezTo>
                      <a:pt x="18" y="65"/>
                      <a:pt x="18" y="65"/>
                      <a:pt x="18" y="65"/>
                    </a:cubicBezTo>
                    <a:cubicBezTo>
                      <a:pt x="18" y="67"/>
                      <a:pt x="18" y="69"/>
                      <a:pt x="18" y="70"/>
                    </a:cubicBezTo>
                    <a:cubicBezTo>
                      <a:pt x="18" y="138"/>
                      <a:pt x="18" y="138"/>
                      <a:pt x="18" y="138"/>
                    </a:cubicBezTo>
                    <a:cubicBezTo>
                      <a:pt x="18" y="143"/>
                      <a:pt x="22" y="147"/>
                      <a:pt x="27" y="147"/>
                    </a:cubicBezTo>
                    <a:cubicBezTo>
                      <a:pt x="27" y="147"/>
                      <a:pt x="27" y="147"/>
                      <a:pt x="27" y="147"/>
                    </a:cubicBezTo>
                    <a:cubicBezTo>
                      <a:pt x="27" y="147"/>
                      <a:pt x="27" y="147"/>
                      <a:pt x="27" y="147"/>
                    </a:cubicBezTo>
                    <a:cubicBezTo>
                      <a:pt x="32" y="147"/>
                      <a:pt x="36" y="143"/>
                      <a:pt x="36" y="138"/>
                    </a:cubicBezTo>
                    <a:cubicBezTo>
                      <a:pt x="36" y="77"/>
                      <a:pt x="36" y="77"/>
                      <a:pt x="36" y="77"/>
                    </a:cubicBezTo>
                    <a:cubicBezTo>
                      <a:pt x="41" y="77"/>
                      <a:pt x="41" y="77"/>
                      <a:pt x="41" y="77"/>
                    </a:cubicBezTo>
                    <a:cubicBezTo>
                      <a:pt x="41" y="138"/>
                      <a:pt x="41" y="138"/>
                      <a:pt x="41" y="138"/>
                    </a:cubicBezTo>
                    <a:cubicBezTo>
                      <a:pt x="41" y="143"/>
                      <a:pt x="45" y="147"/>
                      <a:pt x="50" y="147"/>
                    </a:cubicBezTo>
                    <a:cubicBezTo>
                      <a:pt x="50" y="147"/>
                      <a:pt x="50" y="147"/>
                      <a:pt x="50" y="147"/>
                    </a:cubicBezTo>
                    <a:cubicBezTo>
                      <a:pt x="50" y="147"/>
                      <a:pt x="50" y="147"/>
                      <a:pt x="50" y="147"/>
                    </a:cubicBezTo>
                    <a:cubicBezTo>
                      <a:pt x="55" y="147"/>
                      <a:pt x="59" y="143"/>
                      <a:pt x="59" y="138"/>
                    </a:cubicBezTo>
                    <a:cubicBezTo>
                      <a:pt x="59" y="70"/>
                      <a:pt x="59" y="70"/>
                      <a:pt x="59" y="70"/>
                    </a:cubicBezTo>
                    <a:cubicBezTo>
                      <a:pt x="60" y="69"/>
                      <a:pt x="60" y="67"/>
                      <a:pt x="60" y="65"/>
                    </a:cubicBezTo>
                    <a:cubicBezTo>
                      <a:pt x="60" y="29"/>
                      <a:pt x="60" y="29"/>
                      <a:pt x="60" y="29"/>
                    </a:cubicBezTo>
                    <a:cubicBezTo>
                      <a:pt x="60" y="29"/>
                      <a:pt x="60" y="30"/>
                      <a:pt x="61" y="31"/>
                    </a:cubicBezTo>
                    <a:cubicBezTo>
                      <a:pt x="63" y="35"/>
                      <a:pt x="65" y="40"/>
                      <a:pt x="67" y="43"/>
                    </a:cubicBezTo>
                    <a:cubicBezTo>
                      <a:pt x="68" y="45"/>
                      <a:pt x="69" y="46"/>
                      <a:pt x="70" y="48"/>
                    </a:cubicBezTo>
                    <a:cubicBezTo>
                      <a:pt x="70" y="48"/>
                      <a:pt x="71" y="49"/>
                      <a:pt x="71" y="50"/>
                    </a:cubicBezTo>
                    <a:cubicBezTo>
                      <a:pt x="71" y="50"/>
                      <a:pt x="72" y="50"/>
                      <a:pt x="72" y="51"/>
                    </a:cubicBezTo>
                    <a:cubicBezTo>
                      <a:pt x="73" y="51"/>
                      <a:pt x="74" y="52"/>
                      <a:pt x="75" y="52"/>
                    </a:cubicBezTo>
                    <a:cubicBezTo>
                      <a:pt x="75" y="52"/>
                      <a:pt x="75" y="52"/>
                      <a:pt x="75" y="52"/>
                    </a:cubicBezTo>
                    <a:cubicBezTo>
                      <a:pt x="76" y="52"/>
                      <a:pt x="76" y="52"/>
                      <a:pt x="77" y="52"/>
                    </a:cubicBezTo>
                    <a:cubicBezTo>
                      <a:pt x="77" y="53"/>
                      <a:pt x="78" y="53"/>
                      <a:pt x="78" y="53"/>
                    </a:cubicBezTo>
                    <a:cubicBezTo>
                      <a:pt x="79" y="53"/>
                      <a:pt x="80" y="52"/>
                      <a:pt x="81" y="52"/>
                    </a:cubicBezTo>
                    <a:cubicBezTo>
                      <a:pt x="85" y="52"/>
                      <a:pt x="89" y="51"/>
                      <a:pt x="93" y="51"/>
                    </a:cubicBezTo>
                    <a:cubicBezTo>
                      <a:pt x="97" y="50"/>
                      <a:pt x="100" y="49"/>
                      <a:pt x="100" y="49"/>
                    </a:cubicBezTo>
                    <a:cubicBezTo>
                      <a:pt x="104" y="48"/>
                      <a:pt x="106" y="45"/>
                      <a:pt x="106" y="41"/>
                    </a:cubicBezTo>
                    <a:cubicBezTo>
                      <a:pt x="105" y="37"/>
                      <a:pt x="101" y="35"/>
                      <a:pt x="97"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2"/>
              <p:cNvSpPr>
                <a:spLocks/>
              </p:cNvSpPr>
              <p:nvPr/>
            </p:nvSpPr>
            <p:spPr bwMode="auto">
              <a:xfrm>
                <a:off x="9771063" y="2613025"/>
                <a:ext cx="219075" cy="339725"/>
              </a:xfrm>
              <a:custGeom>
                <a:avLst/>
                <a:gdLst>
                  <a:gd name="T0" fmla="*/ 33 w 58"/>
                  <a:gd name="T1" fmla="*/ 41 h 90"/>
                  <a:gd name="T2" fmla="*/ 32 w 58"/>
                  <a:gd name="T3" fmla="*/ 40 h 90"/>
                  <a:gd name="T4" fmla="*/ 24 w 58"/>
                  <a:gd name="T5" fmla="*/ 37 h 90"/>
                  <a:gd name="T6" fmla="*/ 23 w 58"/>
                  <a:gd name="T7" fmla="*/ 36 h 90"/>
                  <a:gd name="T8" fmla="*/ 17 w 58"/>
                  <a:gd name="T9" fmla="*/ 32 h 90"/>
                  <a:gd name="T10" fmla="*/ 18 w 58"/>
                  <a:gd name="T11" fmla="*/ 24 h 90"/>
                  <a:gd name="T12" fmla="*/ 28 w 58"/>
                  <a:gd name="T13" fmla="*/ 20 h 90"/>
                  <a:gd name="T14" fmla="*/ 48 w 58"/>
                  <a:gd name="T15" fmla="*/ 27 h 90"/>
                  <a:gd name="T16" fmla="*/ 56 w 58"/>
                  <a:gd name="T17" fmla="*/ 24 h 90"/>
                  <a:gd name="T18" fmla="*/ 56 w 58"/>
                  <a:gd name="T19" fmla="*/ 18 h 90"/>
                  <a:gd name="T20" fmla="*/ 38 w 58"/>
                  <a:gd name="T21" fmla="*/ 10 h 90"/>
                  <a:gd name="T22" fmla="*/ 33 w 58"/>
                  <a:gd name="T23" fmla="*/ 9 h 90"/>
                  <a:gd name="T24" fmla="*/ 33 w 58"/>
                  <a:gd name="T25" fmla="*/ 2 h 90"/>
                  <a:gd name="T26" fmla="*/ 31 w 58"/>
                  <a:gd name="T27" fmla="*/ 0 h 90"/>
                  <a:gd name="T28" fmla="*/ 25 w 58"/>
                  <a:gd name="T29" fmla="*/ 0 h 90"/>
                  <a:gd name="T30" fmla="*/ 23 w 58"/>
                  <a:gd name="T31" fmla="*/ 2 h 90"/>
                  <a:gd name="T32" fmla="*/ 23 w 58"/>
                  <a:gd name="T33" fmla="*/ 9 h 90"/>
                  <a:gd name="T34" fmla="*/ 8 w 58"/>
                  <a:gd name="T35" fmla="*/ 15 h 90"/>
                  <a:gd name="T36" fmla="*/ 4 w 58"/>
                  <a:gd name="T37" fmla="*/ 37 h 90"/>
                  <a:gd name="T38" fmla="*/ 11 w 58"/>
                  <a:gd name="T39" fmla="*/ 45 h 90"/>
                  <a:gd name="T40" fmla="*/ 32 w 58"/>
                  <a:gd name="T41" fmla="*/ 54 h 90"/>
                  <a:gd name="T42" fmla="*/ 35 w 58"/>
                  <a:gd name="T43" fmla="*/ 56 h 90"/>
                  <a:gd name="T44" fmla="*/ 40 w 58"/>
                  <a:gd name="T45" fmla="*/ 60 h 90"/>
                  <a:gd name="T46" fmla="*/ 39 w 58"/>
                  <a:gd name="T47" fmla="*/ 68 h 90"/>
                  <a:gd name="T48" fmla="*/ 30 w 58"/>
                  <a:gd name="T49" fmla="*/ 71 h 90"/>
                  <a:gd name="T50" fmla="*/ 20 w 58"/>
                  <a:gd name="T51" fmla="*/ 69 h 90"/>
                  <a:gd name="T52" fmla="*/ 14 w 58"/>
                  <a:gd name="T53" fmla="*/ 65 h 90"/>
                  <a:gd name="T54" fmla="*/ 13 w 58"/>
                  <a:gd name="T55" fmla="*/ 64 h 90"/>
                  <a:gd name="T56" fmla="*/ 13 w 58"/>
                  <a:gd name="T57" fmla="*/ 64 h 90"/>
                  <a:gd name="T58" fmla="*/ 13 w 58"/>
                  <a:gd name="T59" fmla="*/ 64 h 90"/>
                  <a:gd name="T60" fmla="*/ 13 w 58"/>
                  <a:gd name="T61" fmla="*/ 64 h 90"/>
                  <a:gd name="T62" fmla="*/ 9 w 58"/>
                  <a:gd name="T63" fmla="*/ 62 h 90"/>
                  <a:gd name="T64" fmla="*/ 2 w 58"/>
                  <a:gd name="T65" fmla="*/ 66 h 90"/>
                  <a:gd name="T66" fmla="*/ 2 w 58"/>
                  <a:gd name="T67" fmla="*/ 71 h 90"/>
                  <a:gd name="T68" fmla="*/ 23 w 58"/>
                  <a:gd name="T69" fmla="*/ 82 h 90"/>
                  <a:gd name="T70" fmla="*/ 23 w 58"/>
                  <a:gd name="T71" fmla="*/ 89 h 90"/>
                  <a:gd name="T72" fmla="*/ 25 w 58"/>
                  <a:gd name="T73" fmla="*/ 90 h 90"/>
                  <a:gd name="T74" fmla="*/ 31 w 58"/>
                  <a:gd name="T75" fmla="*/ 90 h 90"/>
                  <a:gd name="T76" fmla="*/ 33 w 58"/>
                  <a:gd name="T77" fmla="*/ 89 h 90"/>
                  <a:gd name="T78" fmla="*/ 33 w 58"/>
                  <a:gd name="T79" fmla="*/ 82 h 90"/>
                  <a:gd name="T80" fmla="*/ 49 w 58"/>
                  <a:gd name="T81" fmla="*/ 77 h 90"/>
                  <a:gd name="T82" fmla="*/ 55 w 58"/>
                  <a:gd name="T83" fmla="*/ 56 h 90"/>
                  <a:gd name="T84" fmla="*/ 33 w 58"/>
                  <a:gd name="T85" fmla="*/ 4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90">
                    <a:moveTo>
                      <a:pt x="33" y="41"/>
                    </a:moveTo>
                    <a:cubicBezTo>
                      <a:pt x="32" y="40"/>
                      <a:pt x="32" y="40"/>
                      <a:pt x="32" y="40"/>
                    </a:cubicBezTo>
                    <a:cubicBezTo>
                      <a:pt x="29" y="39"/>
                      <a:pt x="25" y="37"/>
                      <a:pt x="24" y="37"/>
                    </a:cubicBezTo>
                    <a:cubicBezTo>
                      <a:pt x="24" y="37"/>
                      <a:pt x="23" y="36"/>
                      <a:pt x="23" y="36"/>
                    </a:cubicBezTo>
                    <a:cubicBezTo>
                      <a:pt x="20" y="35"/>
                      <a:pt x="19" y="34"/>
                      <a:pt x="17" y="32"/>
                    </a:cubicBezTo>
                    <a:cubicBezTo>
                      <a:pt x="15" y="29"/>
                      <a:pt x="16" y="26"/>
                      <a:pt x="18" y="24"/>
                    </a:cubicBezTo>
                    <a:cubicBezTo>
                      <a:pt x="21" y="21"/>
                      <a:pt x="25" y="20"/>
                      <a:pt x="28" y="20"/>
                    </a:cubicBezTo>
                    <a:cubicBezTo>
                      <a:pt x="30" y="20"/>
                      <a:pt x="38" y="19"/>
                      <a:pt x="48" y="27"/>
                    </a:cubicBezTo>
                    <a:cubicBezTo>
                      <a:pt x="50" y="29"/>
                      <a:pt x="54" y="26"/>
                      <a:pt x="56" y="24"/>
                    </a:cubicBezTo>
                    <a:cubicBezTo>
                      <a:pt x="57" y="22"/>
                      <a:pt x="57" y="20"/>
                      <a:pt x="56" y="18"/>
                    </a:cubicBezTo>
                    <a:cubicBezTo>
                      <a:pt x="53" y="14"/>
                      <a:pt x="43" y="11"/>
                      <a:pt x="38" y="10"/>
                    </a:cubicBezTo>
                    <a:cubicBezTo>
                      <a:pt x="37" y="9"/>
                      <a:pt x="35" y="9"/>
                      <a:pt x="33" y="9"/>
                    </a:cubicBezTo>
                    <a:cubicBezTo>
                      <a:pt x="33" y="2"/>
                      <a:pt x="33" y="2"/>
                      <a:pt x="33" y="2"/>
                    </a:cubicBezTo>
                    <a:cubicBezTo>
                      <a:pt x="33" y="1"/>
                      <a:pt x="32" y="0"/>
                      <a:pt x="31" y="0"/>
                    </a:cubicBezTo>
                    <a:cubicBezTo>
                      <a:pt x="25" y="0"/>
                      <a:pt x="25" y="0"/>
                      <a:pt x="25" y="0"/>
                    </a:cubicBezTo>
                    <a:cubicBezTo>
                      <a:pt x="24" y="0"/>
                      <a:pt x="23" y="1"/>
                      <a:pt x="23" y="2"/>
                    </a:cubicBezTo>
                    <a:cubicBezTo>
                      <a:pt x="23" y="9"/>
                      <a:pt x="23" y="9"/>
                      <a:pt x="23" y="9"/>
                    </a:cubicBezTo>
                    <a:cubicBezTo>
                      <a:pt x="17" y="10"/>
                      <a:pt x="12" y="12"/>
                      <a:pt x="8" y="15"/>
                    </a:cubicBezTo>
                    <a:cubicBezTo>
                      <a:pt x="2" y="21"/>
                      <a:pt x="0" y="30"/>
                      <a:pt x="4" y="37"/>
                    </a:cubicBezTo>
                    <a:cubicBezTo>
                      <a:pt x="5" y="40"/>
                      <a:pt x="8" y="43"/>
                      <a:pt x="11" y="45"/>
                    </a:cubicBezTo>
                    <a:cubicBezTo>
                      <a:pt x="14" y="46"/>
                      <a:pt x="26" y="52"/>
                      <a:pt x="32" y="54"/>
                    </a:cubicBezTo>
                    <a:cubicBezTo>
                      <a:pt x="35" y="56"/>
                      <a:pt x="35" y="56"/>
                      <a:pt x="35" y="56"/>
                    </a:cubicBezTo>
                    <a:cubicBezTo>
                      <a:pt x="37" y="57"/>
                      <a:pt x="39" y="58"/>
                      <a:pt x="40" y="60"/>
                    </a:cubicBezTo>
                    <a:cubicBezTo>
                      <a:pt x="42" y="63"/>
                      <a:pt x="41" y="66"/>
                      <a:pt x="39" y="68"/>
                    </a:cubicBezTo>
                    <a:cubicBezTo>
                      <a:pt x="37" y="70"/>
                      <a:pt x="34" y="71"/>
                      <a:pt x="30" y="71"/>
                    </a:cubicBezTo>
                    <a:cubicBezTo>
                      <a:pt x="27" y="71"/>
                      <a:pt x="24" y="70"/>
                      <a:pt x="20" y="69"/>
                    </a:cubicBezTo>
                    <a:cubicBezTo>
                      <a:pt x="18" y="68"/>
                      <a:pt x="16" y="67"/>
                      <a:pt x="14" y="65"/>
                    </a:cubicBezTo>
                    <a:cubicBezTo>
                      <a:pt x="14" y="65"/>
                      <a:pt x="13" y="65"/>
                      <a:pt x="13" y="64"/>
                    </a:cubicBezTo>
                    <a:cubicBezTo>
                      <a:pt x="13" y="64"/>
                      <a:pt x="13" y="64"/>
                      <a:pt x="13" y="64"/>
                    </a:cubicBezTo>
                    <a:cubicBezTo>
                      <a:pt x="13" y="64"/>
                      <a:pt x="13" y="64"/>
                      <a:pt x="13" y="64"/>
                    </a:cubicBezTo>
                    <a:cubicBezTo>
                      <a:pt x="13" y="64"/>
                      <a:pt x="13" y="64"/>
                      <a:pt x="13" y="64"/>
                    </a:cubicBezTo>
                    <a:cubicBezTo>
                      <a:pt x="12" y="62"/>
                      <a:pt x="10" y="62"/>
                      <a:pt x="9" y="62"/>
                    </a:cubicBezTo>
                    <a:cubicBezTo>
                      <a:pt x="6" y="62"/>
                      <a:pt x="3" y="64"/>
                      <a:pt x="2" y="66"/>
                    </a:cubicBezTo>
                    <a:cubicBezTo>
                      <a:pt x="1" y="68"/>
                      <a:pt x="1" y="70"/>
                      <a:pt x="2" y="71"/>
                    </a:cubicBezTo>
                    <a:cubicBezTo>
                      <a:pt x="6" y="77"/>
                      <a:pt x="14" y="81"/>
                      <a:pt x="23" y="82"/>
                    </a:cubicBezTo>
                    <a:cubicBezTo>
                      <a:pt x="23" y="89"/>
                      <a:pt x="23" y="89"/>
                      <a:pt x="23" y="89"/>
                    </a:cubicBezTo>
                    <a:cubicBezTo>
                      <a:pt x="23" y="90"/>
                      <a:pt x="24" y="90"/>
                      <a:pt x="25" y="90"/>
                    </a:cubicBezTo>
                    <a:cubicBezTo>
                      <a:pt x="31" y="90"/>
                      <a:pt x="31" y="90"/>
                      <a:pt x="31" y="90"/>
                    </a:cubicBezTo>
                    <a:cubicBezTo>
                      <a:pt x="32" y="90"/>
                      <a:pt x="33" y="90"/>
                      <a:pt x="33" y="89"/>
                    </a:cubicBezTo>
                    <a:cubicBezTo>
                      <a:pt x="33" y="82"/>
                      <a:pt x="33" y="82"/>
                      <a:pt x="33" y="82"/>
                    </a:cubicBezTo>
                    <a:cubicBezTo>
                      <a:pt x="40" y="82"/>
                      <a:pt x="46" y="80"/>
                      <a:pt x="49" y="77"/>
                    </a:cubicBezTo>
                    <a:cubicBezTo>
                      <a:pt x="55" y="72"/>
                      <a:pt x="58" y="63"/>
                      <a:pt x="55" y="56"/>
                    </a:cubicBezTo>
                    <a:cubicBezTo>
                      <a:pt x="52" y="48"/>
                      <a:pt x="41" y="44"/>
                      <a:pt x="3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组合 7"/>
          <p:cNvGrpSpPr/>
          <p:nvPr/>
        </p:nvGrpSpPr>
        <p:grpSpPr>
          <a:xfrm>
            <a:off x="1269795" y="3708126"/>
            <a:ext cx="1196276" cy="1196274"/>
            <a:chOff x="6497531" y="1868011"/>
            <a:chExt cx="1196276" cy="1196274"/>
          </a:xfrm>
        </p:grpSpPr>
        <p:sp>
          <p:nvSpPr>
            <p:cNvPr id="18" name="Teardrop 40"/>
            <p:cNvSpPr/>
            <p:nvPr/>
          </p:nvSpPr>
          <p:spPr>
            <a:xfrm>
              <a:off x="6497531" y="1868011"/>
              <a:ext cx="1196276" cy="1196274"/>
            </a:xfrm>
            <a:prstGeom prst="teardrop">
              <a:avLst/>
            </a:prstGeom>
            <a:noFill/>
            <a:ln w="57150">
              <a:solidFill>
                <a:srgbClr val="29B9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30"/>
            <p:cNvGrpSpPr>
              <a:grpSpLocks noChangeAspect="1"/>
            </p:cNvGrpSpPr>
            <p:nvPr/>
          </p:nvGrpSpPr>
          <p:grpSpPr bwMode="auto">
            <a:xfrm>
              <a:off x="6803608" y="2159197"/>
              <a:ext cx="671337" cy="481838"/>
              <a:chOff x="3670" y="2036"/>
              <a:chExt cx="581" cy="417"/>
            </a:xfrm>
          </p:grpSpPr>
          <p:sp>
            <p:nvSpPr>
              <p:cNvPr id="50" name="Oval 31"/>
              <p:cNvSpPr>
                <a:spLocks noChangeArrowheads="1"/>
              </p:cNvSpPr>
              <p:nvPr/>
            </p:nvSpPr>
            <p:spPr bwMode="auto">
              <a:xfrm>
                <a:off x="3919" y="2251"/>
                <a:ext cx="82" cy="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2"/>
              <p:cNvSpPr>
                <a:spLocks/>
              </p:cNvSpPr>
              <p:nvPr/>
            </p:nvSpPr>
            <p:spPr bwMode="auto">
              <a:xfrm>
                <a:off x="3887" y="2337"/>
                <a:ext cx="147" cy="116"/>
              </a:xfrm>
              <a:custGeom>
                <a:avLst/>
                <a:gdLst>
                  <a:gd name="T0" fmla="*/ 27 w 36"/>
                  <a:gd name="T1" fmla="*/ 0 h 28"/>
                  <a:gd name="T2" fmla="*/ 18 w 36"/>
                  <a:gd name="T3" fmla="*/ 11 h 28"/>
                  <a:gd name="T4" fmla="*/ 9 w 36"/>
                  <a:gd name="T5" fmla="*/ 0 h 28"/>
                  <a:gd name="T6" fmla="*/ 0 w 36"/>
                  <a:gd name="T7" fmla="*/ 18 h 28"/>
                  <a:gd name="T8" fmla="*/ 1 w 36"/>
                  <a:gd name="T9" fmla="*/ 26 h 28"/>
                  <a:gd name="T10" fmla="*/ 18 w 36"/>
                  <a:gd name="T11" fmla="*/ 28 h 28"/>
                  <a:gd name="T12" fmla="*/ 35 w 36"/>
                  <a:gd name="T13" fmla="*/ 26 h 28"/>
                  <a:gd name="T14" fmla="*/ 36 w 36"/>
                  <a:gd name="T15" fmla="*/ 18 h 28"/>
                  <a:gd name="T16" fmla="*/ 27 w 3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27"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6" y="21"/>
                      <a:pt x="36" y="18"/>
                    </a:cubicBezTo>
                    <a:cubicBezTo>
                      <a:pt x="36" y="11"/>
                      <a:pt x="33" y="4"/>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33"/>
              <p:cNvSpPr>
                <a:spLocks noChangeArrowheads="1"/>
              </p:cNvSpPr>
              <p:nvPr/>
            </p:nvSpPr>
            <p:spPr bwMode="auto">
              <a:xfrm>
                <a:off x="3707" y="2251"/>
                <a:ext cx="77" cy="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4"/>
              <p:cNvSpPr>
                <a:spLocks/>
              </p:cNvSpPr>
              <p:nvPr/>
            </p:nvSpPr>
            <p:spPr bwMode="auto">
              <a:xfrm>
                <a:off x="3670" y="2337"/>
                <a:ext cx="151" cy="116"/>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Oval 35"/>
              <p:cNvSpPr>
                <a:spLocks noChangeArrowheads="1"/>
              </p:cNvSpPr>
              <p:nvPr/>
            </p:nvSpPr>
            <p:spPr bwMode="auto">
              <a:xfrm>
                <a:off x="4136" y="2251"/>
                <a:ext cx="78" cy="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6"/>
              <p:cNvSpPr>
                <a:spLocks/>
              </p:cNvSpPr>
              <p:nvPr/>
            </p:nvSpPr>
            <p:spPr bwMode="auto">
              <a:xfrm>
                <a:off x="4099" y="2337"/>
                <a:ext cx="152" cy="116"/>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4" y="4"/>
                      <a:pt x="0" y="11"/>
                      <a:pt x="0" y="18"/>
                    </a:cubicBezTo>
                    <a:cubicBezTo>
                      <a:pt x="0" y="21"/>
                      <a:pt x="0" y="23"/>
                      <a:pt x="1" y="26"/>
                    </a:cubicBezTo>
                    <a:cubicBezTo>
                      <a:pt x="6" y="27"/>
                      <a:pt x="12" y="28"/>
                      <a:pt x="18" y="28"/>
                    </a:cubicBezTo>
                    <a:cubicBezTo>
                      <a:pt x="25" y="28"/>
                      <a:pt x="30" y="27"/>
                      <a:pt x="36"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Oval 37"/>
              <p:cNvSpPr>
                <a:spLocks noChangeArrowheads="1"/>
              </p:cNvSpPr>
              <p:nvPr/>
            </p:nvSpPr>
            <p:spPr bwMode="auto">
              <a:xfrm>
                <a:off x="3813" y="2036"/>
                <a:ext cx="82" cy="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8"/>
              <p:cNvSpPr>
                <a:spLocks/>
              </p:cNvSpPr>
              <p:nvPr/>
            </p:nvSpPr>
            <p:spPr bwMode="auto">
              <a:xfrm>
                <a:off x="3776" y="2123"/>
                <a:ext cx="152" cy="115"/>
              </a:xfrm>
              <a:custGeom>
                <a:avLst/>
                <a:gdLst>
                  <a:gd name="T0" fmla="*/ 28 w 37"/>
                  <a:gd name="T1" fmla="*/ 0 h 28"/>
                  <a:gd name="T2" fmla="*/ 19 w 37"/>
                  <a:gd name="T3" fmla="*/ 11 h 28"/>
                  <a:gd name="T4" fmla="*/ 9 w 37"/>
                  <a:gd name="T5" fmla="*/ 0 h 28"/>
                  <a:gd name="T6" fmla="*/ 0 w 37"/>
                  <a:gd name="T7" fmla="*/ 18 h 28"/>
                  <a:gd name="T8" fmla="*/ 2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2" y="26"/>
                    </a:cubicBezTo>
                    <a:cubicBezTo>
                      <a:pt x="7" y="27"/>
                      <a:pt x="13" y="28"/>
                      <a:pt x="19" y="28"/>
                    </a:cubicBezTo>
                    <a:cubicBezTo>
                      <a:pt x="25" y="28"/>
                      <a:pt x="31" y="27"/>
                      <a:pt x="36" y="26"/>
                    </a:cubicBezTo>
                    <a:cubicBezTo>
                      <a:pt x="37" y="23"/>
                      <a:pt x="37" y="21"/>
                      <a:pt x="37" y="18"/>
                    </a:cubicBezTo>
                    <a:cubicBezTo>
                      <a:pt x="37" y="11"/>
                      <a:pt x="34"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Oval 39"/>
              <p:cNvSpPr>
                <a:spLocks noChangeArrowheads="1"/>
              </p:cNvSpPr>
              <p:nvPr/>
            </p:nvSpPr>
            <p:spPr bwMode="auto">
              <a:xfrm>
                <a:off x="4026" y="2036"/>
                <a:ext cx="82" cy="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0"/>
              <p:cNvSpPr>
                <a:spLocks/>
              </p:cNvSpPr>
              <p:nvPr/>
            </p:nvSpPr>
            <p:spPr bwMode="auto">
              <a:xfrm>
                <a:off x="3993" y="2123"/>
                <a:ext cx="151" cy="115"/>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5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 name="组合 8"/>
          <p:cNvGrpSpPr/>
          <p:nvPr/>
        </p:nvGrpSpPr>
        <p:grpSpPr>
          <a:xfrm>
            <a:off x="9348794" y="3680232"/>
            <a:ext cx="1196276" cy="1196274"/>
            <a:chOff x="8679545" y="2723665"/>
            <a:chExt cx="1196276" cy="1196274"/>
          </a:xfrm>
        </p:grpSpPr>
        <p:sp>
          <p:nvSpPr>
            <p:cNvPr id="19" name="Teardrop 40"/>
            <p:cNvSpPr/>
            <p:nvPr/>
          </p:nvSpPr>
          <p:spPr>
            <a:xfrm>
              <a:off x="8679545" y="2723665"/>
              <a:ext cx="1196276" cy="1196274"/>
            </a:xfrm>
            <a:prstGeom prst="teardrop">
              <a:avLst/>
            </a:prstGeom>
            <a:noFill/>
            <a:ln w="57150">
              <a:solidFill>
                <a:srgbClr val="84CB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组合 59"/>
            <p:cNvGrpSpPr/>
            <p:nvPr/>
          </p:nvGrpSpPr>
          <p:grpSpPr>
            <a:xfrm>
              <a:off x="9098807" y="3037776"/>
              <a:ext cx="433949" cy="491850"/>
              <a:chOff x="2471074" y="6170447"/>
              <a:chExt cx="1106488" cy="1254125"/>
            </a:xfrm>
            <a:solidFill>
              <a:schemeClr val="bg1"/>
            </a:solidFill>
          </p:grpSpPr>
          <p:sp>
            <p:nvSpPr>
              <p:cNvPr id="61" name="Freeform 11"/>
              <p:cNvSpPr>
                <a:spLocks/>
              </p:cNvSpPr>
              <p:nvPr/>
            </p:nvSpPr>
            <p:spPr bwMode="auto">
              <a:xfrm>
                <a:off x="2471074" y="6843547"/>
                <a:ext cx="1106488" cy="581025"/>
              </a:xfrm>
              <a:custGeom>
                <a:avLst/>
                <a:gdLst>
                  <a:gd name="T0" fmla="*/ 0 w 38"/>
                  <a:gd name="T1" fmla="*/ 9 h 19"/>
                  <a:gd name="T2" fmla="*/ 4 w 38"/>
                  <a:gd name="T3" fmla="*/ 2 h 19"/>
                  <a:gd name="T4" fmla="*/ 12 w 38"/>
                  <a:gd name="T5" fmla="*/ 0 h 19"/>
                  <a:gd name="T6" fmla="*/ 19 w 38"/>
                  <a:gd name="T7" fmla="*/ 17 h 19"/>
                  <a:gd name="T8" fmla="*/ 26 w 38"/>
                  <a:gd name="T9" fmla="*/ 0 h 19"/>
                  <a:gd name="T10" fmla="*/ 34 w 38"/>
                  <a:gd name="T11" fmla="*/ 2 h 19"/>
                  <a:gd name="T12" fmla="*/ 38 w 38"/>
                  <a:gd name="T13" fmla="*/ 9 h 19"/>
                  <a:gd name="T14" fmla="*/ 38 w 38"/>
                  <a:gd name="T15" fmla="*/ 19 h 19"/>
                  <a:gd name="T16" fmla="*/ 19 w 38"/>
                  <a:gd name="T17" fmla="*/ 19 h 19"/>
                  <a:gd name="T18" fmla="*/ 0 w 38"/>
                  <a:gd name="T19" fmla="*/ 19 h 19"/>
                  <a:gd name="T20" fmla="*/ 0 w 3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
                    <a:moveTo>
                      <a:pt x="0" y="9"/>
                    </a:moveTo>
                    <a:cubicBezTo>
                      <a:pt x="0" y="6"/>
                      <a:pt x="1" y="3"/>
                      <a:pt x="4" y="2"/>
                    </a:cubicBezTo>
                    <a:cubicBezTo>
                      <a:pt x="12" y="0"/>
                      <a:pt x="12" y="0"/>
                      <a:pt x="12" y="0"/>
                    </a:cubicBezTo>
                    <a:cubicBezTo>
                      <a:pt x="19" y="17"/>
                      <a:pt x="19" y="17"/>
                      <a:pt x="19" y="17"/>
                    </a:cubicBezTo>
                    <a:cubicBezTo>
                      <a:pt x="26" y="0"/>
                      <a:pt x="26" y="0"/>
                      <a:pt x="26" y="0"/>
                    </a:cubicBezTo>
                    <a:cubicBezTo>
                      <a:pt x="34" y="2"/>
                      <a:pt x="34" y="2"/>
                      <a:pt x="34" y="2"/>
                    </a:cubicBezTo>
                    <a:cubicBezTo>
                      <a:pt x="36" y="3"/>
                      <a:pt x="38" y="6"/>
                      <a:pt x="38" y="9"/>
                    </a:cubicBezTo>
                    <a:cubicBezTo>
                      <a:pt x="38" y="19"/>
                      <a:pt x="38" y="19"/>
                      <a:pt x="38" y="19"/>
                    </a:cubicBezTo>
                    <a:cubicBezTo>
                      <a:pt x="19" y="19"/>
                      <a:pt x="19" y="19"/>
                      <a:pt x="19" y="19"/>
                    </a:cubicBezTo>
                    <a:cubicBezTo>
                      <a:pt x="0" y="19"/>
                      <a:pt x="0" y="19"/>
                      <a:pt x="0" y="1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2"/>
              <p:cNvSpPr>
                <a:spLocks/>
              </p:cNvSpPr>
              <p:nvPr/>
            </p:nvSpPr>
            <p:spPr bwMode="auto">
              <a:xfrm>
                <a:off x="2761587" y="6170447"/>
                <a:ext cx="495300" cy="611188"/>
              </a:xfrm>
              <a:custGeom>
                <a:avLst/>
                <a:gdLst>
                  <a:gd name="T0" fmla="*/ 9 w 17"/>
                  <a:gd name="T1" fmla="*/ 20 h 20"/>
                  <a:gd name="T2" fmla="*/ 3 w 17"/>
                  <a:gd name="T3" fmla="*/ 16 h 20"/>
                  <a:gd name="T4" fmla="*/ 1 w 17"/>
                  <a:gd name="T5" fmla="*/ 6 h 20"/>
                  <a:gd name="T6" fmla="*/ 9 w 17"/>
                  <a:gd name="T7" fmla="*/ 0 h 20"/>
                  <a:gd name="T8" fmla="*/ 16 w 17"/>
                  <a:gd name="T9" fmla="*/ 6 h 20"/>
                  <a:gd name="T10" fmla="*/ 15 w 17"/>
                  <a:gd name="T11" fmla="*/ 16 h 20"/>
                  <a:gd name="T12" fmla="*/ 9 w 1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9" y="20"/>
                    </a:moveTo>
                    <a:cubicBezTo>
                      <a:pt x="6" y="20"/>
                      <a:pt x="4" y="18"/>
                      <a:pt x="3" y="16"/>
                    </a:cubicBezTo>
                    <a:cubicBezTo>
                      <a:pt x="1" y="13"/>
                      <a:pt x="0" y="9"/>
                      <a:pt x="1" y="6"/>
                    </a:cubicBezTo>
                    <a:cubicBezTo>
                      <a:pt x="2" y="3"/>
                      <a:pt x="4" y="0"/>
                      <a:pt x="9" y="0"/>
                    </a:cubicBezTo>
                    <a:cubicBezTo>
                      <a:pt x="13" y="0"/>
                      <a:pt x="16" y="3"/>
                      <a:pt x="16" y="6"/>
                    </a:cubicBezTo>
                    <a:cubicBezTo>
                      <a:pt x="17" y="9"/>
                      <a:pt x="16" y="13"/>
                      <a:pt x="15" y="16"/>
                    </a:cubicBezTo>
                    <a:cubicBezTo>
                      <a:pt x="13" y="18"/>
                      <a:pt x="11"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
              <p:cNvSpPr>
                <a:spLocks/>
              </p:cNvSpPr>
              <p:nvPr/>
            </p:nvSpPr>
            <p:spPr bwMode="auto">
              <a:xfrm>
                <a:off x="2936212" y="6965785"/>
                <a:ext cx="174625" cy="396875"/>
              </a:xfrm>
              <a:custGeom>
                <a:avLst/>
                <a:gdLst>
                  <a:gd name="T0" fmla="*/ 37 w 110"/>
                  <a:gd name="T1" fmla="*/ 0 h 250"/>
                  <a:gd name="T2" fmla="*/ 74 w 110"/>
                  <a:gd name="T3" fmla="*/ 0 h 250"/>
                  <a:gd name="T4" fmla="*/ 110 w 110"/>
                  <a:gd name="T5" fmla="*/ 250 h 250"/>
                  <a:gd name="T6" fmla="*/ 0 w 110"/>
                  <a:gd name="T7" fmla="*/ 250 h 250"/>
                  <a:gd name="T8" fmla="*/ 37 w 110"/>
                  <a:gd name="T9" fmla="*/ 0 h 250"/>
                  <a:gd name="T10" fmla="*/ 37 w 110"/>
                  <a:gd name="T11" fmla="*/ 0 h 250"/>
                </a:gdLst>
                <a:ahLst/>
                <a:cxnLst>
                  <a:cxn ang="0">
                    <a:pos x="T0" y="T1"/>
                  </a:cxn>
                  <a:cxn ang="0">
                    <a:pos x="T2" y="T3"/>
                  </a:cxn>
                  <a:cxn ang="0">
                    <a:pos x="T4" y="T5"/>
                  </a:cxn>
                  <a:cxn ang="0">
                    <a:pos x="T6" y="T7"/>
                  </a:cxn>
                  <a:cxn ang="0">
                    <a:pos x="T8" y="T9"/>
                  </a:cxn>
                  <a:cxn ang="0">
                    <a:pos x="T10" y="T11"/>
                  </a:cxn>
                </a:cxnLst>
                <a:rect l="0" t="0" r="r" b="b"/>
                <a:pathLst>
                  <a:path w="110" h="250">
                    <a:moveTo>
                      <a:pt x="37" y="0"/>
                    </a:moveTo>
                    <a:lnTo>
                      <a:pt x="74" y="0"/>
                    </a:lnTo>
                    <a:lnTo>
                      <a:pt x="110" y="250"/>
                    </a:lnTo>
                    <a:lnTo>
                      <a:pt x="0" y="250"/>
                    </a:lnTo>
                    <a:lnTo>
                      <a:pt x="37" y="0"/>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Oval 14"/>
              <p:cNvSpPr>
                <a:spLocks noChangeArrowheads="1"/>
              </p:cNvSpPr>
              <p:nvPr/>
            </p:nvSpPr>
            <p:spPr bwMode="auto">
              <a:xfrm>
                <a:off x="2936212" y="6843547"/>
                <a:ext cx="14605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6" name="文本框 65"/>
          <p:cNvSpPr txBox="1"/>
          <p:nvPr/>
        </p:nvSpPr>
        <p:spPr>
          <a:xfrm>
            <a:off x="99846" y="5197879"/>
            <a:ext cx="4432663"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bg1"/>
                </a:solidFill>
              </a:rPr>
              <a:t>U</a:t>
            </a:r>
            <a:r>
              <a:rPr lang="en-US" dirty="0">
                <a:solidFill>
                  <a:schemeClr val="bg1"/>
                </a:solidFill>
              </a:rPr>
              <a:t>nderstand the </a:t>
            </a:r>
            <a:r>
              <a:rPr lang="en-US" altLang="zh-CN" dirty="0">
                <a:solidFill>
                  <a:schemeClr val="bg1"/>
                </a:solidFill>
              </a:rPr>
              <a:t>existing</a:t>
            </a:r>
            <a:r>
              <a:rPr lang="zh-CN" altLang="en-US" dirty="0">
                <a:solidFill>
                  <a:schemeClr val="bg1"/>
                </a:solidFill>
              </a:rPr>
              <a:t> </a:t>
            </a:r>
            <a:r>
              <a:rPr lang="en-US" dirty="0">
                <a:solidFill>
                  <a:schemeClr val="bg1"/>
                </a:solidFill>
              </a:rPr>
              <a:t>economy problem</a:t>
            </a:r>
            <a:r>
              <a:rPr lang="en-US" altLang="zh-CN" dirty="0">
                <a:solidFill>
                  <a:schemeClr val="bg1"/>
                </a:solidFill>
              </a:rPr>
              <a:t>s</a:t>
            </a:r>
            <a:r>
              <a:rPr lang="zh-CN" altLang="en-US" dirty="0">
                <a:solidFill>
                  <a:schemeClr val="bg1"/>
                </a:solidFill>
              </a:rPr>
              <a:t> </a:t>
            </a:r>
            <a:r>
              <a:rPr lang="en-US" altLang="zh-CN" dirty="0">
                <a:solidFill>
                  <a:schemeClr val="bg1"/>
                </a:solidFill>
              </a:rPr>
              <a:t>(what</a:t>
            </a:r>
            <a:r>
              <a:rPr lang="zh-CN" altLang="en-US" dirty="0">
                <a:solidFill>
                  <a:schemeClr val="bg1"/>
                </a:solidFill>
              </a:rPr>
              <a:t> </a:t>
            </a:r>
            <a:r>
              <a:rPr lang="en-US" altLang="zh-CN" dirty="0">
                <a:solidFill>
                  <a:schemeClr val="bg1"/>
                </a:solidFill>
              </a:rPr>
              <a:t>are</a:t>
            </a:r>
            <a:r>
              <a:rPr lang="zh-CN" altLang="en-US" dirty="0">
                <a:solidFill>
                  <a:schemeClr val="bg1"/>
                </a:solidFill>
              </a:rPr>
              <a:t> </a:t>
            </a:r>
            <a:r>
              <a:rPr lang="en-US" altLang="zh-CN" dirty="0">
                <a:solidFill>
                  <a:schemeClr val="bg1"/>
                </a:solidFill>
              </a:rPr>
              <a:t>happening)</a:t>
            </a:r>
          </a:p>
          <a:p>
            <a:pPr marL="285750" indent="-285750">
              <a:buFont typeface="Arial" panose="020B0604020202020204" pitchFamily="34" charset="0"/>
              <a:buChar char="•"/>
            </a:pPr>
            <a:r>
              <a:rPr lang="en-US" dirty="0">
                <a:solidFill>
                  <a:schemeClr val="bg1"/>
                </a:solidFill>
              </a:rPr>
              <a:t>Study future economic trends</a:t>
            </a:r>
          </a:p>
          <a:p>
            <a:r>
              <a:rPr lang="zh-CN" altLang="en-US" dirty="0">
                <a:solidFill>
                  <a:schemeClr val="bg1"/>
                </a:solidFill>
              </a:rPr>
              <a:t>     </a:t>
            </a:r>
            <a:r>
              <a:rPr lang="en-US" altLang="zh-CN" dirty="0">
                <a:solidFill>
                  <a:schemeClr val="bg1"/>
                </a:solidFill>
              </a:rPr>
              <a:t>(what</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changes</a:t>
            </a:r>
            <a:r>
              <a:rPr lang="zh-CN" altLang="en-US" dirty="0">
                <a:solidFill>
                  <a:schemeClr val="bg1"/>
                </a:solidFill>
              </a:rPr>
              <a:t> </a:t>
            </a:r>
            <a:r>
              <a:rPr lang="en-US" altLang="zh-CN" dirty="0">
                <a:solidFill>
                  <a:schemeClr val="bg1"/>
                </a:solidFill>
              </a:rPr>
              <a:t>might</a:t>
            </a:r>
            <a:r>
              <a:rPr lang="zh-CN" altLang="en-US" dirty="0">
                <a:solidFill>
                  <a:schemeClr val="bg1"/>
                </a:solidFill>
              </a:rPr>
              <a:t> </a:t>
            </a:r>
            <a:r>
              <a:rPr lang="en-US" altLang="zh-CN" dirty="0">
                <a:solidFill>
                  <a:schemeClr val="bg1"/>
                </a:solidFill>
              </a:rPr>
              <a:t>be)</a:t>
            </a:r>
            <a:endParaRPr lang="en-US" dirty="0">
              <a:solidFill>
                <a:schemeClr val="bg1"/>
              </a:solidFill>
            </a:endParaRPr>
          </a:p>
        </p:txBody>
      </p:sp>
      <p:sp>
        <p:nvSpPr>
          <p:cNvPr id="67" name="文本框 66"/>
          <p:cNvSpPr txBox="1"/>
          <p:nvPr/>
        </p:nvSpPr>
        <p:spPr>
          <a:xfrm>
            <a:off x="4028036" y="5130995"/>
            <a:ext cx="3886394"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bg1"/>
                </a:solidFill>
              </a:rPr>
              <a:t>U</a:t>
            </a:r>
            <a:r>
              <a:rPr lang="en-US" dirty="0">
                <a:solidFill>
                  <a:schemeClr val="bg1"/>
                </a:solidFill>
              </a:rPr>
              <a:t>nderstand the </a:t>
            </a:r>
            <a:r>
              <a:rPr lang="en-US" altLang="zh-CN" dirty="0">
                <a:solidFill>
                  <a:schemeClr val="bg1"/>
                </a:solidFill>
              </a:rPr>
              <a:t>existing</a:t>
            </a:r>
            <a:r>
              <a:rPr lang="zh-CN" altLang="en-US" dirty="0">
                <a:solidFill>
                  <a:schemeClr val="bg1"/>
                </a:solidFill>
              </a:rPr>
              <a:t> </a:t>
            </a:r>
            <a:r>
              <a:rPr lang="en-US" altLang="zh-CN" dirty="0">
                <a:solidFill>
                  <a:schemeClr val="bg1"/>
                </a:solidFill>
              </a:rPr>
              <a:t>market</a:t>
            </a:r>
          </a:p>
          <a:p>
            <a:pPr marL="285750" indent="-285750">
              <a:buFont typeface="Arial" panose="020B0604020202020204" pitchFamily="34" charset="0"/>
              <a:buChar char="•"/>
            </a:pPr>
            <a:r>
              <a:rPr lang="en-US" altLang="zh-CN" dirty="0">
                <a:solidFill>
                  <a:schemeClr val="bg1"/>
                </a:solidFill>
                <a:latin typeface="Calibri" panose="020F0502020204030204" pitchFamily="34" charset="0"/>
                <a:ea typeface="Times New Roman" panose="02020603050405020304" pitchFamily="18" charset="0"/>
                <a:cs typeface="Calibri" panose="020F0502020204030204" pitchFamily="34" charset="0"/>
              </a:rPr>
              <a:t>D</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evelop marketing strategies</a:t>
            </a:r>
            <a:r>
              <a:rPr lang="en-US" altLang="zh-CN" dirty="0">
                <a:solidFill>
                  <a:schemeClr val="bg1"/>
                </a:solidFill>
                <a:latin typeface="Calibri" panose="020F0502020204030204" pitchFamily="34" charset="0"/>
                <a:ea typeface="Times New Roman" panose="02020603050405020304" pitchFamily="18" charset="0"/>
                <a:cs typeface="Calibri" panose="020F0502020204030204" pitchFamily="34" charset="0"/>
              </a:rPr>
              <a:t>,</a:t>
            </a:r>
            <a:r>
              <a:rPr lang="zh-CN" altLang="en-US" dirty="0">
                <a:solidFill>
                  <a:schemeClr val="bg1"/>
                </a:solidFill>
                <a:latin typeface="Calibri" panose="020F0502020204030204" pitchFamily="34" charset="0"/>
                <a:cs typeface="Calibri" panose="020F0502020204030204" pitchFamily="34" charset="0"/>
              </a:rPr>
              <a:t> </a:t>
            </a:r>
            <a:r>
              <a:rPr lang="en-US" altLang="zh-CN" dirty="0">
                <a:solidFill>
                  <a:schemeClr val="bg1"/>
                </a:solidFill>
                <a:latin typeface="Calibri" panose="020F0502020204030204" pitchFamily="34" charset="0"/>
                <a:cs typeface="Calibri" panose="020F0502020204030204" pitchFamily="34" charset="0"/>
              </a:rPr>
              <a:t>i</a:t>
            </a:r>
            <a:r>
              <a:rPr lang="en-US" dirty="0">
                <a:solidFill>
                  <a:schemeClr val="bg1"/>
                </a:solidFill>
                <a:latin typeface="Calibri" panose="020F0502020204030204" pitchFamily="34" charset="0"/>
                <a:cs typeface="Calibri" panose="020F0502020204030204" pitchFamily="34" charset="0"/>
              </a:rPr>
              <a:t>ncluding market segmentation, advertising, packaging, trademarks, prices, retail channels </a:t>
            </a:r>
          </a:p>
        </p:txBody>
      </p:sp>
      <p:sp>
        <p:nvSpPr>
          <p:cNvPr id="68" name="文本框 67"/>
          <p:cNvSpPr txBox="1"/>
          <p:nvPr/>
        </p:nvSpPr>
        <p:spPr>
          <a:xfrm>
            <a:off x="8108880" y="5103674"/>
            <a:ext cx="3886394"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bg1"/>
                </a:solidFill>
              </a:rPr>
              <a:t>U</a:t>
            </a:r>
            <a:r>
              <a:rPr lang="en-US" dirty="0">
                <a:solidFill>
                  <a:schemeClr val="bg1"/>
                </a:solidFill>
              </a:rPr>
              <a:t>nderstand</a:t>
            </a:r>
            <a:r>
              <a:rPr lang="zh-CN" altLang="en-US" dirty="0">
                <a:solidFill>
                  <a:schemeClr val="bg1"/>
                </a:solidFill>
              </a:rPr>
              <a:t> </a:t>
            </a:r>
            <a:r>
              <a:rPr lang="en-US" altLang="zh-CN" dirty="0">
                <a:solidFill>
                  <a:schemeClr val="bg1"/>
                </a:solidFill>
              </a:rPr>
              <a:t>the</a:t>
            </a:r>
            <a:r>
              <a:rPr lang="en-US" dirty="0"/>
              <a:t> </a:t>
            </a:r>
            <a:r>
              <a:rPr lang="en-US" dirty="0">
                <a:solidFill>
                  <a:schemeClr val="bg1"/>
                </a:solidFill>
              </a:rPr>
              <a:t>consumer behavior </a:t>
            </a:r>
          </a:p>
          <a:p>
            <a:pPr marL="285750" indent="-285750">
              <a:buFont typeface="Arial" panose="020B0604020202020204" pitchFamily="34" charset="0"/>
              <a:buChar char="•"/>
            </a:pPr>
            <a:r>
              <a:rPr lang="en-US" altLang="zh-CN" dirty="0">
                <a:solidFill>
                  <a:schemeClr val="bg1"/>
                </a:solidFill>
              </a:rPr>
              <a:t>I</a:t>
            </a:r>
            <a:r>
              <a:rPr lang="en-US" dirty="0">
                <a:solidFill>
                  <a:schemeClr val="bg1"/>
                </a:solidFill>
              </a:rPr>
              <a:t>dentify deceptive</a:t>
            </a:r>
            <a:r>
              <a:rPr lang="zh-CN" altLang="en-US" dirty="0">
                <a:solidFill>
                  <a:schemeClr val="bg1"/>
                </a:solidFill>
              </a:rPr>
              <a:t> </a:t>
            </a:r>
            <a:r>
              <a:rPr lang="en-US" altLang="zh-CN" dirty="0">
                <a:solidFill>
                  <a:schemeClr val="bg1"/>
                </a:solidFill>
              </a:rPr>
              <a:t>marketing</a:t>
            </a:r>
            <a:r>
              <a:rPr lang="zh-CN" altLang="en-US" dirty="0">
                <a:solidFill>
                  <a:schemeClr val="bg1"/>
                </a:solidFill>
              </a:rPr>
              <a:t> </a:t>
            </a:r>
            <a:r>
              <a:rPr lang="en-US" altLang="zh-CN" dirty="0">
                <a:solidFill>
                  <a:schemeClr val="bg1"/>
                </a:solidFill>
              </a:rPr>
              <a:t>on</a:t>
            </a:r>
            <a:r>
              <a:rPr lang="en-US" dirty="0">
                <a:solidFill>
                  <a:schemeClr val="bg1"/>
                </a:solidFill>
              </a:rPr>
              <a:t> consumer behavior</a:t>
            </a:r>
          </a:p>
          <a:p>
            <a:pPr marL="285750" indent="-285750">
              <a:buFont typeface="Arial" panose="020B0604020202020204" pitchFamily="34" charset="0"/>
              <a:buChar char="•"/>
            </a:pPr>
            <a:r>
              <a:rPr lang="en-US" altLang="zh-CN" dirty="0">
                <a:solidFill>
                  <a:schemeClr val="bg1"/>
                </a:solidFill>
              </a:rPr>
              <a:t>A</a:t>
            </a:r>
            <a:r>
              <a:rPr lang="en-US" dirty="0">
                <a:solidFill>
                  <a:schemeClr val="bg1"/>
                </a:solidFill>
              </a:rPr>
              <a:t>void consumption errors</a:t>
            </a:r>
          </a:p>
          <a:p>
            <a:pPr marL="285750" indent="-285750">
              <a:buFont typeface="Arial" panose="020B0604020202020204" pitchFamily="34" charset="0"/>
              <a:buChar char="•"/>
            </a:pPr>
            <a:r>
              <a:rPr lang="en-US" altLang="zh-CN" dirty="0">
                <a:solidFill>
                  <a:schemeClr val="bg1"/>
                </a:solidFill>
              </a:rPr>
              <a:t>Improve</a:t>
            </a:r>
            <a:r>
              <a:rPr lang="zh-CN" altLang="en-US" dirty="0">
                <a:solidFill>
                  <a:schemeClr val="bg1"/>
                </a:solidFill>
              </a:rPr>
              <a:t> </a:t>
            </a:r>
            <a:r>
              <a:rPr lang="en-US" dirty="0">
                <a:solidFill>
                  <a:schemeClr val="bg1"/>
                </a:solidFill>
              </a:rPr>
              <a:t>consumption decisions</a:t>
            </a:r>
          </a:p>
          <a:p>
            <a:endParaRPr lang="en-US" dirty="0">
              <a:solidFill>
                <a:schemeClr val="bg1"/>
              </a:solidFill>
            </a:endParaRPr>
          </a:p>
        </p:txBody>
      </p:sp>
      <p:sp>
        <p:nvSpPr>
          <p:cNvPr id="69" name="文本框 15">
            <a:extLst>
              <a:ext uri="{FF2B5EF4-FFF2-40B4-BE49-F238E27FC236}">
                <a16:creationId xmlns:a16="http://schemas.microsoft.com/office/drawing/2014/main" id="{AFE18141-771A-F046-A8EE-27315CD335A7}"/>
              </a:ext>
            </a:extLst>
          </p:cNvPr>
          <p:cNvSpPr txBox="1"/>
          <p:nvPr/>
        </p:nvSpPr>
        <p:spPr>
          <a:xfrm>
            <a:off x="675492" y="1470733"/>
            <a:ext cx="11097729" cy="1383584"/>
          </a:xfrm>
          <a:prstGeom prst="rect">
            <a:avLst/>
          </a:prstGeom>
          <a:noFill/>
        </p:spPr>
        <p:txBody>
          <a:bodyPr wrap="square" rtlCol="0">
            <a:spAutoFit/>
          </a:bodyPr>
          <a:lstStyle/>
          <a:p>
            <a:pPr>
              <a:lnSpc>
                <a:spcPct val="130000"/>
              </a:lnSpc>
            </a:pPr>
            <a:r>
              <a:rPr lang="en-US" altLang="zh-CN" sz="2400" b="1" dirty="0">
                <a:solidFill>
                  <a:schemeClr val="bg1"/>
                </a:solidFill>
                <a:latin typeface="Calibri" panose="020F0502020204030204" pitchFamily="34" charset="0"/>
                <a:cs typeface="Calibri" panose="020F0502020204030204" pitchFamily="34" charset="0"/>
              </a:rPr>
              <a:t>Overall:</a:t>
            </a:r>
            <a:r>
              <a:rPr lang="zh-CN" altLang="en-US" sz="2400" b="1" dirty="0">
                <a:solidFill>
                  <a:schemeClr val="bg1"/>
                </a:solidFill>
                <a:latin typeface="Calibri" panose="020F0502020204030204" pitchFamily="34" charset="0"/>
                <a:cs typeface="Calibri" panose="020F0502020204030204" pitchFamily="34" charset="0"/>
              </a:rPr>
              <a:t> </a:t>
            </a:r>
            <a:r>
              <a:rPr lang="en-US" altLang="zh-CN" sz="2400" b="1" dirty="0">
                <a:solidFill>
                  <a:schemeClr val="bg1"/>
                </a:solidFill>
                <a:latin typeface="Calibri" panose="020F0502020204030204" pitchFamily="34" charset="0"/>
                <a:cs typeface="Calibri" panose="020F0502020204030204" pitchFamily="34" charset="0"/>
              </a:rPr>
              <a:t>To</a:t>
            </a:r>
            <a:r>
              <a:rPr lang="zh-CN" altLang="en-US" sz="2400" b="1" dirty="0">
                <a:solidFill>
                  <a:schemeClr val="bg1"/>
                </a:solidFill>
                <a:latin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cs typeface="Calibri" panose="020F0502020204030204" pitchFamily="34" charset="0"/>
              </a:rPr>
              <a:t>explain the global economy and help decision-makers make smarter decisions to advance global prosperity.</a:t>
            </a:r>
          </a:p>
          <a:p>
            <a:pPr>
              <a:lnSpc>
                <a:spcPct val="130000"/>
              </a:lnSpc>
            </a:pPr>
            <a:endParaRPr lang="en-US" altLang="zh-CN" i="1" dirty="0">
              <a:solidFill>
                <a:schemeClr val="bg1"/>
              </a:solidFill>
            </a:endParaRPr>
          </a:p>
        </p:txBody>
      </p:sp>
    </p:spTree>
    <p:extLst>
      <p:ext uri="{BB962C8B-B14F-4D97-AF65-F5344CB8AC3E}">
        <p14:creationId xmlns:p14="http://schemas.microsoft.com/office/powerpoint/2010/main" val="312805743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75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75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0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25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25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75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75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ppt_x"/>
                                          </p:val>
                                        </p:tav>
                                        <p:tav tm="100000">
                                          <p:val>
                                            <p:strVal val="#ppt_x"/>
                                          </p:val>
                                        </p:tav>
                                      </p:tavLst>
                                    </p:anim>
                                    <p:anim calcmode="lin" valueType="num">
                                      <p:cBhvr additive="base">
                                        <p:cTn id="40" dur="500" fill="hold"/>
                                        <p:tgtEl>
                                          <p:spTgt spid="6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 calcmode="lin" valueType="num">
                                      <p:cBhvr additive="base">
                                        <p:cTn id="47" dur="500" fill="hold"/>
                                        <p:tgtEl>
                                          <p:spTgt spid="74"/>
                                        </p:tgtEl>
                                        <p:attrNameLst>
                                          <p:attrName>ppt_x</p:attrName>
                                        </p:attrNameLst>
                                      </p:cBhvr>
                                      <p:tavLst>
                                        <p:tav tm="0">
                                          <p:val>
                                            <p:strVal val="#ppt_x"/>
                                          </p:val>
                                        </p:tav>
                                        <p:tav tm="100000">
                                          <p:val>
                                            <p:strVal val="#ppt_x"/>
                                          </p:val>
                                        </p:tav>
                                      </p:tavLst>
                                    </p:anim>
                                    <p:anim calcmode="lin" valueType="num">
                                      <p:cBhvr additive="base">
                                        <p:cTn id="4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34" grpId="0"/>
      <p:bldP spid="36" grpId="0"/>
      <p:bldP spid="38" grpId="0"/>
      <p:bldP spid="66" grpId="0"/>
      <p:bldP spid="67" grpId="0"/>
      <p:bldP spid="68" grpId="0"/>
      <p:bldP spid="6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159</Words>
  <Application>Microsoft Macintosh PowerPoint</Application>
  <PresentationFormat>Widescreen</PresentationFormat>
  <Paragraphs>32</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微软雅黑</vt:lpstr>
      <vt:lpstr>Arial</vt:lpstr>
      <vt:lpstr>Calibri</vt:lpstr>
      <vt:lpstr>Calibri Light</vt:lpstr>
      <vt:lpstr>Cambria</vt:lpstr>
      <vt:lpstr>HelveticaNeue-Medium</vt:lpstr>
      <vt:lpstr>Times New Roman</vt:lpstr>
      <vt:lpstr>Office 主题</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26工作计划</dc:title>
  <dc:creator>bilin</dc:creator>
  <cp:lastModifiedBy>Cai, Huilin</cp:lastModifiedBy>
  <cp:revision>428</cp:revision>
  <dcterms:created xsi:type="dcterms:W3CDTF">2015-03-19T06:14:36Z</dcterms:created>
  <dcterms:modified xsi:type="dcterms:W3CDTF">2018-12-30T23:17:57Z</dcterms:modified>
</cp:coreProperties>
</file>