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89" r:id="rId2"/>
    <p:sldId id="291" r:id="rId3"/>
    <p:sldId id="292" r:id="rId4"/>
    <p:sldId id="293" r:id="rId5"/>
    <p:sldId id="294" r:id="rId6"/>
    <p:sldId id="259" r:id="rId7"/>
    <p:sldId id="260" r:id="rId8"/>
    <p:sldId id="261" r:id="rId9"/>
    <p:sldId id="262" r:id="rId10"/>
    <p:sldId id="296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3" r:id="rId24"/>
    <p:sldId id="279" r:id="rId25"/>
    <p:sldId id="297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09"/>
    <p:restoredTop sz="65192"/>
  </p:normalViewPr>
  <p:slideViewPr>
    <p:cSldViewPr>
      <p:cViewPr>
        <p:scale>
          <a:sx n="76" d="100"/>
          <a:sy n="76" d="100"/>
        </p:scale>
        <p:origin x="1056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E9E27E1-9540-443B-AF18-150BAA15FB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063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9E27E1-9540-443B-AF18-150BAA15FB65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5502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9E27E1-9540-443B-AF18-150BAA15FB6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328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A.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Regression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model:</a:t>
            </a:r>
            <a:r>
              <a:rPr lang="zh-CN" altLang="en-US" dirty="0" smtClean="0"/>
              <a:t> </a:t>
            </a:r>
            <a:r>
              <a:rPr lang="en-US" altLang="zh-CN" dirty="0" smtClean="0"/>
              <a:t>y=beta</a:t>
            </a:r>
            <a:r>
              <a:rPr lang="en-US" altLang="zh-CN" baseline="-25000" dirty="0" smtClean="0"/>
              <a:t>0</a:t>
            </a:r>
            <a:r>
              <a:rPr lang="en-US" altLang="zh-CN" baseline="0" dirty="0" smtClean="0"/>
              <a:t>+beta</a:t>
            </a:r>
            <a:r>
              <a:rPr lang="en-US" altLang="zh-CN" baseline="-25000" dirty="0" smtClean="0"/>
              <a:t>1</a:t>
            </a:r>
            <a:r>
              <a:rPr lang="en-US" altLang="zh-CN" baseline="0" dirty="0" smtClean="0"/>
              <a:t>x+error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term</a:t>
            </a:r>
          </a:p>
          <a:p>
            <a:r>
              <a:rPr lang="en-US" altLang="zh-CN" baseline="0" dirty="0" smtClean="0"/>
              <a:t>Normal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distribution:</a:t>
            </a:r>
            <a:r>
              <a:rPr lang="zh-CN" altLang="en-US" baseline="0" dirty="0" smtClean="0"/>
              <a:t> </a:t>
            </a:r>
            <a:endParaRPr lang="en-US" altLang="zh-CN" baseline="0" dirty="0" smtClean="0"/>
          </a:p>
          <a:p>
            <a:r>
              <a:rPr lang="en-US" altLang="zh-CN" baseline="0" dirty="0" smtClean="0"/>
              <a:t>1.error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normally</a:t>
            </a:r>
            <a:r>
              <a:rPr lang="zh-CN" altLang="en-US" baseline="0" dirty="0" smtClean="0"/>
              <a:t> </a:t>
            </a:r>
            <a:r>
              <a:rPr lang="en-US" altLang="zh-CN" baseline="0" dirty="0" err="1" smtClean="0"/>
              <a:t>disributed</a:t>
            </a:r>
            <a:endParaRPr lang="en-US" altLang="zh-CN" baseline="0" dirty="0" smtClean="0"/>
          </a:p>
          <a:p>
            <a:r>
              <a:rPr lang="en-US" altLang="zh-CN" baseline="0" dirty="0" smtClean="0"/>
              <a:t>2.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Error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term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independent-----s</a:t>
            </a:r>
          </a:p>
          <a:p>
            <a:r>
              <a:rPr lang="en-US" altLang="zh-CN" baseline="0" dirty="0" smtClean="0"/>
              <a:t>3.</a:t>
            </a:r>
            <a:r>
              <a:rPr lang="zh-CN" altLang="en-US" baseline="0" dirty="0" smtClean="0"/>
              <a:t> </a:t>
            </a:r>
            <a:r>
              <a:rPr lang="en-US" altLang="zh-CN" baseline="0" dirty="0" err="1" smtClean="0"/>
              <a:t>VaR</a:t>
            </a:r>
            <a:r>
              <a:rPr lang="en-US" altLang="zh-CN" baseline="0" dirty="0" smtClean="0"/>
              <a:t>(error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term)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constant=cigama2=s2=MSE</a:t>
            </a:r>
          </a:p>
          <a:p>
            <a:r>
              <a:rPr lang="en-US" altLang="zh-CN" baseline="0" dirty="0" smtClean="0"/>
              <a:t>4.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E(error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term)=0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For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cross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sectional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data,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You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never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test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2,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but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for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time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series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data,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you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can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not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ignore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2,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need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test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understand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why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independent.</a:t>
            </a:r>
          </a:p>
          <a:p>
            <a:endParaRPr lang="en-US" baseline="0" dirty="0" smtClean="0"/>
          </a:p>
          <a:p>
            <a:r>
              <a:rPr lang="en-US" altLang="zh-CN" baseline="0" dirty="0" smtClean="0"/>
              <a:t>B.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Smoothing</a:t>
            </a:r>
            <a:r>
              <a:rPr lang="zh-CN" altLang="en-US" baseline="0" dirty="0" smtClean="0"/>
              <a:t> </a:t>
            </a:r>
            <a:r>
              <a:rPr lang="en-US" altLang="zh-CN" baseline="0" smtClean="0"/>
              <a:t>methods: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9E27E1-9540-443B-AF18-150BAA15FB6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48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9E27E1-9540-443B-AF18-150BAA15FB6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25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Cross</a:t>
            </a:r>
            <a:r>
              <a:rPr lang="zh-CN" altLang="en-US" dirty="0" smtClean="0"/>
              <a:t> </a:t>
            </a:r>
            <a:r>
              <a:rPr lang="en-US" altLang="zh-CN" dirty="0" smtClean="0"/>
              <a:t>sectional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9E27E1-9540-443B-AF18-150BAA15FB6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291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Time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9E27E1-9540-443B-AF18-150BAA15FB6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71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9E27E1-9540-443B-AF18-150BAA15FB6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243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9E27E1-9540-443B-AF18-150BAA15FB6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26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time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series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data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collected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equally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spaced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time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periods.</a:t>
            </a:r>
          </a:p>
          <a:p>
            <a:r>
              <a:rPr lang="en-US" altLang="zh-CN" baseline="0" dirty="0" smtClean="0"/>
              <a:t>Y</a:t>
            </a:r>
            <a:r>
              <a:rPr lang="en-US" altLang="zh-CN" baseline="-25000" dirty="0" smtClean="0"/>
              <a:t>1</a:t>
            </a:r>
            <a:r>
              <a:rPr lang="zh-CN" altLang="en-US" baseline="0" dirty="0" smtClean="0"/>
              <a:t>  </a:t>
            </a:r>
            <a:r>
              <a:rPr lang="en-US" altLang="zh-CN" baseline="0" dirty="0" smtClean="0"/>
              <a:t>y</a:t>
            </a:r>
            <a:r>
              <a:rPr lang="en-US" altLang="zh-CN" baseline="-25000" dirty="0" smtClean="0"/>
              <a:t>2</a:t>
            </a:r>
            <a:r>
              <a:rPr lang="zh-CN" altLang="en-US" baseline="-25000" dirty="0" smtClean="0"/>
              <a:t>  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y</a:t>
            </a:r>
            <a:r>
              <a:rPr lang="en-US" altLang="zh-CN" baseline="-25000" dirty="0" smtClean="0"/>
              <a:t>3</a:t>
            </a:r>
            <a:r>
              <a:rPr lang="zh-CN" altLang="en-US" baseline="-25000" dirty="0" smtClean="0"/>
              <a:t> 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space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between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them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should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qual.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9E27E1-9540-443B-AF18-150BAA15FB6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74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9E27E1-9540-443B-AF18-150BAA15FB6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851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9E27E1-9540-443B-AF18-150BAA15FB6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09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Time Series Analysis and Forecasting 2E, 2015  MJK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92B2A1-F883-4CCC-AA3B-69089749C9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426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Time Series Analysis and Forecasting 2E, 2015  MJK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F6AFC1-AC35-46E0-AC4E-79B7AD96EF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769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Time Series Analysis and Forecasting 2E, 2015  MJK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FB4E32-80FC-4F3F-91EB-C2593266C3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754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1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Time Series Analysis and Forecasting 2E, 2015  MJK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856E31-D7B7-4CC9-8983-528017FBBA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36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Time Series Analysis and Forecasting 2E, 2015  MJK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5069D1-E49A-4A80-A6CF-F62FCE8FB8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49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Time Series Analysis and Forecasting 2E, 2015  MJK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1991FF-A2C6-4A3B-AB3B-73933B9A2A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31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Time Series Analysis and Forecasting 2E, 2015  MJK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51DFF3-11BE-496C-8D57-D9BE72D267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053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1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Time Series Analysis and Forecasting 2E, 2015  MJK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CDDC72-8133-41A4-8444-BC0DBA0A28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0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1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Time Series Analysis and Forecasting 2E, 2015  MJK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F83F36-2CC6-402E-B674-11B88FE3BE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33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1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Time Series Analysis and Forecasting 2E, 2015  MJK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0860E-63B3-4EA6-97A5-90696E8E95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261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Time Series Analysis and Forecasting 2E, 2015  MJK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98BD67-57BE-471E-936B-DD4411D390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92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Time Series Analysis and Forecasting 2E, 2015  MJK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447E86-C0DD-4C41-9D06-EA9D774267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25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Chapter 1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245225"/>
            <a:ext cx="3352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Introduction to Time Series Analysis and Forecasting 2E, 2015  MJK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B36E5A2-472F-4DDA-85FA-EC0F4C3D9F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7.emf"/><Relationship Id="rId5" Type="http://schemas.openxmlformats.org/officeDocument/2006/relationships/image" Target="../media/image8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wmf"/><Relationship Id="rId3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3" Type="http://schemas.openxmlformats.org/officeDocument/2006/relationships/image" Target="../media/image17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5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/>
              <a:t>Introduction to Time Series Analysis</a:t>
            </a:r>
          </a:p>
        </p:txBody>
      </p:sp>
      <p:sp>
        <p:nvSpPr>
          <p:cNvPr id="20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A84DC01-DB3D-4F53-B18C-A196B18B6773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What to forecast? 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D6E89D6-7705-441D-BDF4-B7DD235386DD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 smtClean="0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609600" y="1219200"/>
            <a:ext cx="7620000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000"/>
          </a:p>
          <a:p>
            <a:pPr eaLnBrk="1" hangingPunct="1">
              <a:spcBef>
                <a:spcPct val="0"/>
              </a:spcBef>
            </a:pPr>
            <a:r>
              <a:rPr lang="en-US" altLang="en-US" sz="2000"/>
              <a:t>Product sales 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000"/>
              <a:t>Demand for services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000"/>
              <a:t>Returns from investment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000"/>
              <a:t>GDP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000"/>
              <a:t>Population growth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000"/>
              <a:t>Unemployment rate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000"/>
              <a:t>Interest rate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000"/>
              <a:t>Inflation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000"/>
              <a:t>Job growth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000"/>
              <a:t>Consumption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000"/>
              <a:t>Population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000"/>
              <a:t>Time spent at the service line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000"/>
              <a:t>Number of people at the store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000"/>
              <a:t>Weather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000"/>
              <a:t>etc.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29350"/>
            <a:ext cx="7010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/>
              <a:t>Reference: Introduction to Time Series Analysis and Forecasting 2E, 2015  MJK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E626C21-4AD2-492E-AC4D-CAA051EE2C7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 smtClean="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Two broad types of methods: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/>
              <a:t>Quantitative forecasting methods</a:t>
            </a:r>
          </a:p>
          <a:p>
            <a:pPr lvl="1" eaLnBrk="1" hangingPunct="1"/>
            <a:r>
              <a:rPr lang="en-US" altLang="en-US" sz="2400" dirty="0" smtClean="0"/>
              <a:t>Makes formal use of historical data</a:t>
            </a:r>
          </a:p>
          <a:p>
            <a:pPr lvl="1" eaLnBrk="1" hangingPunct="1"/>
            <a:r>
              <a:rPr lang="en-US" altLang="en-US" sz="2400" dirty="0" smtClean="0"/>
              <a:t>A mathematical/statistical model</a:t>
            </a:r>
          </a:p>
          <a:p>
            <a:pPr lvl="1" eaLnBrk="1" hangingPunct="1"/>
            <a:r>
              <a:rPr lang="en-US" altLang="en-US" sz="2400" dirty="0" smtClean="0"/>
              <a:t>Past patterns are modeled and projected into the future</a:t>
            </a:r>
          </a:p>
          <a:p>
            <a:pPr eaLnBrk="1" hangingPunct="1"/>
            <a:r>
              <a:rPr lang="en-US" altLang="en-US" sz="2800" dirty="0" smtClean="0"/>
              <a:t>Qualitative forecasting methods</a:t>
            </a:r>
          </a:p>
          <a:p>
            <a:pPr lvl="1" eaLnBrk="1" hangingPunct="1"/>
            <a:r>
              <a:rPr lang="en-US" altLang="en-US" sz="2400" dirty="0" smtClean="0"/>
              <a:t>Subjective </a:t>
            </a:r>
          </a:p>
          <a:p>
            <a:pPr lvl="1" eaLnBrk="1" hangingPunct="1"/>
            <a:r>
              <a:rPr lang="en-US" altLang="en-US" sz="2400" dirty="0" smtClean="0"/>
              <a:t>Little available data (new product introduction)</a:t>
            </a:r>
          </a:p>
          <a:p>
            <a:pPr lvl="1" eaLnBrk="1" hangingPunct="1"/>
            <a:r>
              <a:rPr lang="en-US" altLang="en-US" sz="2400" dirty="0" smtClean="0"/>
              <a:t>Expert opinion often used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716B5E-599D-401B-AEAC-1EB97DB494E4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Quantitative Forecasting Methods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74838"/>
            <a:ext cx="8229600" cy="45259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 smtClean="0"/>
              <a:t>Regression methods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28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 smtClean="0"/>
              <a:t>Smoothing methods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28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 smtClean="0"/>
              <a:t>Formal time series analysis methods</a:t>
            </a:r>
            <a:endParaRPr lang="en-US" altLang="en-US" sz="2800" dirty="0"/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800" dirty="0"/>
              <a:t> </a:t>
            </a:r>
            <a:r>
              <a:rPr lang="en-US" altLang="en-US" sz="2800" dirty="0" smtClean="0"/>
              <a:t>   	</a:t>
            </a:r>
            <a:endParaRPr lang="en-US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973ED5D-7AE6-4445-B9F5-C2FE92A055A7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Examples of time series: Uncorrelated data, constant process model</a:t>
            </a:r>
          </a:p>
        </p:txBody>
      </p:sp>
      <p:pic>
        <p:nvPicPr>
          <p:cNvPr id="1536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38"/>
          <a:stretch>
            <a:fillRect/>
          </a:stretch>
        </p:blipFill>
        <p:spPr>
          <a:xfrm>
            <a:off x="750888" y="1600200"/>
            <a:ext cx="7640637" cy="4049713"/>
          </a:xfrm>
          <a:noFill/>
        </p:spPr>
      </p:pic>
      <p:sp>
        <p:nvSpPr>
          <p:cNvPr id="15365" name="Footer Placeholder 4"/>
          <p:cNvSpPr txBox="1">
            <a:spLocks/>
          </p:cNvSpPr>
          <p:nvPr/>
        </p:nvSpPr>
        <p:spPr bwMode="auto">
          <a:xfrm>
            <a:off x="1143000" y="6229350"/>
            <a:ext cx="70104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Reference: Introduction to Time Series Analysis and Forecasting 2E, 2015  MJK</a:t>
            </a:r>
          </a:p>
        </p:txBody>
      </p:sp>
      <p:sp>
        <p:nvSpPr>
          <p:cNvPr id="15366" name="TextBox 1"/>
          <p:cNvSpPr txBox="1">
            <a:spLocks noChangeArrowheads="1"/>
          </p:cNvSpPr>
          <p:nvPr/>
        </p:nvSpPr>
        <p:spPr bwMode="auto">
          <a:xfrm>
            <a:off x="3000375" y="5715000"/>
            <a:ext cx="38576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Figure 2: Pharmaceutical product sales.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D280EBA-378C-4143-94AE-A55BA1A9071B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Autocorrelated data</a:t>
            </a:r>
          </a:p>
        </p:txBody>
      </p:sp>
      <p:pic>
        <p:nvPicPr>
          <p:cNvPr id="1638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38"/>
          <a:stretch>
            <a:fillRect/>
          </a:stretch>
        </p:blipFill>
        <p:spPr>
          <a:xfrm>
            <a:off x="1220788" y="1600200"/>
            <a:ext cx="6700837" cy="4049713"/>
          </a:xfrm>
          <a:noFill/>
        </p:spPr>
      </p:pic>
      <p:sp>
        <p:nvSpPr>
          <p:cNvPr id="1638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229350"/>
            <a:ext cx="7010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/>
              <a:t>Reference: Introduction to Time Series Analysis and Forecasting 2E, 2015  MJK</a:t>
            </a:r>
          </a:p>
        </p:txBody>
      </p:sp>
      <p:sp>
        <p:nvSpPr>
          <p:cNvPr id="16390" name="TextBox 1"/>
          <p:cNvSpPr txBox="1">
            <a:spLocks noChangeArrowheads="1"/>
          </p:cNvSpPr>
          <p:nvPr/>
        </p:nvSpPr>
        <p:spPr bwMode="auto">
          <a:xfrm>
            <a:off x="2438400" y="5638800"/>
            <a:ext cx="4470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Figure 3: Chemical process viscosity readings.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58BED86-A970-4635-A97F-EF29B3768AC2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Trend</a:t>
            </a:r>
          </a:p>
        </p:txBody>
      </p:sp>
      <p:graphicFrame>
        <p:nvGraphicFramePr>
          <p:cNvPr id="17412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460375" y="1598613"/>
          <a:ext cx="8221663" cy="455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1" name="Chart" r:id="rId3" imgW="6305443" imgH="3495743" progId="MSGraph.Chart.8">
                  <p:embed followColorScheme="full"/>
                </p:oleObj>
              </mc:Choice>
              <mc:Fallback>
                <p:oleObj name="Chart" r:id="rId3" imgW="6305443" imgH="3495743" progId="MSGraph.Chart.8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75" y="1598613"/>
                        <a:ext cx="8221663" cy="4557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41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92"/>
          <a:stretch>
            <a:fillRect/>
          </a:stretch>
        </p:blipFill>
        <p:spPr bwMode="auto">
          <a:xfrm>
            <a:off x="1066800" y="1447800"/>
            <a:ext cx="7086600" cy="354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4900" y="6229350"/>
            <a:ext cx="7010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/>
              <a:t>Reference: Introduction to Time Series Analysis and Forecasting 2E, 2015  MJK</a:t>
            </a:r>
          </a:p>
        </p:txBody>
      </p:sp>
      <p:sp>
        <p:nvSpPr>
          <p:cNvPr id="17415" name="TextBox 1"/>
          <p:cNvSpPr txBox="1">
            <a:spLocks noChangeArrowheads="1"/>
          </p:cNvSpPr>
          <p:nvPr/>
        </p:nvSpPr>
        <p:spPr bwMode="auto">
          <a:xfrm>
            <a:off x="292100" y="5253038"/>
            <a:ext cx="87757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Figure 4: The U.S. annual production of blue and gorgonzola cheeses. (Source: USDA-NASS.)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585B0AE-03F5-496F-A31A-02108260D83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Cyclic or seasonal data</a:t>
            </a:r>
          </a:p>
        </p:txBody>
      </p:sp>
      <p:pic>
        <p:nvPicPr>
          <p:cNvPr id="1843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12"/>
          <a:stretch>
            <a:fillRect/>
          </a:stretch>
        </p:blipFill>
        <p:spPr>
          <a:xfrm>
            <a:off x="958850" y="1600200"/>
            <a:ext cx="7226300" cy="3873500"/>
          </a:xfrm>
          <a:noFill/>
        </p:spPr>
      </p:pic>
      <p:sp>
        <p:nvSpPr>
          <p:cNvPr id="1843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229350"/>
            <a:ext cx="7010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/>
              <a:t>Reference: Introduction to Time Series Analysis and Forecasting 2E, 2015  MJK</a:t>
            </a:r>
          </a:p>
        </p:txBody>
      </p:sp>
      <p:sp>
        <p:nvSpPr>
          <p:cNvPr id="18438" name="TextBox 1"/>
          <p:cNvSpPr txBox="1">
            <a:spLocks noChangeArrowheads="1"/>
          </p:cNvSpPr>
          <p:nvPr/>
        </p:nvSpPr>
        <p:spPr bwMode="auto">
          <a:xfrm>
            <a:off x="592138" y="5635625"/>
            <a:ext cx="82470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Figure 5: The U.S. beverage manufacturer monthly product shipments (Source: U.S. Census Bureau.)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EE4DC9E-B4AF-45C9-9E22-F1DDBE218166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Nonstationary data</a:t>
            </a:r>
          </a:p>
        </p:txBody>
      </p:sp>
      <p:pic>
        <p:nvPicPr>
          <p:cNvPr id="1946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92"/>
          <a:stretch>
            <a:fillRect/>
          </a:stretch>
        </p:blipFill>
        <p:spPr>
          <a:xfrm>
            <a:off x="858838" y="1600200"/>
            <a:ext cx="7426325" cy="4024313"/>
          </a:xfrm>
          <a:noFill/>
        </p:spPr>
      </p:pic>
      <p:sp>
        <p:nvSpPr>
          <p:cNvPr id="1946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19200" y="6229350"/>
            <a:ext cx="7010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/>
              <a:t>Reference: Introduction to Time Series Analysis and Forecasting 2E, 2015  MJK</a:t>
            </a:r>
          </a:p>
        </p:txBody>
      </p:sp>
      <p:sp>
        <p:nvSpPr>
          <p:cNvPr id="19462" name="TextBox 1"/>
          <p:cNvSpPr txBox="1">
            <a:spLocks noChangeArrowheads="1"/>
          </p:cNvSpPr>
          <p:nvPr/>
        </p:nvSpPr>
        <p:spPr bwMode="auto">
          <a:xfrm>
            <a:off x="1468438" y="5711825"/>
            <a:ext cx="70659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Figure 6: Global mean surface air temperature annual anomaly. (Source: NASA-GISS.)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B6F10DC-D075-4D10-8E20-2FE1D9CBA6DD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 smtClean="0"/>
          </a:p>
        </p:txBody>
      </p:sp>
      <p:pic>
        <p:nvPicPr>
          <p:cNvPr id="20483" name="Picture 3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81"/>
          <a:stretch>
            <a:fillRect/>
          </a:stretch>
        </p:blipFill>
        <p:spPr>
          <a:xfrm>
            <a:off x="457200" y="673100"/>
            <a:ext cx="8229600" cy="4437063"/>
          </a:xfrm>
          <a:noFill/>
        </p:spPr>
      </p:pic>
      <p:sp>
        <p:nvSpPr>
          <p:cNvPr id="2048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3000" y="6229350"/>
            <a:ext cx="7010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/>
              <a:t>Reference: Introduction to Time Series Analysis and Forecasting 2E, 2015  MJK</a:t>
            </a:r>
          </a:p>
        </p:txBody>
      </p:sp>
      <p:sp>
        <p:nvSpPr>
          <p:cNvPr id="20485" name="TextBox 1"/>
          <p:cNvSpPr txBox="1">
            <a:spLocks noChangeArrowheads="1"/>
          </p:cNvSpPr>
          <p:nvPr/>
        </p:nvSpPr>
        <p:spPr bwMode="auto">
          <a:xfrm>
            <a:off x="1447800" y="5334000"/>
            <a:ext cx="69834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Figure 7: Whole Foods Market stock price, daily closing adjusted for splits.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305D4D9-D3A0-4B74-828D-A7276DCFD094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 smtClean="0"/>
          </a:p>
        </p:txBody>
      </p:sp>
      <p:sp>
        <p:nvSpPr>
          <p:cNvPr id="2150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mixture of patterns</a:t>
            </a:r>
          </a:p>
        </p:txBody>
      </p:sp>
      <p:pic>
        <p:nvPicPr>
          <p:cNvPr id="21508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53"/>
          <a:stretch>
            <a:fillRect/>
          </a:stretch>
        </p:blipFill>
        <p:spPr>
          <a:xfrm>
            <a:off x="457200" y="1660525"/>
            <a:ext cx="8229600" cy="3851275"/>
          </a:xfrm>
          <a:noFill/>
        </p:spPr>
      </p:pic>
      <p:sp>
        <p:nvSpPr>
          <p:cNvPr id="2150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4900" y="6229350"/>
            <a:ext cx="7010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/>
              <a:t>Reference: Introduction to Time Series Analysis and Forecasting 2E, 2015  MJK</a:t>
            </a:r>
          </a:p>
        </p:txBody>
      </p:sp>
      <p:sp>
        <p:nvSpPr>
          <p:cNvPr id="21510" name="TextBox 1"/>
          <p:cNvSpPr txBox="1">
            <a:spLocks noChangeArrowheads="1"/>
          </p:cNvSpPr>
          <p:nvPr/>
        </p:nvSpPr>
        <p:spPr bwMode="auto">
          <a:xfrm>
            <a:off x="685800" y="5715000"/>
            <a:ext cx="81597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Figure 8: Monthly unemployment rate--full-time labor force. (Source: U.S. Department of Labor-BLS.)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z="3600" dirty="0" smtClean="0"/>
              <a:t>      Cross-Sectional and Time Series Data</a:t>
            </a:r>
            <a:endParaRPr lang="en-US" sz="3600" dirty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609600" y="1798638"/>
            <a:ext cx="8229600" cy="4525962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200" u="sng" dirty="0" smtClean="0"/>
              <a:t>Cross-sectional data </a:t>
            </a:r>
            <a:r>
              <a:rPr lang="en-US" altLang="en-US" sz="2200" dirty="0" smtClean="0"/>
              <a:t>contains values of a characteristic of many subjects at the same point or approximately the </a:t>
            </a:r>
            <a:r>
              <a:rPr lang="en-US" altLang="en-US" sz="2200" u="sng" dirty="0" smtClean="0"/>
              <a:t>same point in time. </a:t>
            </a:r>
          </a:p>
          <a:p>
            <a:pPr>
              <a:buFontTx/>
              <a:buNone/>
            </a:pPr>
            <a:r>
              <a:rPr lang="en-US" altLang="en-US" sz="2200" dirty="0" smtClean="0"/>
              <a:t> </a:t>
            </a:r>
          </a:p>
          <a:p>
            <a:pPr>
              <a:buFontTx/>
              <a:buNone/>
            </a:pPr>
            <a:r>
              <a:rPr lang="en-US" altLang="en-US" sz="2200" u="sng" dirty="0" smtClean="0"/>
              <a:t>Time Series data</a:t>
            </a:r>
            <a:r>
              <a:rPr lang="en-US" altLang="en-US" sz="2200" dirty="0" smtClean="0"/>
              <a:t> contain values of a characteristic of a subject </a:t>
            </a:r>
            <a:r>
              <a:rPr lang="en-US" altLang="en-US" sz="2200" u="sng" dirty="0" smtClean="0"/>
              <a:t>over time. </a:t>
            </a:r>
          </a:p>
        </p:txBody>
      </p:sp>
      <p:pic>
        <p:nvPicPr>
          <p:cNvPr id="3076" name="Picture 2" descr="http://www.bentley.edu/files/shield_master_4c_bentle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"/>
            <a:ext cx="76200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FD3D894-6C31-4D32-B078-0131D64CEB21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12C0294-A66C-4094-8923-77A32E523098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Cyclic patterns of different magnitudes</a:t>
            </a:r>
          </a:p>
        </p:txBody>
      </p:sp>
      <p:pic>
        <p:nvPicPr>
          <p:cNvPr id="2253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30"/>
          <a:stretch>
            <a:fillRect/>
          </a:stretch>
        </p:blipFill>
        <p:spPr>
          <a:xfrm>
            <a:off x="669925" y="1600200"/>
            <a:ext cx="7802563" cy="4098925"/>
          </a:xfrm>
          <a:noFill/>
        </p:spPr>
      </p:pic>
      <p:sp>
        <p:nvSpPr>
          <p:cNvPr id="225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6248400"/>
            <a:ext cx="7010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/>
              <a:t>Reference: Introduction to Time Series Analysis and Forecasting 2E, 2015  MJK</a:t>
            </a:r>
          </a:p>
        </p:txBody>
      </p:sp>
      <p:sp>
        <p:nvSpPr>
          <p:cNvPr id="22534" name="TextBox 1"/>
          <p:cNvSpPr txBox="1">
            <a:spLocks noChangeArrowheads="1"/>
          </p:cNvSpPr>
          <p:nvPr/>
        </p:nvSpPr>
        <p:spPr bwMode="auto">
          <a:xfrm>
            <a:off x="1895475" y="5715000"/>
            <a:ext cx="57245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Figure 9: The international Sunspot Number. (Source: SIDC.)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A8C2448-DCF2-4B34-8A20-E9EF85DE51F6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Atypical events</a:t>
            </a:r>
          </a:p>
        </p:txBody>
      </p:sp>
      <p:pic>
        <p:nvPicPr>
          <p:cNvPr id="23556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5" r="4378" b="8858"/>
          <a:stretch>
            <a:fillRect/>
          </a:stretch>
        </p:blipFill>
        <p:spPr>
          <a:xfrm>
            <a:off x="4343400" y="2362200"/>
            <a:ext cx="4495800" cy="3024188"/>
          </a:xfrm>
          <a:noFill/>
        </p:spPr>
      </p:pic>
      <p:pic>
        <p:nvPicPr>
          <p:cNvPr id="23557" name="Picture 8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9" r="9525" b="11378"/>
          <a:stretch>
            <a:fillRect/>
          </a:stretch>
        </p:blipFill>
        <p:spPr>
          <a:xfrm>
            <a:off x="228600" y="838200"/>
            <a:ext cx="4114800" cy="2693988"/>
          </a:xfrm>
          <a:noFill/>
        </p:spPr>
      </p:pic>
      <p:sp>
        <p:nvSpPr>
          <p:cNvPr id="2355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19200" y="6248400"/>
            <a:ext cx="7010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/>
              <a:t>Reference: Introduction to Time Series Analysis and Forecasting 2E, 2015  MJK</a:t>
            </a:r>
          </a:p>
        </p:txBody>
      </p:sp>
      <p:sp>
        <p:nvSpPr>
          <p:cNvPr id="23559" name="TextBox 1"/>
          <p:cNvSpPr txBox="1">
            <a:spLocks noChangeArrowheads="1"/>
          </p:cNvSpPr>
          <p:nvPr/>
        </p:nvSpPr>
        <p:spPr bwMode="auto">
          <a:xfrm>
            <a:off x="677863" y="3581400"/>
            <a:ext cx="34369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Figure 10: Pharmaceutical product sales.</a:t>
            </a:r>
          </a:p>
        </p:txBody>
      </p:sp>
      <p:sp>
        <p:nvSpPr>
          <p:cNvPr id="23560" name="TextBox 2"/>
          <p:cNvSpPr txBox="1">
            <a:spLocks noChangeArrowheads="1"/>
          </p:cNvSpPr>
          <p:nvPr/>
        </p:nvSpPr>
        <p:spPr bwMode="auto">
          <a:xfrm>
            <a:off x="3048000" y="5486400"/>
            <a:ext cx="5883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Figure 11: Chemical process viscosity readings, with sensor malfunction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14E7452-921B-499B-9C68-7FB2B33DFC63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altLang="en-US" smtClean="0"/>
              <a:t>The Forecasting Process</a:t>
            </a:r>
          </a:p>
        </p:txBody>
      </p:sp>
      <p:pic>
        <p:nvPicPr>
          <p:cNvPr id="24580" name="Picture 5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990600"/>
            <a:ext cx="8305800" cy="3500438"/>
          </a:xfrm>
          <a:noFill/>
        </p:spPr>
      </p:pic>
      <p:pic>
        <p:nvPicPr>
          <p:cNvPr id="24581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009"/>
          <a:stretch>
            <a:fillRect/>
          </a:stretch>
        </p:blipFill>
        <p:spPr>
          <a:xfrm>
            <a:off x="914400" y="4648200"/>
            <a:ext cx="7543800" cy="1150938"/>
          </a:xfrm>
          <a:noFill/>
        </p:spPr>
      </p:pic>
      <p:sp>
        <p:nvSpPr>
          <p:cNvPr id="2458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29350"/>
            <a:ext cx="7010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/>
              <a:t>Reference: Introduction to Time Series Analysis and Forecasting 2E, 2015  MJK</a:t>
            </a:r>
          </a:p>
        </p:txBody>
      </p:sp>
      <p:sp>
        <p:nvSpPr>
          <p:cNvPr id="24583" name="TextBox 1"/>
          <p:cNvSpPr txBox="1">
            <a:spLocks noChangeArrowheads="1"/>
          </p:cNvSpPr>
          <p:nvPr/>
        </p:nvSpPr>
        <p:spPr bwMode="auto">
          <a:xfrm>
            <a:off x="2971800" y="5791200"/>
            <a:ext cx="3044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Figure 12: The forecasting process.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b="1" smtClean="0"/>
              <a:t>Data Quality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144963"/>
          </a:xfrm>
        </p:spPr>
        <p:txBody>
          <a:bodyPr/>
          <a:lstStyle/>
          <a:p>
            <a:r>
              <a:rPr lang="en-US" altLang="en-US" sz="2800" smtClean="0"/>
              <a:t>Accuracy</a:t>
            </a:r>
          </a:p>
          <a:p>
            <a:r>
              <a:rPr lang="en-US" altLang="en-US" sz="2800" smtClean="0"/>
              <a:t>Timeliness</a:t>
            </a:r>
          </a:p>
          <a:p>
            <a:r>
              <a:rPr lang="en-US" altLang="en-US" sz="2800" smtClean="0"/>
              <a:t>Completeness</a:t>
            </a:r>
          </a:p>
          <a:p>
            <a:r>
              <a:rPr lang="en-US" altLang="en-US" sz="2800" smtClean="0"/>
              <a:t>Representativeness</a:t>
            </a:r>
          </a:p>
          <a:p>
            <a:r>
              <a:rPr lang="en-US" altLang="en-US" sz="2800" smtClean="0"/>
              <a:t>Consistency</a:t>
            </a: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2640C69-2199-4B14-9600-39529ABD3D79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 smtClean="0"/>
          </a:p>
        </p:txBody>
      </p:sp>
      <p:sp>
        <p:nvSpPr>
          <p:cNvPr id="2662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29350"/>
            <a:ext cx="7010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/>
              <a:t>Reference: Introduction to Time Series Analysis and Forecasting 2E, 2015  MJK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A061DE7-75BA-4463-AE12-32E5697CCC63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Some useful resources:</a:t>
            </a:r>
          </a:p>
        </p:txBody>
      </p:sp>
      <p:sp>
        <p:nvSpPr>
          <p:cNvPr id="3072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29350"/>
            <a:ext cx="7010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/>
              <a:t>Reference: Introduction to Time Series Analysis and Forecasting 2E, 2015  MJK</a:t>
            </a:r>
          </a:p>
        </p:txBody>
      </p:sp>
      <p:sp>
        <p:nvSpPr>
          <p:cNvPr id="30725" name="TextBox 1"/>
          <p:cNvSpPr txBox="1">
            <a:spLocks noChangeArrowheads="1"/>
          </p:cNvSpPr>
          <p:nvPr/>
        </p:nvSpPr>
        <p:spPr bwMode="auto">
          <a:xfrm>
            <a:off x="1219200" y="1143000"/>
            <a:ext cx="6726238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000"/>
              <a:t>Journal of Forecasting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000"/>
              <a:t>International Journal of Forecasting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000"/>
              <a:t>Journal of Business Forecasting Methods and Systems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000"/>
              <a:t>Journal of Business and Economics Statistics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000"/>
              <a:t>Management Science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000"/>
              <a:t>Naval Research Logistics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000"/>
              <a:t>Operations Research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000"/>
              <a:t>International Journal of Production Research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000"/>
              <a:t>Journal of Applied Statistics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Software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7D72A04-1C88-4012-96F7-2F1071D1DEA2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 smtClean="0"/>
          </a:p>
        </p:txBody>
      </p:sp>
      <p:sp>
        <p:nvSpPr>
          <p:cNvPr id="31748" name="TextBox 5"/>
          <p:cNvSpPr txBox="1">
            <a:spLocks noChangeArrowheads="1"/>
          </p:cNvSpPr>
          <p:nvPr/>
        </p:nvSpPr>
        <p:spPr bwMode="auto">
          <a:xfrm>
            <a:off x="1371600" y="20574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1749" name="TextBox 6"/>
          <p:cNvSpPr txBox="1">
            <a:spLocks noChangeArrowheads="1"/>
          </p:cNvSpPr>
          <p:nvPr/>
        </p:nvSpPr>
        <p:spPr bwMode="auto">
          <a:xfrm>
            <a:off x="2099781" y="1752600"/>
            <a:ext cx="1967205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R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Minitab</a:t>
            </a:r>
            <a:endParaRPr lang="en-US" altLang="en-US" dirty="0"/>
          </a:p>
          <a:p>
            <a:pPr eaLnBrk="1" hangingPunct="1">
              <a:spcBef>
                <a:spcPct val="0"/>
              </a:spcBef>
            </a:pPr>
            <a:r>
              <a:rPr lang="en-US" altLang="en-US" dirty="0"/>
              <a:t>SAS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JMP</a:t>
            </a:r>
            <a:endParaRPr lang="en-US" altLang="en-US" dirty="0"/>
          </a:p>
          <a:p>
            <a:pPr eaLnBrk="1" hangingPunct="1">
              <a:spcBef>
                <a:spcPct val="0"/>
              </a:spcBef>
            </a:pPr>
            <a:r>
              <a:rPr lang="en-US" altLang="en-US" dirty="0" err="1"/>
              <a:t>Matlab</a:t>
            </a:r>
            <a:endParaRPr lang="en-US" altLang="en-US" dirty="0"/>
          </a:p>
          <a:p>
            <a:pPr eaLnBrk="1" hangingPunct="1">
              <a:spcBef>
                <a:spcPct val="0"/>
              </a:spcBef>
            </a:pPr>
            <a:r>
              <a:rPr lang="en-US" altLang="en-US" dirty="0"/>
              <a:t>S-Plus</a:t>
            </a:r>
          </a:p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/>
              <a:t>   Cross-section or Time Series? </a:t>
            </a:r>
          </a:p>
        </p:txBody>
      </p:sp>
      <p:sp>
        <p:nvSpPr>
          <p:cNvPr id="409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5F988ED-590A-4C1F-9762-9C8A75180938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 smtClean="0"/>
          </a:p>
        </p:txBody>
      </p:sp>
      <p:pic>
        <p:nvPicPr>
          <p:cNvPr id="4100" name="Picture 2" descr="http://www.bentley.edu/files/shield_master_4c_bentle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"/>
            <a:ext cx="76200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1143000" y="2209800"/>
          <a:ext cx="7238999" cy="2849562"/>
        </p:xfrm>
        <a:graphic>
          <a:graphicData uri="http://schemas.openxmlformats.org/drawingml/2006/table">
            <a:tbl>
              <a:tblPr/>
              <a:tblGrid>
                <a:gridCol w="714963"/>
                <a:gridCol w="774543"/>
                <a:gridCol w="1325660"/>
                <a:gridCol w="1817198"/>
                <a:gridCol w="1280975"/>
                <a:gridCol w="1325660"/>
              </a:tblGrid>
              <a:tr h="4954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no. </a:t>
                      </a:r>
                    </a:p>
                  </a:txBody>
                  <a:tcPr marL="7620" marR="7620" marT="7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Fund Type </a:t>
                      </a:r>
                    </a:p>
                  </a:txBody>
                  <a:tcPr marL="7620" marR="7620" marT="7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Net Asset Value ($)</a:t>
                      </a:r>
                    </a:p>
                  </a:txBody>
                  <a:tcPr marL="7620" marR="7620" marT="7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5-Year Average Return (%)</a:t>
                      </a:r>
                    </a:p>
                  </a:txBody>
                  <a:tcPr marL="7620" marR="7620" marT="7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Expense Ratio (%) </a:t>
                      </a:r>
                    </a:p>
                  </a:txBody>
                  <a:tcPr marL="7620" marR="7620" marT="7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Morning Star Rank </a:t>
                      </a:r>
                    </a:p>
                  </a:txBody>
                  <a:tcPr marL="7620" marR="7620" marT="7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3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7620" marR="7620" marT="7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IE</a:t>
                      </a:r>
                    </a:p>
                  </a:txBody>
                  <a:tcPr marL="7620" marR="7620" marT="7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14.37</a:t>
                      </a:r>
                    </a:p>
                  </a:txBody>
                  <a:tcPr marL="7620" marR="7620" marT="7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30.52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1.41</a:t>
                      </a:r>
                    </a:p>
                  </a:txBody>
                  <a:tcPr marL="7620" marR="7620" marT="7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3-star</a:t>
                      </a:r>
                    </a:p>
                  </a:txBody>
                  <a:tcPr marL="7620" marR="7620" marT="7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363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7620" marR="7620" marT="7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FI</a:t>
                      </a:r>
                    </a:p>
                  </a:txBody>
                  <a:tcPr marL="7620" marR="7620" marT="7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10.73</a:t>
                      </a:r>
                    </a:p>
                  </a:txBody>
                  <a:tcPr marL="7620" marR="7620" marT="7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3.33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0.49</a:t>
                      </a:r>
                    </a:p>
                  </a:txBody>
                  <a:tcPr marL="7620" marR="7620" marT="7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4-star</a:t>
                      </a:r>
                    </a:p>
                  </a:txBody>
                  <a:tcPr marL="7620" marR="7620" marT="7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63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620" marR="7620" marT="7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</a:t>
                      </a:r>
                    </a:p>
                  </a:txBody>
                  <a:tcPr marL="7620" marR="7620" marT="7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24.95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10.88</a:t>
                      </a:r>
                    </a:p>
                  </a:txBody>
                  <a:tcPr marL="7620" marR="7620" marT="7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0.98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3-star</a:t>
                      </a:r>
                    </a:p>
                  </a:txBody>
                  <a:tcPr marL="7620" marR="7620" marT="7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63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620" marR="7620" marT="7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</a:t>
                      </a:r>
                    </a:p>
                  </a:txBody>
                  <a:tcPr marL="7620" marR="7620" marT="7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16.92</a:t>
                      </a:r>
                    </a:p>
                  </a:txBody>
                  <a:tcPr marL="7620" marR="7620" marT="7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15.67</a:t>
                      </a:r>
                    </a:p>
                  </a:txBody>
                  <a:tcPr marL="7620" marR="7620" marT="7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1.18</a:t>
                      </a:r>
                    </a:p>
                  </a:txBody>
                  <a:tcPr marL="7620" marR="7620" marT="7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-star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63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620" marR="7620" marT="7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</a:t>
                      </a:r>
                    </a:p>
                  </a:txBody>
                  <a:tcPr marL="7620" marR="7620" marT="7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35.73</a:t>
                      </a:r>
                    </a:p>
                  </a:txBody>
                  <a:tcPr marL="7620" marR="7620" marT="7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15.85</a:t>
                      </a:r>
                    </a:p>
                  </a:txBody>
                  <a:tcPr marL="7620" marR="7620" marT="7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1.2</a:t>
                      </a:r>
                    </a:p>
                  </a:txBody>
                  <a:tcPr marL="7620" marR="7620" marT="7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4-star</a:t>
                      </a:r>
                    </a:p>
                  </a:txBody>
                  <a:tcPr marL="7620" marR="7620" marT="7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63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</a:p>
                  </a:txBody>
                  <a:tcPr marL="7620" marR="7620" marT="7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63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7620" marR="7620" marT="7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</a:t>
                      </a:r>
                    </a:p>
                  </a:txBody>
                  <a:tcPr marL="7620" marR="7620" marT="7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35.41</a:t>
                      </a:r>
                    </a:p>
                  </a:txBody>
                  <a:tcPr marL="7620" marR="7620" marT="7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13.98</a:t>
                      </a:r>
                    </a:p>
                  </a:txBody>
                  <a:tcPr marL="7620" marR="7620" marT="7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1.19</a:t>
                      </a:r>
                    </a:p>
                  </a:txBody>
                  <a:tcPr marL="7620" marR="7620" marT="7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4-star</a:t>
                      </a:r>
                    </a:p>
                  </a:txBody>
                  <a:tcPr marL="7620" marR="7620" marT="76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/>
              <a:t> Cross-section or Time Series?</a:t>
            </a:r>
          </a:p>
        </p:txBody>
      </p:sp>
      <p:pic>
        <p:nvPicPr>
          <p:cNvPr id="5123" name="Picture 2" descr="http://www.bentley.edu/files/shield_master_4c_bentle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"/>
            <a:ext cx="76200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4DB10AB-9931-42B5-B1CD-DCBD6DD114D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 smtClean="0"/>
          </a:p>
        </p:txBody>
      </p:sp>
      <p:grpSp>
        <p:nvGrpSpPr>
          <p:cNvPr id="5125" name="Group 5"/>
          <p:cNvGrpSpPr>
            <a:grpSpLocks/>
          </p:cNvGrpSpPr>
          <p:nvPr/>
        </p:nvGrpSpPr>
        <p:grpSpPr bwMode="auto">
          <a:xfrm>
            <a:off x="1219200" y="1600200"/>
            <a:ext cx="7010400" cy="4532313"/>
            <a:chOff x="1219200" y="1600199"/>
            <a:chExt cx="7010400" cy="4532532"/>
          </a:xfrm>
        </p:grpSpPr>
        <p:pic>
          <p:nvPicPr>
            <p:cNvPr id="5126" name="Picture 2" descr="http://www.significancemagazine.org/SpringboardWebApp/userfiles/sig/image/AbdelUpload/infeo2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4399" y="1600199"/>
              <a:ext cx="3505201" cy="3429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7" name="Picture 4" descr="http://www.significancemagazine.org/SpringboardWebApp/userfiles/sig/image/AbdelUpload/infeo1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200" y="1600200"/>
              <a:ext cx="3450658" cy="3429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8" name="TextBox 8"/>
            <p:cNvSpPr txBox="1">
              <a:spLocks noChangeArrowheads="1"/>
            </p:cNvSpPr>
            <p:nvPr/>
          </p:nvSpPr>
          <p:spPr bwMode="auto">
            <a:xfrm>
              <a:off x="1600200" y="5486400"/>
              <a:ext cx="590713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Reference: Significance Magazine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 (</a:t>
              </a:r>
              <a:r>
                <a:rPr lang="en-US" altLang="en-US" sz="1800" i="1"/>
                <a:t>Predicting inflation rates</a:t>
              </a:r>
              <a:r>
                <a:rPr lang="en-US" altLang="en-US" sz="1800"/>
                <a:t>: part one. Author: Eoin O'Connell.)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/>
              <a:t>Time Series analysis and Forecasting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3535363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 altLang="en-US" smtClean="0"/>
              <a:t>A forecast is a prediction of some future event or events. 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FCC283F-CE99-4D97-B385-6107631AE263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ABF6ADC-3CE9-4BDE-9E65-6D05EA8D8E12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Forecasting problems occur in many fields: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Business and industry</a:t>
            </a:r>
          </a:p>
          <a:p>
            <a:pPr eaLnBrk="1" hangingPunct="1"/>
            <a:r>
              <a:rPr lang="en-US" altLang="en-US" smtClean="0"/>
              <a:t>Economics</a:t>
            </a:r>
          </a:p>
          <a:p>
            <a:pPr eaLnBrk="1" hangingPunct="1"/>
            <a:r>
              <a:rPr lang="en-US" altLang="en-US" smtClean="0"/>
              <a:t>Finance</a:t>
            </a:r>
          </a:p>
          <a:p>
            <a:pPr eaLnBrk="1" hangingPunct="1"/>
            <a:r>
              <a:rPr lang="en-US" altLang="en-US" smtClean="0"/>
              <a:t>Environmental sciences</a:t>
            </a:r>
          </a:p>
          <a:p>
            <a:pPr eaLnBrk="1" hangingPunct="1"/>
            <a:r>
              <a:rPr lang="en-US" altLang="en-US" smtClean="0"/>
              <a:t>Social sciences</a:t>
            </a:r>
          </a:p>
          <a:p>
            <a:pPr eaLnBrk="1" hangingPunct="1"/>
            <a:r>
              <a:rPr lang="en-US" altLang="en-US" smtClean="0"/>
              <a:t>Political sciences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2CDAEBB-A510-4FEB-B42B-B48CE1074C1A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Forecasting Problems</a:t>
            </a:r>
            <a:br>
              <a:rPr lang="en-US" altLang="en-US" sz="4000" smtClean="0"/>
            </a:br>
            <a:endParaRPr lang="en-US" altLang="en-US" sz="4000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eaLnBrk="1" hangingPunct="1"/>
            <a:r>
              <a:rPr lang="en-US" altLang="en-US" smtClean="0"/>
              <a:t>Short-term</a:t>
            </a:r>
          </a:p>
          <a:p>
            <a:pPr lvl="1" eaLnBrk="1" hangingPunct="1"/>
            <a:r>
              <a:rPr lang="en-US" altLang="en-US" smtClean="0"/>
              <a:t>Predicting only a few periods ahead (hours, days, weeks)</a:t>
            </a:r>
          </a:p>
          <a:p>
            <a:pPr lvl="1" eaLnBrk="1" hangingPunct="1"/>
            <a:r>
              <a:rPr lang="en-US" altLang="en-US" smtClean="0"/>
              <a:t>Typically based on modeling and extrapolating patterns in the data</a:t>
            </a:r>
          </a:p>
          <a:p>
            <a:pPr eaLnBrk="1" hangingPunct="1"/>
            <a:r>
              <a:rPr lang="en-US" altLang="en-US" smtClean="0"/>
              <a:t>Medium-term</a:t>
            </a:r>
          </a:p>
          <a:p>
            <a:pPr lvl="1" eaLnBrk="1" hangingPunct="1"/>
            <a:r>
              <a:rPr lang="en-US" altLang="en-US" smtClean="0"/>
              <a:t>One to two years into the future, typically</a:t>
            </a:r>
          </a:p>
          <a:p>
            <a:pPr eaLnBrk="1" hangingPunct="1"/>
            <a:r>
              <a:rPr lang="en-US" altLang="en-US" smtClean="0"/>
              <a:t>Long-term</a:t>
            </a:r>
          </a:p>
          <a:p>
            <a:pPr lvl="1" eaLnBrk="1" hangingPunct="1"/>
            <a:r>
              <a:rPr lang="en-US" altLang="en-US" smtClean="0"/>
              <a:t>Several years into the future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0EC48F1-34FF-4B02-9BCA-A3C83AC8AD77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Most forecasting problems involve a time series:</a:t>
            </a:r>
          </a:p>
        </p:txBody>
      </p:sp>
      <p:pic>
        <p:nvPicPr>
          <p:cNvPr id="922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62"/>
          <a:stretch>
            <a:fillRect/>
          </a:stretch>
        </p:blipFill>
        <p:spPr>
          <a:xfrm>
            <a:off x="457200" y="1651000"/>
            <a:ext cx="8229600" cy="3797300"/>
          </a:xfrm>
          <a:noFill/>
        </p:spPr>
      </p:pic>
      <p:sp>
        <p:nvSpPr>
          <p:cNvPr id="9221" name="TextBox 1"/>
          <p:cNvSpPr txBox="1">
            <a:spLocks noChangeArrowheads="1"/>
          </p:cNvSpPr>
          <p:nvPr/>
        </p:nvSpPr>
        <p:spPr bwMode="auto">
          <a:xfrm>
            <a:off x="609600" y="5751513"/>
            <a:ext cx="82677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Figure 1: Time Series plot of the market yield on U.S Treasury Securities at 10-year constant maturity.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(Source: U.S. Treasury, Introduction to Time Series Analysis and Forecasting 2E, 2015  MJK)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7A5E76B-CFA4-4091-AE7E-8AFC3B3AEDF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 smtClean="0"/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762000" y="990600"/>
            <a:ext cx="7696200" cy="502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Many business applications of forecasting utilize daily, weekly, monthly, quarterly, or annual data, but any reporting interval may be used.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The data may be </a:t>
            </a:r>
            <a:r>
              <a:rPr lang="en-US" altLang="en-US" sz="2400" b="1" dirty="0"/>
              <a:t>instantaneous</a:t>
            </a:r>
            <a:r>
              <a:rPr lang="en-US" altLang="en-US" sz="2400" dirty="0"/>
              <a:t>, such as the viscosity of a chemical product at the point in time where it is measured; it may be </a:t>
            </a:r>
            <a:r>
              <a:rPr lang="en-US" altLang="en-US" sz="2400" b="1" dirty="0"/>
              <a:t>cumulative</a:t>
            </a:r>
            <a:r>
              <a:rPr lang="en-US" altLang="en-US" sz="2400" dirty="0"/>
              <a:t>, such as the total sales of a product during the month; or it may be a statistic that in some way reflects the </a:t>
            </a:r>
            <a:r>
              <a:rPr lang="en-US" altLang="en-US" sz="2400" b="1" dirty="0"/>
              <a:t>activity</a:t>
            </a:r>
            <a:r>
              <a:rPr lang="en-US" altLang="en-US" sz="2400" dirty="0"/>
              <a:t> of the variable during the time period, such as the daily closing price of a specific stock on the New York Stock Exchange.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993</Words>
  <Application>Microsoft Macintosh PowerPoint</Application>
  <PresentationFormat>On-screen Show (4:3)</PresentationFormat>
  <Paragraphs>220</Paragraphs>
  <Slides>25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宋体</vt:lpstr>
      <vt:lpstr>Default Design</vt:lpstr>
      <vt:lpstr>Chart</vt:lpstr>
      <vt:lpstr>Introduction to Time Series Analysis</vt:lpstr>
      <vt:lpstr>      Cross-Sectional and Time Series Data</vt:lpstr>
      <vt:lpstr>   Cross-section or Time Series? </vt:lpstr>
      <vt:lpstr> Cross-section or Time Series?</vt:lpstr>
      <vt:lpstr>Time Series analysis and Forecasting</vt:lpstr>
      <vt:lpstr>Forecasting problems occur in many fields:</vt:lpstr>
      <vt:lpstr>Forecasting Problems </vt:lpstr>
      <vt:lpstr>Most forecasting problems involve a time series:</vt:lpstr>
      <vt:lpstr>PowerPoint Presentation</vt:lpstr>
      <vt:lpstr>What to forecast? </vt:lpstr>
      <vt:lpstr>Two broad types of methods:</vt:lpstr>
      <vt:lpstr>Quantitative Forecasting Methods</vt:lpstr>
      <vt:lpstr>Examples of time series: Uncorrelated data, constant process model</vt:lpstr>
      <vt:lpstr>Autocorrelated data</vt:lpstr>
      <vt:lpstr>Trend</vt:lpstr>
      <vt:lpstr>Cyclic or seasonal data</vt:lpstr>
      <vt:lpstr>Nonstationary data</vt:lpstr>
      <vt:lpstr>PowerPoint Presentation</vt:lpstr>
      <vt:lpstr>A mixture of patterns</vt:lpstr>
      <vt:lpstr>Cyclic patterns of different magnitudes</vt:lpstr>
      <vt:lpstr>Atypical events</vt:lpstr>
      <vt:lpstr>The Forecasting Process</vt:lpstr>
      <vt:lpstr>Data Quality</vt:lpstr>
      <vt:lpstr>Some useful resources:</vt:lpstr>
      <vt:lpstr>Software</vt:lpstr>
    </vt:vector>
  </TitlesOfParts>
  <Company>Fulton School of Engineering - ASU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Douglas Montgomery</dc:creator>
  <cp:lastModifiedBy>Dayou Zhou</cp:lastModifiedBy>
  <cp:revision>49</cp:revision>
  <dcterms:created xsi:type="dcterms:W3CDTF">2008-06-11T21:15:46Z</dcterms:created>
  <dcterms:modified xsi:type="dcterms:W3CDTF">2018-01-18T01:36:10Z</dcterms:modified>
</cp:coreProperties>
</file>