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91" r:id="rId2"/>
    <p:sldId id="450" r:id="rId3"/>
    <p:sldId id="426" r:id="rId4"/>
    <p:sldId id="468" r:id="rId5"/>
    <p:sldId id="451" r:id="rId6"/>
    <p:sldId id="469" r:id="rId7"/>
    <p:sldId id="473" r:id="rId8"/>
    <p:sldId id="472" r:id="rId9"/>
    <p:sldId id="480" r:id="rId10"/>
    <p:sldId id="474" r:id="rId11"/>
    <p:sldId id="427" r:id="rId12"/>
    <p:sldId id="453" r:id="rId13"/>
    <p:sldId id="452" r:id="rId14"/>
    <p:sldId id="475" r:id="rId15"/>
    <p:sldId id="454" r:id="rId16"/>
    <p:sldId id="476" r:id="rId17"/>
    <p:sldId id="429" r:id="rId18"/>
    <p:sldId id="455" r:id="rId19"/>
    <p:sldId id="456" r:id="rId20"/>
    <p:sldId id="457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82"/>
    <p:restoredTop sz="71226"/>
  </p:normalViewPr>
  <p:slideViewPr>
    <p:cSldViewPr>
      <p:cViewPr varScale="1">
        <p:scale>
          <a:sx n="80" d="100"/>
          <a:sy n="80" d="100"/>
        </p:scale>
        <p:origin x="279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EC41FA09-01E4-4013-A951-02924D17F2CA}" type="datetimeFigureOut">
              <a:rPr lang="en-US" smtClean="0"/>
              <a:pPr/>
              <a:t>1/24/18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1CC3778B-D23B-46BE-BDC2-EDF1EF3D9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072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FA387A38-5365-40B4-BCE9-B0A7017BCB8D}" type="datetimeFigureOut">
              <a:rPr lang="en-US" smtClean="0"/>
              <a:pPr/>
              <a:t>1/24/18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D695458B-B2F0-47EC-AC84-E47452E178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2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458B-B2F0-47EC-AC84-E47452E1782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49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header = T</a:t>
            </a:r>
            <a:r>
              <a:rPr lang="en-US" altLang="zh-CN" dirty="0" smtClean="0"/>
              <a:t>(true)</a:t>
            </a:r>
            <a:r>
              <a:rPr lang="zh-CN" altLang="en-US" dirty="0" smtClean="0"/>
              <a:t> </a:t>
            </a:r>
            <a:r>
              <a:rPr lang="en-US" altLang="zh-CN" dirty="0" smtClean="0"/>
              <a:t>because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first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row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header.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&gt; CBE[1:4, ]</a:t>
            </a:r>
            <a:r>
              <a:rPr lang="zh-CN" altLang="en-US" dirty="0" smtClean="0"/>
              <a:t>  </a:t>
            </a:r>
            <a:r>
              <a:rPr lang="en-US" altLang="zh-CN" dirty="0" smtClean="0"/>
              <a:t>-------</a:t>
            </a:r>
            <a:r>
              <a:rPr lang="zh-CN" altLang="en-US" dirty="0" smtClean="0"/>
              <a:t> 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see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altLang="zh-CN" dirty="0" smtClean="0"/>
              <a:t>4</a:t>
            </a:r>
            <a:r>
              <a:rPr lang="zh-CN" altLang="en-US" dirty="0" smtClean="0"/>
              <a:t> </a:t>
            </a:r>
            <a:r>
              <a:rPr lang="en-US" altLang="zh-CN" dirty="0" smtClean="0"/>
              <a:t>rows-----</a:t>
            </a:r>
            <a:r>
              <a:rPr lang="en-US" dirty="0" smtClean="0"/>
              <a:t>&gt; CBE[</a:t>
            </a:r>
            <a:r>
              <a:rPr lang="en-US" altLang="zh-CN" dirty="0" err="1" smtClean="0"/>
              <a:t>row</a:t>
            </a:r>
            <a:r>
              <a:rPr lang="en-US" dirty="0" err="1" smtClean="0"/>
              <a:t>:</a:t>
            </a:r>
            <a:r>
              <a:rPr lang="en-US" altLang="zh-CN" dirty="0" err="1" smtClean="0"/>
              <a:t>column</a:t>
            </a:r>
            <a:r>
              <a:rPr lang="en-US" dirty="0" smtClean="0"/>
              <a:t>, ]</a:t>
            </a:r>
            <a:r>
              <a:rPr lang="zh-CN" altLang="en-US" dirty="0" smtClean="0"/>
              <a:t>  </a:t>
            </a:r>
            <a:r>
              <a:rPr lang="en-US" altLang="zh-CN" dirty="0" smtClean="0"/>
              <a:t>leave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blank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means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would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like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all.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would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like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columns.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458B-B2F0-47EC-AC84-E47452E1782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70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ts</a:t>
            </a:r>
            <a:r>
              <a:rPr lang="en-US" dirty="0" smtClean="0"/>
              <a:t>(CBE[, 3], </a:t>
            </a:r>
            <a:r>
              <a:rPr lang="en-US" altLang="zh-CN" dirty="0" smtClean="0"/>
              <a:t>---------</a:t>
            </a:r>
            <a:r>
              <a:rPr lang="en-US" altLang="zh-CN" dirty="0" err="1" smtClean="0"/>
              <a:t>ts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series</a:t>
            </a:r>
          </a:p>
          <a:p>
            <a:endParaRPr lang="en-US" baseline="0" dirty="0" smtClean="0"/>
          </a:p>
          <a:p>
            <a:r>
              <a:rPr lang="en-US" dirty="0" err="1" smtClean="0"/>
              <a:t>Cbind</a:t>
            </a:r>
            <a:r>
              <a:rPr lang="en-US" altLang="zh-CN" dirty="0" smtClean="0"/>
              <a:t>------combined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into</a:t>
            </a:r>
            <a:r>
              <a:rPr lang="zh-CN" altLang="en-US" baseline="0" dirty="0" smtClean="0"/>
              <a:t> </a:t>
            </a:r>
            <a:r>
              <a:rPr lang="en-US" altLang="zh-CN" baseline="0" smtClean="0"/>
              <a:t>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458B-B2F0-47EC-AC84-E47452E1782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37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1/24/2018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458B-B2F0-47EC-AC84-E47452E1782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52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458B-B2F0-47EC-AC84-E47452E1782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29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458B-B2F0-47EC-AC84-E47452E1782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57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Header=True</a:t>
            </a:r>
            <a:r>
              <a:rPr lang="zh-CN" altLang="en-US" baseline="0" dirty="0" smtClean="0"/>
              <a:t>   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first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header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rather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458B-B2F0-47EC-AC84-E47452E1782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2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171450" indent="-171450">
              <a:buFont typeface="Wingdings" charset="2"/>
              <a:buChar char="Ø"/>
            </a:pPr>
            <a:r>
              <a:rPr lang="en-US" dirty="0" err="1" smtClean="0"/>
              <a:t>Maine.month.ts</a:t>
            </a:r>
            <a:r>
              <a:rPr lang="en-US" dirty="0" smtClean="0"/>
              <a:t> &lt;- </a:t>
            </a:r>
            <a:r>
              <a:rPr lang="en-US" dirty="0" err="1" smtClean="0"/>
              <a:t>ts</a:t>
            </a:r>
            <a:r>
              <a:rPr lang="en-US" dirty="0" smtClean="0"/>
              <a:t>(</a:t>
            </a:r>
            <a:r>
              <a:rPr lang="en-US" dirty="0" err="1" smtClean="0"/>
              <a:t>unemploy</a:t>
            </a:r>
            <a:r>
              <a:rPr lang="en-US" dirty="0" smtClean="0"/>
              <a:t>, start = c(1996,1), </a:t>
            </a:r>
            <a:r>
              <a:rPr lang="en-US" dirty="0" err="1" smtClean="0"/>
              <a:t>freq</a:t>
            </a:r>
            <a:r>
              <a:rPr lang="en-US" dirty="0" smtClean="0"/>
              <a:t> =12)</a:t>
            </a:r>
            <a:r>
              <a:rPr lang="zh-CN" altLang="en-US" baseline="0" dirty="0" smtClean="0"/>
              <a:t>   </a:t>
            </a:r>
            <a:r>
              <a:rPr lang="en-US" altLang="zh-CN" baseline="0" dirty="0" smtClean="0"/>
              <a:t>frequency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means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monthly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data?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(</a:t>
            </a:r>
            <a:r>
              <a:rPr lang="en-US" altLang="zh-CN" baseline="0" dirty="0" err="1" smtClean="0"/>
              <a:t>Quartely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data,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freq</a:t>
            </a:r>
            <a:r>
              <a:rPr lang="en-US" altLang="zh-CN" baseline="0" dirty="0" smtClean="0"/>
              <a:t>=4)</a:t>
            </a:r>
            <a:endParaRPr lang="en-US" altLang="zh-CN" dirty="0" smtClean="0"/>
          </a:p>
          <a:p>
            <a:pPr marL="171450" indent="-171450">
              <a:buFont typeface="Wingdings" charset="2"/>
              <a:buChar char="Ø"/>
            </a:pPr>
            <a:endParaRPr lang="en-US" dirty="0" smtClean="0"/>
          </a:p>
          <a:p>
            <a:pPr marL="171450" indent="-171450">
              <a:buFont typeface="Wingdings" charset="2"/>
              <a:buChar char="Ø"/>
            </a:pP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Feb,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suppose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“</a:t>
            </a:r>
            <a:r>
              <a:rPr lang="en-US" dirty="0" smtClean="0"/>
              <a:t>start = c(1996,</a:t>
            </a:r>
            <a:r>
              <a:rPr lang="en-US" altLang="zh-CN" dirty="0" smtClean="0"/>
              <a:t>2</a:t>
            </a:r>
            <a:r>
              <a:rPr lang="en-US" dirty="0" smtClean="0"/>
              <a:t>)</a:t>
            </a:r>
            <a:r>
              <a:rPr lang="en-US" altLang="zh-CN" dirty="0" smtClean="0"/>
              <a:t>”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freq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still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12</a:t>
            </a:r>
          </a:p>
          <a:p>
            <a:pPr marL="171450" indent="-171450">
              <a:buFont typeface="Wingdings" charset="2"/>
              <a:buChar char="Ø"/>
            </a:pPr>
            <a:endParaRPr lang="en-US" baseline="0" dirty="0" smtClean="0"/>
          </a:p>
          <a:p>
            <a:pPr marL="171450" indent="-171450">
              <a:buFont typeface="Wingdings" charset="2"/>
              <a:buChar char="Ø"/>
            </a:pPr>
            <a:endParaRPr lang="en-US" baseline="0" dirty="0" smtClean="0"/>
          </a:p>
          <a:p>
            <a:pPr marL="171450" indent="-171450">
              <a:buFont typeface="Wingdings" charset="2"/>
              <a:buChar char="Ø"/>
            </a:pP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END------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end=c(2005,12),</a:t>
            </a:r>
          </a:p>
          <a:p>
            <a:pPr marL="171450" indent="-171450">
              <a:buFont typeface="Wingdings" charset="2"/>
              <a:buChar char="Ø"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err="1" smtClean="0"/>
              <a:t>Maine.annual.ts</a:t>
            </a:r>
            <a:r>
              <a:rPr lang="en-US" dirty="0" smtClean="0"/>
              <a:t> &lt;- aggregate(</a:t>
            </a:r>
            <a:r>
              <a:rPr lang="en-US" dirty="0" err="1" smtClean="0"/>
              <a:t>Maine.month.ts</a:t>
            </a:r>
            <a:r>
              <a:rPr lang="en-US" dirty="0" smtClean="0"/>
              <a:t>)/12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altLang="zh-CN" dirty="0" smtClean="0"/>
              <a:t>Aggregate=Sum</a:t>
            </a:r>
            <a:r>
              <a:rPr lang="zh-CN" altLang="en-US" dirty="0" smtClean="0"/>
              <a:t> </a:t>
            </a:r>
            <a:r>
              <a:rPr lang="en-US" altLang="zh-CN" dirty="0" smtClean="0"/>
              <a:t>up</a:t>
            </a:r>
            <a:endParaRPr lang="en-US" dirty="0" smtClean="0"/>
          </a:p>
          <a:p>
            <a:pPr marL="171450" indent="-171450">
              <a:buFont typeface="Wingdings" charset="2"/>
              <a:buChar char="Ø"/>
            </a:pPr>
            <a:endParaRPr lang="en-US" baseline="0" dirty="0" smtClean="0"/>
          </a:p>
          <a:p>
            <a:pPr marL="171450" indent="-171450">
              <a:buFont typeface="Wingdings" charset="2"/>
              <a:buChar char="Ø"/>
            </a:pPr>
            <a:endParaRPr lang="en-US" baseline="0" dirty="0" smtClean="0"/>
          </a:p>
          <a:p>
            <a:pPr marL="171450" indent="-171450">
              <a:buFont typeface="Wingdings" charset="2"/>
              <a:buChar char="Ø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458B-B2F0-47EC-AC84-E47452E1782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31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458B-B2F0-47EC-AC84-E47452E1782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77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Because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annual,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dont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2006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458B-B2F0-47EC-AC84-E47452E1782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9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458B-B2F0-47EC-AC84-E47452E1782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6E7-77C9-4B50-B4B2-7E20F5AE37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6E7-77C9-4B50-B4B2-7E20F5AE37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6E7-77C9-4B50-B4B2-7E20F5AE37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6E7-77C9-4B50-B4B2-7E20F5AE37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6E7-77C9-4B50-B4B2-7E20F5AE37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6E7-77C9-4B50-B4B2-7E20F5AE37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6E7-77C9-4B50-B4B2-7E20F5AE37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6E7-77C9-4B50-B4B2-7E20F5AE37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6E7-77C9-4B50-B4B2-7E20F5AE37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6E7-77C9-4B50-B4B2-7E20F5AE37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6E7-77C9-4B50-B4B2-7E20F5AE37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B26E7-77C9-4B50-B4B2-7E20F5AE37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73375"/>
            <a:ext cx="7772400" cy="1470025"/>
          </a:xfrm>
        </p:spPr>
        <p:txBody>
          <a:bodyPr>
            <a:noAutofit/>
          </a:bodyPr>
          <a:lstStyle/>
          <a:p>
            <a:r>
              <a:rPr lang="en-US" dirty="0" smtClean="0"/>
              <a:t>Time Series Data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http://www.bentley.edu/files/shield_master_4c_bentle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609600"/>
            <a:ext cx="1219200" cy="171669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0336-AC3C-484B-8258-7D77A61C59C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4587"/>
            <a:ext cx="8229600" cy="836013"/>
          </a:xfrm>
        </p:spPr>
        <p:txBody>
          <a:bodyPr/>
          <a:lstStyle/>
          <a:p>
            <a:r>
              <a:rPr lang="en-US" dirty="0" smtClean="0"/>
              <a:t>Time Series Plot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6E7-77C9-4B50-B4B2-7E20F5AE37D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2528" y="1367135"/>
            <a:ext cx="4984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&gt; plot(AP, </a:t>
            </a:r>
            <a:r>
              <a:rPr lang="en-US" sz="2400" dirty="0" err="1"/>
              <a:t>ylab</a:t>
            </a:r>
            <a:r>
              <a:rPr lang="en-US" sz="2400" dirty="0"/>
              <a:t> = "</a:t>
            </a:r>
            <a:r>
              <a:rPr lang="en-US" sz="2400" dirty="0" smtClean="0"/>
              <a:t>Passengers </a:t>
            </a:r>
            <a:r>
              <a:rPr lang="en-US" sz="2400" dirty="0"/>
              <a:t>(1000s)")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1957388"/>
            <a:ext cx="7250331" cy="375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90600" y="1992868"/>
            <a:ext cx="727904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#The command plot(</a:t>
            </a:r>
            <a:r>
              <a:rPr lang="en-US" dirty="0" err="1"/>
              <a:t>seriesname</a:t>
            </a:r>
            <a:r>
              <a:rPr lang="en-US" dirty="0"/>
              <a:t>) plots the series observations against time.</a:t>
            </a:r>
          </a:p>
        </p:txBody>
      </p:sp>
    </p:spTree>
    <p:extLst>
      <p:ext uri="{BB962C8B-B14F-4D97-AF65-F5344CB8AC3E}">
        <p14:creationId xmlns:p14="http://schemas.microsoft.com/office/powerpoint/2010/main" val="2493772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4587"/>
            <a:ext cx="8229600" cy="836013"/>
          </a:xfrm>
        </p:spPr>
        <p:txBody>
          <a:bodyPr/>
          <a:lstStyle/>
          <a:p>
            <a:r>
              <a:rPr lang="en-US" dirty="0" smtClean="0"/>
              <a:t>Time Series Plot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6E7-77C9-4B50-B4B2-7E20F5AE37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2528" y="1367135"/>
            <a:ext cx="4984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&gt; plot(AP, </a:t>
            </a:r>
            <a:r>
              <a:rPr lang="en-US" sz="2400" dirty="0" err="1"/>
              <a:t>ylab</a:t>
            </a:r>
            <a:r>
              <a:rPr lang="en-US" sz="2400" dirty="0"/>
              <a:t> = "</a:t>
            </a:r>
            <a:r>
              <a:rPr lang="en-US" sz="2400" dirty="0" smtClean="0"/>
              <a:t>Passengers </a:t>
            </a:r>
            <a:r>
              <a:rPr lang="en-US" sz="2400" dirty="0"/>
              <a:t>(1000s)")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1957388"/>
            <a:ext cx="7250331" cy="375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55040" y="5772090"/>
            <a:ext cx="564116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Question: What pattern you observe from this plot?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992868"/>
            <a:ext cx="727904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#The command plot(</a:t>
            </a:r>
            <a:r>
              <a:rPr lang="en-US" dirty="0" err="1"/>
              <a:t>seriesname</a:t>
            </a:r>
            <a:r>
              <a:rPr lang="en-US" dirty="0"/>
              <a:t>) plots the series observations against time.</a:t>
            </a:r>
          </a:p>
        </p:txBody>
      </p:sp>
    </p:spTree>
    <p:extLst>
      <p:ext uri="{BB962C8B-B14F-4D97-AF65-F5344CB8AC3E}">
        <p14:creationId xmlns:p14="http://schemas.microsoft.com/office/powerpoint/2010/main" val="750727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To get a clearer view of the trend, the seasonal effect can be removed by aggregating the data to the ________ level. </a:t>
            </a:r>
          </a:p>
          <a:p>
            <a:r>
              <a:rPr lang="en-US" dirty="0" smtClean="0"/>
              <a:t>This can be achieved by using function </a:t>
            </a:r>
            <a:r>
              <a:rPr lang="en-US" i="1" dirty="0" smtClean="0"/>
              <a:t>aggregate</a:t>
            </a:r>
            <a:r>
              <a:rPr lang="en-US" dirty="0" smtClean="0"/>
              <a:t> in 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6E7-77C9-4B50-B4B2-7E20F5AE37D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80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To get a clearer view of the trend, the seasonal effect can be removed by aggregating the data to the </a:t>
            </a:r>
            <a:r>
              <a:rPr lang="en-US" u="sng" dirty="0" smtClean="0"/>
              <a:t>annual</a:t>
            </a:r>
            <a:r>
              <a:rPr lang="en-US" dirty="0" smtClean="0"/>
              <a:t> level. </a:t>
            </a:r>
          </a:p>
          <a:p>
            <a:r>
              <a:rPr lang="en-US" dirty="0" smtClean="0"/>
              <a:t>This can be achieved by using function </a:t>
            </a:r>
            <a:r>
              <a:rPr lang="en-US" i="1" dirty="0" smtClean="0"/>
              <a:t>aggregate</a:t>
            </a:r>
            <a:r>
              <a:rPr lang="en-US" dirty="0" smtClean="0"/>
              <a:t> in 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6E7-77C9-4B50-B4B2-7E20F5AE37D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67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/>
              <a:t>The command aggregate(</a:t>
            </a:r>
            <a:r>
              <a:rPr lang="en-US" sz="2000" dirty="0" err="1"/>
              <a:t>seriesname</a:t>
            </a:r>
            <a:r>
              <a:rPr lang="en-US" sz="2000" dirty="0"/>
              <a:t>) sums the observations in each period (e.g. annual sums for monthly or quarterly data) of </a:t>
            </a:r>
            <a:r>
              <a:rPr lang="en-US" sz="2000" dirty="0" err="1"/>
              <a:t>seriesname</a:t>
            </a:r>
            <a:r>
              <a:rPr lang="en-US" sz="2000" dirty="0"/>
              <a:t>.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6E7-77C9-4B50-B4B2-7E20F5AE37DE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t="78373" r="60622" b="8929"/>
          <a:stretch/>
        </p:blipFill>
        <p:spPr bwMode="auto">
          <a:xfrm>
            <a:off x="533400" y="3200400"/>
            <a:ext cx="8153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8795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summary of the values for each season can be viewed using a boxplot, with a </a:t>
            </a:r>
            <a:r>
              <a:rPr lang="en-US" i="1" dirty="0" smtClean="0"/>
              <a:t>cycle </a:t>
            </a:r>
            <a:r>
              <a:rPr lang="en-US" dirty="0" smtClean="0"/>
              <a:t>function being used to extract the seasons for each item of data.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6E7-77C9-4B50-B4B2-7E20F5AE37D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9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command cycle(</a:t>
            </a:r>
            <a:r>
              <a:rPr lang="en-US" sz="2400" dirty="0" err="1"/>
              <a:t>seriesname</a:t>
            </a:r>
            <a:r>
              <a:rPr lang="en-US" sz="2400" dirty="0"/>
              <a:t>) can be used to extract values at common time points across the time of the series (e.g. all January values in a monthly series</a:t>
            </a:r>
            <a:r>
              <a:rPr lang="en-US" sz="2400" dirty="0" smtClean="0"/>
              <a:t>).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command plot(</a:t>
            </a:r>
            <a:r>
              <a:rPr lang="en-US" sz="2400" dirty="0" err="1"/>
              <a:t>seriesname</a:t>
            </a:r>
            <a:r>
              <a:rPr lang="en-US" sz="2400" dirty="0"/>
              <a:t>) plots the series observations against time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command boxplot(</a:t>
            </a:r>
            <a:r>
              <a:rPr lang="en-US" sz="2400" dirty="0" err="1"/>
              <a:t>seriesname</a:t>
            </a:r>
            <a:r>
              <a:rPr lang="en-US" sz="2400" dirty="0"/>
              <a:t>) creates a box plot from the observations of the series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6E7-77C9-4B50-B4B2-7E20F5AE37D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76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6E7-77C9-4B50-B4B2-7E20F5AE37DE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1524000"/>
            <a:ext cx="5267325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3733800" cy="990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&gt; layout(1:2) </a:t>
            </a:r>
          </a:p>
          <a:p>
            <a:pPr marL="0" indent="0">
              <a:buNone/>
            </a:pPr>
            <a:r>
              <a:rPr lang="en-US" sz="2000" dirty="0" smtClean="0"/>
              <a:t>&gt; plot(aggregate(AP))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&gt; boxplot(AP ~ cycle(AP))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112817" y="468868"/>
            <a:ext cx="647997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 command layout(1:x) divides the graphics window into x </a:t>
            </a:r>
            <a:r>
              <a:rPr lang="en-US" dirty="0" smtClean="0"/>
              <a:t>panes.</a:t>
            </a:r>
            <a:endParaRPr lang="en-US" dirty="0"/>
          </a:p>
        </p:txBody>
      </p:sp>
      <p:sp>
        <p:nvSpPr>
          <p:cNvPr id="3" name="Left Arrow 2"/>
          <p:cNvSpPr/>
          <p:nvPr/>
        </p:nvSpPr>
        <p:spPr>
          <a:xfrm>
            <a:off x="1828800" y="577334"/>
            <a:ext cx="284017" cy="18466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53559" y="849868"/>
            <a:ext cx="301524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Plot aggregated (annual) data.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2669542" y="958334"/>
            <a:ext cx="284017" cy="18466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10759" y="1230868"/>
            <a:ext cx="54725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 a box plot with summarized data for each month.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3126742" y="1339334"/>
            <a:ext cx="284017" cy="18466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06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6E7-77C9-4B50-B4B2-7E20F5AE37D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990600"/>
            <a:ext cx="7391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 smtClean="0"/>
              <a:t># </a:t>
            </a:r>
            <a:r>
              <a:rPr lang="en-US" sz="2400" dirty="0"/>
              <a:t>The command window(</a:t>
            </a:r>
            <a:r>
              <a:rPr lang="en-US" sz="2400" dirty="0" err="1"/>
              <a:t>seriesname</a:t>
            </a:r>
            <a:r>
              <a:rPr lang="en-US" sz="2400" dirty="0"/>
              <a:t>, start=, end= ) can be used to extract the portion of the series between the start time and the end time defined by the user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>
                <a:solidFill>
                  <a:schemeClr val="tx2"/>
                </a:solidFill>
              </a:rPr>
              <a:t>&gt; AP4952=window(AP</a:t>
            </a:r>
            <a:r>
              <a:rPr lang="en-US" sz="2400" dirty="0">
                <a:solidFill>
                  <a:schemeClr val="tx2"/>
                </a:solidFill>
              </a:rPr>
              <a:t>, start=c(1949,1), end=c(1952,12))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&gt; AP5860=window(AP</a:t>
            </a:r>
            <a:r>
              <a:rPr lang="en-US" sz="2400" dirty="0">
                <a:solidFill>
                  <a:schemeClr val="tx2"/>
                </a:solidFill>
              </a:rPr>
              <a:t>, start=c(1958,1), end=c(1960,12))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&gt; layout(1:2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&gt; boxplot(AP4952~cycle(AP4952</a:t>
            </a:r>
            <a:r>
              <a:rPr lang="en-US" sz="2400" dirty="0">
                <a:solidFill>
                  <a:schemeClr val="tx2"/>
                </a:solidFill>
              </a:rPr>
              <a:t>))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&gt; boxplot(AP5860~cycle(AP5860</a:t>
            </a:r>
            <a:r>
              <a:rPr lang="en-US" sz="2400" dirty="0">
                <a:solidFill>
                  <a:schemeClr val="tx2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50586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6E7-77C9-4B50-B4B2-7E20F5AE37DE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13" y="1328737"/>
            <a:ext cx="8877587" cy="491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914400" y="540603"/>
            <a:ext cx="746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Note: This is to </a:t>
            </a:r>
            <a:r>
              <a:rPr lang="en-US" sz="2400" dirty="0"/>
              <a:t>compare seasonal fluctuation in early years versus later </a:t>
            </a:r>
            <a:r>
              <a:rPr lang="en-US" sz="2400" dirty="0" smtClean="0"/>
              <a:t>years.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348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Example: The number of international passenger bookings (in thousands) per month on an airline (Pan Am) in the United States from 1949 – 1960.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company used the data to predict future demand before ordering new aircraft and training aircrew.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The data (</a:t>
            </a:r>
            <a:r>
              <a:rPr lang="en-US" sz="2400" dirty="0" err="1" smtClean="0"/>
              <a:t>AirPassengers</a:t>
            </a:r>
            <a:r>
              <a:rPr lang="en-US" sz="2400" dirty="0" smtClean="0"/>
              <a:t>) are available as time series in R.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6E7-77C9-4B50-B4B2-7E20F5AE37D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89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6E7-77C9-4B50-B4B2-7E20F5AE37D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" y="1642408"/>
            <a:ext cx="807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# The command mean(</a:t>
            </a:r>
            <a:r>
              <a:rPr lang="en-US" sz="2200" dirty="0" err="1"/>
              <a:t>seriesname</a:t>
            </a:r>
            <a:r>
              <a:rPr lang="en-US" sz="2200" dirty="0"/>
              <a:t>) returns the average of the observation in the </a:t>
            </a:r>
            <a:r>
              <a:rPr lang="en-US" sz="2200" dirty="0" smtClean="0"/>
              <a:t>series.</a:t>
            </a:r>
          </a:p>
          <a:p>
            <a:endParaRPr lang="en-US" sz="2200" dirty="0"/>
          </a:p>
          <a:p>
            <a:r>
              <a:rPr lang="en-US" sz="2200" dirty="0" smtClean="0"/>
              <a:t># The </a:t>
            </a:r>
            <a:r>
              <a:rPr lang="en-US" sz="2200" dirty="0"/>
              <a:t>command </a:t>
            </a:r>
            <a:r>
              <a:rPr lang="en-US" sz="2200" dirty="0" err="1"/>
              <a:t>var</a:t>
            </a:r>
            <a:r>
              <a:rPr lang="en-US" sz="2200" dirty="0"/>
              <a:t>(</a:t>
            </a:r>
            <a:r>
              <a:rPr lang="en-US" sz="2200" dirty="0" err="1"/>
              <a:t>seriesname</a:t>
            </a:r>
            <a:r>
              <a:rPr lang="en-US" sz="2200" dirty="0"/>
              <a:t>) returns the variance of the observations in the </a:t>
            </a:r>
            <a:r>
              <a:rPr lang="en-US" sz="2200" dirty="0" smtClean="0"/>
              <a:t>series.</a:t>
            </a:r>
            <a:endParaRPr lang="en-US" sz="2200" dirty="0"/>
          </a:p>
          <a:p>
            <a:endParaRPr lang="en-US" sz="2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" t="72822" r="78644" b="9186"/>
          <a:stretch/>
        </p:blipFill>
        <p:spPr bwMode="auto">
          <a:xfrm>
            <a:off x="2251364" y="3677267"/>
            <a:ext cx="5223454" cy="257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6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Maine unemployment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1676399"/>
            <a:ext cx="2438400" cy="452431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unemploy</a:t>
            </a:r>
            <a:endParaRPr lang="en-US" dirty="0"/>
          </a:p>
          <a:p>
            <a:r>
              <a:rPr lang="en-US" dirty="0"/>
              <a:t>6.700000000e+000</a:t>
            </a:r>
          </a:p>
          <a:p>
            <a:r>
              <a:rPr lang="en-US" dirty="0"/>
              <a:t>6.700000000e+000</a:t>
            </a:r>
          </a:p>
          <a:p>
            <a:r>
              <a:rPr lang="en-US" dirty="0"/>
              <a:t>6.400000000e+000</a:t>
            </a:r>
          </a:p>
          <a:p>
            <a:r>
              <a:rPr lang="en-US" dirty="0"/>
              <a:t>5.900000000e+000</a:t>
            </a:r>
          </a:p>
          <a:p>
            <a:r>
              <a:rPr lang="en-US" dirty="0"/>
              <a:t>5.200000000e+000</a:t>
            </a:r>
          </a:p>
          <a:p>
            <a:r>
              <a:rPr lang="en-US" dirty="0"/>
              <a:t>4.800000000e+000</a:t>
            </a:r>
          </a:p>
          <a:p>
            <a:r>
              <a:rPr lang="en-US" dirty="0"/>
              <a:t>4.800000000e+000</a:t>
            </a:r>
          </a:p>
          <a:p>
            <a:r>
              <a:rPr lang="en-US" dirty="0"/>
              <a:t>4.000000000e+000</a:t>
            </a:r>
          </a:p>
          <a:p>
            <a:r>
              <a:rPr lang="en-US" dirty="0"/>
              <a:t>4.200000000e+000</a:t>
            </a:r>
          </a:p>
          <a:p>
            <a:r>
              <a:rPr lang="en-US" dirty="0"/>
              <a:t>4.400000000e+000</a:t>
            </a:r>
          </a:p>
          <a:p>
            <a:r>
              <a:rPr lang="en-US" dirty="0"/>
              <a:t>5.000000000e+000</a:t>
            </a:r>
          </a:p>
          <a:p>
            <a:r>
              <a:rPr lang="en-US" dirty="0"/>
              <a:t>5.000000000e+000</a:t>
            </a:r>
          </a:p>
          <a:p>
            <a:r>
              <a:rPr lang="en-US" dirty="0"/>
              <a:t>6.400000000e+000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r>
              <a:rPr lang="en-US" dirty="0" smtClean="0"/>
              <a:t>3.900000000e+000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1524000"/>
            <a:ext cx="419099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monthly unemployment rate of the US state of Maine from January 1996 until August 2006. </a:t>
            </a:r>
          </a:p>
          <a:p>
            <a:endParaRPr lang="en-US" sz="2000" dirty="0" smtClean="0"/>
          </a:p>
          <a:p>
            <a:r>
              <a:rPr lang="en-US" sz="2000" dirty="0" smtClean="0"/>
              <a:t>Note: The first row in the file contains the name of the variable (</a:t>
            </a:r>
            <a:r>
              <a:rPr lang="en-US" sz="2000" dirty="0" err="1" smtClean="0"/>
              <a:t>unemploy</a:t>
            </a:r>
            <a:r>
              <a:rPr lang="en-US" sz="2000" dirty="0" smtClean="0"/>
              <a:t>), </a:t>
            </a:r>
          </a:p>
          <a:p>
            <a:r>
              <a:rPr lang="en-US" sz="2000" dirty="0"/>
              <a:t>w</a:t>
            </a:r>
            <a:r>
              <a:rPr lang="en-US" sz="2000" dirty="0" smtClean="0"/>
              <a:t>hich can be accessed directly once the </a:t>
            </a:r>
            <a:r>
              <a:rPr lang="en-US" sz="2000" u="sng" dirty="0" smtClean="0"/>
              <a:t>attach</a:t>
            </a:r>
            <a:r>
              <a:rPr lang="en-US" sz="2000" dirty="0" smtClean="0"/>
              <a:t> command is given. </a:t>
            </a:r>
          </a:p>
          <a:p>
            <a:endParaRPr lang="en-US" sz="2000" dirty="0" smtClean="0"/>
          </a:p>
          <a:p>
            <a:r>
              <a:rPr lang="en-US" sz="2000" dirty="0" smtClean="0"/>
              <a:t>Note: Also, the header parameter must be set to </a:t>
            </a:r>
            <a:r>
              <a:rPr lang="en-US" sz="2000" u="sng" dirty="0" smtClean="0"/>
              <a:t>TRUE</a:t>
            </a:r>
            <a:r>
              <a:rPr lang="en-US" sz="2000" dirty="0" smtClean="0"/>
              <a:t> so that R treats the first row as the variable name rather than data.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6407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6E7-77C9-4B50-B4B2-7E20F5AE37D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819870"/>
            <a:ext cx="754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www &lt;- "http://staff.elena.aut.ac.nz/Paul-</a:t>
            </a:r>
            <a:r>
              <a:rPr lang="en-US" dirty="0" err="1"/>
              <a:t>Cowpertwait</a:t>
            </a:r>
            <a:r>
              <a:rPr lang="en-US" dirty="0"/>
              <a:t>/</a:t>
            </a:r>
            <a:r>
              <a:rPr lang="en-US" dirty="0" err="1"/>
              <a:t>ts</a:t>
            </a:r>
            <a:r>
              <a:rPr lang="en-US" dirty="0"/>
              <a:t>/Maine.dat"</a:t>
            </a:r>
          </a:p>
          <a:p>
            <a:r>
              <a:rPr lang="en-US" dirty="0" err="1"/>
              <a:t>Maine.month</a:t>
            </a:r>
            <a:r>
              <a:rPr lang="en-US" dirty="0"/>
              <a:t> &lt;- </a:t>
            </a:r>
            <a:r>
              <a:rPr lang="en-US" dirty="0" err="1"/>
              <a:t>read.table</a:t>
            </a:r>
            <a:r>
              <a:rPr lang="en-US" dirty="0"/>
              <a:t>(www, header = TRUE)</a:t>
            </a:r>
          </a:p>
          <a:p>
            <a:r>
              <a:rPr lang="en-US" dirty="0"/>
              <a:t>attach(</a:t>
            </a:r>
            <a:r>
              <a:rPr lang="en-US" dirty="0" err="1"/>
              <a:t>Maine.month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05418" y="1154668"/>
            <a:ext cx="714798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According to the book, we can access the data using the command below.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3200400"/>
            <a:ext cx="628563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However, the data is no longer available from the suggested site. </a:t>
            </a:r>
          </a:p>
          <a:p>
            <a:r>
              <a:rPr lang="en-US" dirty="0" smtClean="0"/>
              <a:t>We use the command below instead. 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05418" y="4306669"/>
            <a:ext cx="7605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Maine.month</a:t>
            </a:r>
            <a:r>
              <a:rPr lang="en-US" dirty="0"/>
              <a:t> &lt;- </a:t>
            </a:r>
            <a:r>
              <a:rPr lang="en-US" dirty="0" err="1"/>
              <a:t>read.table</a:t>
            </a:r>
            <a:r>
              <a:rPr lang="en-US" dirty="0"/>
              <a:t>("C:/MA_TS/R/Maine.dat", header = TRUE)</a:t>
            </a:r>
          </a:p>
          <a:p>
            <a:r>
              <a:rPr lang="en-US" dirty="0"/>
              <a:t>attach(</a:t>
            </a:r>
            <a:r>
              <a:rPr lang="en-US" dirty="0" err="1"/>
              <a:t>Maine.month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8656" y="5257800"/>
            <a:ext cx="6170344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#The command read. table(…) is to read data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into a data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frame.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93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6E7-77C9-4B50-B4B2-7E20F5AE37D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14400" y="1371600"/>
            <a:ext cx="760518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&gt; class(</a:t>
            </a:r>
            <a:r>
              <a:rPr lang="en-US" dirty="0" err="1" smtClean="0"/>
              <a:t>Maine.month</a:t>
            </a:r>
            <a:r>
              <a:rPr lang="en-US" dirty="0" smtClean="0"/>
              <a:t>)</a:t>
            </a:r>
          </a:p>
          <a:p>
            <a:r>
              <a:rPr lang="en-US" dirty="0"/>
              <a:t>[1] "</a:t>
            </a:r>
            <a:r>
              <a:rPr lang="en-US" dirty="0" err="1" smtClean="0"/>
              <a:t>data.frame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Note: The “class” is not time series but </a:t>
            </a:r>
            <a:r>
              <a:rPr lang="en-US" dirty="0" err="1" smtClean="0"/>
              <a:t>data.frame</a:t>
            </a:r>
            <a:r>
              <a:rPr lang="en-US" dirty="0" smtClean="0"/>
              <a:t>. The </a:t>
            </a:r>
            <a:r>
              <a:rPr lang="en-US" dirty="0" err="1" smtClean="0"/>
              <a:t>ts</a:t>
            </a:r>
            <a:r>
              <a:rPr lang="en-US" dirty="0" smtClean="0"/>
              <a:t> function is used to convert the data to a time series object. The following command creates a time series object. </a:t>
            </a:r>
          </a:p>
          <a:p>
            <a:endParaRPr lang="en-US" dirty="0"/>
          </a:p>
          <a:p>
            <a:r>
              <a:rPr lang="en-US" dirty="0" smtClean="0"/>
              <a:t>&gt; </a:t>
            </a:r>
            <a:r>
              <a:rPr lang="en-US" dirty="0" err="1" smtClean="0"/>
              <a:t>Maine.month.ts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ts</a:t>
            </a:r>
            <a:r>
              <a:rPr lang="en-US" dirty="0"/>
              <a:t>(</a:t>
            </a:r>
            <a:r>
              <a:rPr lang="en-US" dirty="0" err="1"/>
              <a:t>unemploy</a:t>
            </a:r>
            <a:r>
              <a:rPr lang="en-US" dirty="0"/>
              <a:t>, start = c(1996,1), </a:t>
            </a:r>
            <a:r>
              <a:rPr lang="en-US" dirty="0" err="1"/>
              <a:t>freq</a:t>
            </a:r>
            <a:r>
              <a:rPr lang="en-US" dirty="0"/>
              <a:t> =12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Note: We can specify an earlier end date using the parameter </a:t>
            </a:r>
            <a:r>
              <a:rPr lang="en-US" i="1" dirty="0" smtClean="0"/>
              <a:t>end. </a:t>
            </a:r>
          </a:p>
          <a:p>
            <a:r>
              <a:rPr lang="en-US" dirty="0" smtClean="0"/>
              <a:t>The following command is to find a mean annual rate. </a:t>
            </a:r>
          </a:p>
          <a:p>
            <a:endParaRPr lang="en-US" dirty="0"/>
          </a:p>
          <a:p>
            <a:r>
              <a:rPr lang="en-US" dirty="0" smtClean="0"/>
              <a:t>&gt; </a:t>
            </a:r>
            <a:r>
              <a:rPr lang="en-US" dirty="0" err="1" smtClean="0"/>
              <a:t>Maine.annual.ts</a:t>
            </a:r>
            <a:r>
              <a:rPr lang="en-US" dirty="0" smtClean="0"/>
              <a:t> </a:t>
            </a:r>
            <a:r>
              <a:rPr lang="en-US" dirty="0"/>
              <a:t>&lt;- aggregate(</a:t>
            </a:r>
            <a:r>
              <a:rPr lang="en-US" dirty="0" err="1"/>
              <a:t>Maine.month.ts</a:t>
            </a:r>
            <a:r>
              <a:rPr lang="en-US" dirty="0"/>
              <a:t>)/</a:t>
            </a:r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159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6E7-77C9-4B50-B4B2-7E20F5AE37DE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1676400"/>
            <a:ext cx="6561137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08175" y="11430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&gt; plot(</a:t>
            </a:r>
            <a:r>
              <a:rPr lang="en-US" dirty="0" err="1" smtClean="0"/>
              <a:t>Maine.month.ts</a:t>
            </a:r>
            <a:r>
              <a:rPr lang="en-US" dirty="0"/>
              <a:t>, </a:t>
            </a:r>
            <a:r>
              <a:rPr lang="en-US" dirty="0" err="1"/>
              <a:t>ylab</a:t>
            </a:r>
            <a:r>
              <a:rPr lang="en-US" dirty="0"/>
              <a:t> = "unemployed (%)")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90638" y="5297269"/>
            <a:ext cx="7485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It seems that the February figure is typically about 20% more than </a:t>
            </a:r>
          </a:p>
          <a:p>
            <a:r>
              <a:rPr lang="en-US" dirty="0" smtClean="0"/>
              <a:t>the annual average, whereas the August figure tends to be roughly 20% less.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33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6E7-77C9-4B50-B4B2-7E20F5AE37DE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57400"/>
            <a:ext cx="6561137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09800" y="1734234"/>
            <a:ext cx="556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&gt; plot(</a:t>
            </a:r>
            <a:r>
              <a:rPr lang="en-US" dirty="0" err="1" smtClean="0"/>
              <a:t>Maine.annual.ts</a:t>
            </a:r>
            <a:r>
              <a:rPr lang="en-US" dirty="0"/>
              <a:t>, </a:t>
            </a:r>
            <a:r>
              <a:rPr lang="en-US" dirty="0" err="1"/>
              <a:t>ylab</a:t>
            </a:r>
            <a:r>
              <a:rPr lang="en-US" dirty="0"/>
              <a:t> = "unemployed (%)")</a:t>
            </a:r>
          </a:p>
        </p:txBody>
      </p:sp>
    </p:spTree>
    <p:extLst>
      <p:ext uri="{BB962C8B-B14F-4D97-AF65-F5344CB8AC3E}">
        <p14:creationId xmlns:p14="http://schemas.microsoft.com/office/powerpoint/2010/main" val="1251221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Ratios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6E7-77C9-4B50-B4B2-7E20F5AE37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3025676"/>
            <a:ext cx="754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&gt; </a:t>
            </a:r>
            <a:r>
              <a:rPr lang="en-US" dirty="0" err="1" smtClean="0"/>
              <a:t>Maine.Feb</a:t>
            </a:r>
            <a:r>
              <a:rPr lang="en-US" dirty="0" smtClean="0"/>
              <a:t> </a:t>
            </a:r>
            <a:r>
              <a:rPr lang="en-US" dirty="0"/>
              <a:t>&lt;-window(</a:t>
            </a:r>
            <a:r>
              <a:rPr lang="en-US" dirty="0" err="1"/>
              <a:t>Maine.month.ts</a:t>
            </a:r>
            <a:r>
              <a:rPr lang="en-US" dirty="0"/>
              <a:t>, start = c(1996,2), </a:t>
            </a:r>
            <a:r>
              <a:rPr lang="en-US" dirty="0" err="1"/>
              <a:t>freq</a:t>
            </a:r>
            <a:r>
              <a:rPr lang="en-US" dirty="0"/>
              <a:t> = TRUE)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Maine.Aug</a:t>
            </a:r>
            <a:r>
              <a:rPr lang="en-US" dirty="0" smtClean="0"/>
              <a:t> </a:t>
            </a:r>
            <a:r>
              <a:rPr lang="en-US" dirty="0"/>
              <a:t>&lt;-window(</a:t>
            </a:r>
            <a:r>
              <a:rPr lang="en-US" dirty="0" err="1"/>
              <a:t>Maine.month.ts</a:t>
            </a:r>
            <a:r>
              <a:rPr lang="en-US" dirty="0"/>
              <a:t>, start = c(1996,8), </a:t>
            </a:r>
            <a:r>
              <a:rPr lang="en-US" dirty="0" err="1"/>
              <a:t>freq</a:t>
            </a:r>
            <a:r>
              <a:rPr lang="en-US" dirty="0"/>
              <a:t> = TRUE)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Feb.ratio</a:t>
            </a:r>
            <a:r>
              <a:rPr lang="en-US" dirty="0" smtClean="0"/>
              <a:t> </a:t>
            </a:r>
            <a:r>
              <a:rPr lang="en-US" dirty="0"/>
              <a:t>&lt;- mean(</a:t>
            </a:r>
            <a:r>
              <a:rPr lang="en-US" dirty="0" err="1"/>
              <a:t>Maine.Feb</a:t>
            </a:r>
            <a:r>
              <a:rPr lang="en-US" dirty="0"/>
              <a:t>)/mean(</a:t>
            </a:r>
            <a:r>
              <a:rPr lang="en-US" dirty="0" err="1"/>
              <a:t>Maine.month.ts</a:t>
            </a:r>
            <a:r>
              <a:rPr lang="en-US" dirty="0"/>
              <a:t>)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Aug.ratio</a:t>
            </a:r>
            <a:r>
              <a:rPr lang="en-US" dirty="0" smtClean="0"/>
              <a:t> </a:t>
            </a:r>
            <a:r>
              <a:rPr lang="en-US" dirty="0"/>
              <a:t>&lt;- mean(</a:t>
            </a:r>
            <a:r>
              <a:rPr lang="en-US" dirty="0" err="1"/>
              <a:t>Maine.Aug</a:t>
            </a:r>
            <a:r>
              <a:rPr lang="en-US" dirty="0"/>
              <a:t>)/mean(</a:t>
            </a:r>
            <a:r>
              <a:rPr lang="en-US" dirty="0" err="1"/>
              <a:t>Maine.month.ts</a:t>
            </a:r>
            <a:r>
              <a:rPr lang="en-US" dirty="0"/>
              <a:t>)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Feb.ratio</a:t>
            </a:r>
            <a:endParaRPr lang="en-US" dirty="0" smtClean="0"/>
          </a:p>
          <a:p>
            <a:r>
              <a:rPr lang="en-US" dirty="0"/>
              <a:t>[1] 1.222529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Aug.ratio</a:t>
            </a:r>
            <a:endParaRPr lang="en-US" dirty="0" smtClean="0"/>
          </a:p>
          <a:p>
            <a:r>
              <a:rPr lang="en-US" dirty="0"/>
              <a:t>[1] 0.8163732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719" y="1819870"/>
            <a:ext cx="8409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“window” will extract that part of the time series between specified start </a:t>
            </a:r>
          </a:p>
          <a:p>
            <a:r>
              <a:rPr lang="en-US" dirty="0" smtClean="0"/>
              <a:t>Start and end points and will sample with an interval equal to frequency if its argument </a:t>
            </a:r>
          </a:p>
          <a:p>
            <a:r>
              <a:rPr lang="en-US" dirty="0" smtClean="0"/>
              <a:t>Is set to TRUE.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5638800"/>
            <a:ext cx="8070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average, unemployment rate is 22% higher in February and 18% lower in August.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31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6E7-77C9-4B50-B4B2-7E20F5AE37D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755880"/>
            <a:ext cx="7467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&gt; CBE </a:t>
            </a:r>
            <a:r>
              <a:rPr lang="en-US" dirty="0"/>
              <a:t>&lt;- </a:t>
            </a:r>
            <a:r>
              <a:rPr lang="en-US" dirty="0" err="1"/>
              <a:t>read.table</a:t>
            </a:r>
            <a:r>
              <a:rPr lang="en-US" dirty="0"/>
              <a:t>("C:/MA_TS/R/cbe.dat", header = T</a:t>
            </a:r>
            <a:r>
              <a:rPr lang="en-US" dirty="0" smtClean="0"/>
              <a:t>)</a:t>
            </a:r>
          </a:p>
          <a:p>
            <a:r>
              <a:rPr lang="en-US" dirty="0" smtClean="0"/>
              <a:t>&gt; CBE[1:4, ]</a:t>
            </a:r>
          </a:p>
          <a:p>
            <a:endParaRPr lang="en-US" dirty="0" smtClean="0"/>
          </a:p>
          <a:p>
            <a:r>
              <a:rPr lang="nl-NL" dirty="0" smtClean="0"/>
              <a:t>    choc </a:t>
            </a:r>
            <a:r>
              <a:rPr lang="nl-NL" dirty="0"/>
              <a:t>beer elec </a:t>
            </a:r>
            <a:endParaRPr lang="nl-NL" dirty="0" smtClean="0"/>
          </a:p>
          <a:p>
            <a:r>
              <a:rPr lang="nl-NL" dirty="0" smtClean="0"/>
              <a:t>1 </a:t>
            </a:r>
            <a:r>
              <a:rPr lang="nl-NL" dirty="0"/>
              <a:t>1451 96.3 1497 </a:t>
            </a:r>
            <a:endParaRPr lang="nl-NL" dirty="0" smtClean="0"/>
          </a:p>
          <a:p>
            <a:r>
              <a:rPr lang="nl-NL" dirty="0" smtClean="0"/>
              <a:t>2 </a:t>
            </a:r>
            <a:r>
              <a:rPr lang="nl-NL" dirty="0"/>
              <a:t>2037 84.4 1463 </a:t>
            </a:r>
            <a:endParaRPr lang="nl-NL" dirty="0" smtClean="0"/>
          </a:p>
          <a:p>
            <a:r>
              <a:rPr lang="nl-NL" dirty="0" smtClean="0"/>
              <a:t>3 </a:t>
            </a:r>
            <a:r>
              <a:rPr lang="nl-NL" dirty="0"/>
              <a:t>2477 91.2 1648 </a:t>
            </a:r>
            <a:endParaRPr lang="nl-NL" dirty="0" smtClean="0"/>
          </a:p>
          <a:p>
            <a:r>
              <a:rPr lang="nl-NL" dirty="0" smtClean="0"/>
              <a:t>4 </a:t>
            </a:r>
            <a:r>
              <a:rPr lang="nl-NL" dirty="0"/>
              <a:t>2785 81.9 </a:t>
            </a:r>
            <a:r>
              <a:rPr lang="nl-NL" dirty="0" smtClean="0"/>
              <a:t>1595</a:t>
            </a:r>
          </a:p>
          <a:p>
            <a:endParaRPr lang="nl-NL" dirty="0"/>
          </a:p>
          <a:p>
            <a:r>
              <a:rPr lang="en-US" dirty="0"/>
              <a:t>class(CBE)</a:t>
            </a:r>
          </a:p>
          <a:p>
            <a:r>
              <a:rPr lang="en-US" dirty="0" smtClean="0"/>
              <a:t>[1] "</a:t>
            </a:r>
            <a:r>
              <a:rPr lang="en-US" dirty="0" err="1" smtClean="0"/>
              <a:t>data.frame</a:t>
            </a:r>
            <a:r>
              <a:rPr lang="en-US" dirty="0" smtClean="0"/>
              <a:t>”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Example 2: Multiple Time Series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97929" y="1498937"/>
            <a:ext cx="7003071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monthly supply of electricity (million of kWh), beer (MI), and </a:t>
            </a:r>
          </a:p>
          <a:p>
            <a:r>
              <a:rPr lang="en-US" sz="2000" dirty="0" smtClean="0"/>
              <a:t>chocolate-based production (</a:t>
            </a:r>
            <a:r>
              <a:rPr lang="en-US" sz="2000" dirty="0" err="1" smtClean="0"/>
              <a:t>tonnes</a:t>
            </a:r>
            <a:r>
              <a:rPr lang="en-US" sz="2000" dirty="0" smtClean="0"/>
              <a:t>) in Australia over the period </a:t>
            </a:r>
          </a:p>
          <a:p>
            <a:r>
              <a:rPr lang="en-US" sz="2000" dirty="0" smtClean="0"/>
              <a:t>January 1958 to December 1990.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4800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6E7-77C9-4B50-B4B2-7E20F5AE37D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3600" y="17714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&gt; </a:t>
            </a:r>
            <a:r>
              <a:rPr lang="en-US" dirty="0" err="1" smtClean="0"/>
              <a:t>Elec.ts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ts</a:t>
            </a:r>
            <a:r>
              <a:rPr lang="en-US" dirty="0"/>
              <a:t>(CBE[, 3], start = 1958, </a:t>
            </a:r>
            <a:r>
              <a:rPr lang="en-US" dirty="0" err="1"/>
              <a:t>freq</a:t>
            </a:r>
            <a:r>
              <a:rPr lang="en-US" dirty="0"/>
              <a:t> =12)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Beer.ts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ts</a:t>
            </a:r>
            <a:r>
              <a:rPr lang="en-US" dirty="0"/>
              <a:t>(CBE[, 2], start = 1958, </a:t>
            </a:r>
            <a:r>
              <a:rPr lang="en-US" dirty="0" err="1"/>
              <a:t>freq</a:t>
            </a:r>
            <a:r>
              <a:rPr lang="en-US" dirty="0"/>
              <a:t> =12)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Choc.ts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ts</a:t>
            </a:r>
            <a:r>
              <a:rPr lang="en-US" dirty="0"/>
              <a:t>(CBE[, 1], start = 1958, </a:t>
            </a:r>
            <a:r>
              <a:rPr lang="en-US" dirty="0" err="1"/>
              <a:t>freq</a:t>
            </a:r>
            <a:r>
              <a:rPr lang="en-US" dirty="0"/>
              <a:t> =12)</a:t>
            </a:r>
          </a:p>
          <a:p>
            <a:r>
              <a:rPr lang="en-US" dirty="0" smtClean="0"/>
              <a:t>&gt; plot(</a:t>
            </a:r>
            <a:r>
              <a:rPr lang="en-US" dirty="0" err="1" smtClean="0"/>
              <a:t>cbind</a:t>
            </a:r>
            <a:r>
              <a:rPr lang="en-US" dirty="0" smtClean="0"/>
              <a:t>(</a:t>
            </a:r>
            <a:r>
              <a:rPr lang="en-US" dirty="0" err="1" smtClean="0"/>
              <a:t>Elec.ts</a:t>
            </a:r>
            <a:r>
              <a:rPr lang="en-US" dirty="0"/>
              <a:t>, </a:t>
            </a:r>
            <a:r>
              <a:rPr lang="en-US" dirty="0" err="1"/>
              <a:t>Beer.ts</a:t>
            </a:r>
            <a:r>
              <a:rPr lang="en-US" dirty="0"/>
              <a:t>, </a:t>
            </a:r>
            <a:r>
              <a:rPr lang="en-US" dirty="0" err="1"/>
              <a:t>Choc.ts</a:t>
            </a:r>
            <a:r>
              <a:rPr lang="en-US" dirty="0"/>
              <a:t>))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3076575"/>
            <a:ext cx="6561137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533400"/>
            <a:ext cx="8312917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Now create time series objects for the electricity, beer and chocolate data. </a:t>
            </a:r>
          </a:p>
          <a:p>
            <a:r>
              <a:rPr lang="en-US" dirty="0" smtClean="0"/>
              <a:t>If you omit end, R uses the full length of the vector, and if you omit the month in start, </a:t>
            </a:r>
          </a:p>
          <a:p>
            <a:r>
              <a:rPr lang="en-US" dirty="0" smtClean="0"/>
              <a:t>R assumes 1. You can use plot with </a:t>
            </a:r>
            <a:r>
              <a:rPr lang="en-US" dirty="0" err="1" smtClean="0"/>
              <a:t>cbind</a:t>
            </a:r>
            <a:r>
              <a:rPr lang="en-US" dirty="0" smtClean="0"/>
              <a:t> to plot several series on one figure.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6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6E7-77C9-4B50-B4B2-7E20F5AE37D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31253" r="67668" b="34997"/>
          <a:stretch/>
        </p:blipFill>
        <p:spPr bwMode="auto">
          <a:xfrm>
            <a:off x="1201291" y="1752600"/>
            <a:ext cx="6620934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91000" y="1752600"/>
            <a:ext cx="428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#Open and read the data </a:t>
            </a:r>
            <a:r>
              <a:rPr lang="en-US" dirty="0" err="1" smtClean="0"/>
              <a:t>AirPassengers</a:t>
            </a:r>
            <a:r>
              <a:rPr lang="en-US" dirty="0" smtClean="0"/>
              <a:t> in 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1000" y="2057400"/>
            <a:ext cx="324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  <a:r>
              <a:rPr lang="en-US" dirty="0" smtClean="0"/>
              <a:t>Assign the data to a variable 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60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6E7-77C9-4B50-B4B2-7E20F5AE37D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" t="78572" r="75648" b="8730"/>
          <a:stretch/>
        </p:blipFill>
        <p:spPr bwMode="auto">
          <a:xfrm>
            <a:off x="1137368" y="1383268"/>
            <a:ext cx="7701831" cy="2350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" t="84710" r="69456" b="9465"/>
          <a:stretch/>
        </p:blipFill>
        <p:spPr bwMode="auto">
          <a:xfrm>
            <a:off x="1137369" y="3634839"/>
            <a:ext cx="7778032" cy="86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361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6E7-77C9-4B50-B4B2-7E20F5AE37D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" t="78572" r="75648" b="8730"/>
          <a:stretch/>
        </p:blipFill>
        <p:spPr bwMode="auto">
          <a:xfrm>
            <a:off x="1137368" y="1383268"/>
            <a:ext cx="7701831" cy="2350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91516" y="1383268"/>
            <a:ext cx="31256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# Check what class of object AP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" t="84710" r="69456" b="9465"/>
          <a:stretch/>
        </p:blipFill>
        <p:spPr bwMode="auto">
          <a:xfrm>
            <a:off x="1137369" y="3634839"/>
            <a:ext cx="7778032" cy="86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06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6E7-77C9-4B50-B4B2-7E20F5AE37D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" t="78572" r="75648" b="8730"/>
          <a:stretch/>
        </p:blipFill>
        <p:spPr bwMode="auto">
          <a:xfrm>
            <a:off x="1137368" y="1383268"/>
            <a:ext cx="7701831" cy="2350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" t="84710" r="69456" b="9465"/>
          <a:stretch/>
        </p:blipFill>
        <p:spPr bwMode="auto">
          <a:xfrm>
            <a:off x="1137369" y="3634839"/>
            <a:ext cx="7778032" cy="86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27536" y="1764268"/>
            <a:ext cx="170450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ts</a:t>
            </a:r>
            <a:r>
              <a:rPr lang="en-US" dirty="0" smtClean="0"/>
              <a:t> = ‘time </a:t>
            </a:r>
            <a:r>
              <a:rPr lang="en-US" dirty="0" err="1" smtClean="0"/>
              <a:t>seires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2" name="Left Arrow 1"/>
          <p:cNvSpPr/>
          <p:nvPr/>
        </p:nvSpPr>
        <p:spPr>
          <a:xfrm>
            <a:off x="3048000" y="1827015"/>
            <a:ext cx="343516" cy="23038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7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6E7-77C9-4B50-B4B2-7E20F5AE37D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" t="78572" r="75648" b="8730"/>
          <a:stretch/>
        </p:blipFill>
        <p:spPr bwMode="auto">
          <a:xfrm>
            <a:off x="1137368" y="1383268"/>
            <a:ext cx="7701831" cy="2350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" t="84710" r="69456" b="9465"/>
          <a:stretch/>
        </p:blipFill>
        <p:spPr bwMode="auto">
          <a:xfrm>
            <a:off x="1137369" y="3634839"/>
            <a:ext cx="7778032" cy="86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1" y="4800600"/>
            <a:ext cx="8458200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#The command start(</a:t>
            </a:r>
            <a:r>
              <a:rPr lang="en-US" dirty="0" err="1" smtClean="0"/>
              <a:t>seriesname</a:t>
            </a:r>
            <a:r>
              <a:rPr lang="en-US" dirty="0" smtClean="0"/>
              <a:t>) returns the date of the first observation in the series.</a:t>
            </a:r>
          </a:p>
          <a:p>
            <a:endParaRPr lang="en-US" dirty="0" smtClean="0"/>
          </a:p>
          <a:p>
            <a:r>
              <a:rPr lang="en-US" dirty="0" smtClean="0"/>
              <a:t>#The command end(</a:t>
            </a:r>
            <a:r>
              <a:rPr lang="en-US" dirty="0" err="1" smtClean="0"/>
              <a:t>seriesname</a:t>
            </a:r>
            <a:r>
              <a:rPr lang="en-US" dirty="0" smtClean="0"/>
              <a:t>) </a:t>
            </a:r>
            <a:r>
              <a:rPr lang="en-US" dirty="0"/>
              <a:t>returns the date of the </a:t>
            </a:r>
            <a:r>
              <a:rPr lang="en-US" dirty="0" smtClean="0"/>
              <a:t>last observation </a:t>
            </a:r>
            <a:r>
              <a:rPr lang="en-US" dirty="0"/>
              <a:t>in the series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#The </a:t>
            </a:r>
            <a:r>
              <a:rPr lang="en-US" dirty="0"/>
              <a:t>command frequency(</a:t>
            </a:r>
            <a:r>
              <a:rPr lang="en-US" dirty="0" err="1"/>
              <a:t>seriesname</a:t>
            </a:r>
            <a:r>
              <a:rPr lang="en-US" dirty="0"/>
              <a:t>) returns the frequency of observation (e.g. 12 for monthly, 4 for quarterly </a:t>
            </a:r>
            <a:r>
              <a:rPr lang="en-US" dirty="0" err="1"/>
              <a:t>etc</a:t>
            </a:r>
            <a:r>
              <a:rPr lang="en-US" dirty="0"/>
              <a:t>) in the </a:t>
            </a:r>
            <a:r>
              <a:rPr lang="en-US" dirty="0" smtClean="0"/>
              <a:t>series.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71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6E7-77C9-4B50-B4B2-7E20F5AE37D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" t="78572" r="75648" b="8730"/>
          <a:stretch/>
        </p:blipFill>
        <p:spPr bwMode="auto">
          <a:xfrm>
            <a:off x="1137368" y="1383268"/>
            <a:ext cx="7701831" cy="2350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" t="84710" r="69456" b="9465"/>
          <a:stretch/>
        </p:blipFill>
        <p:spPr bwMode="auto">
          <a:xfrm>
            <a:off x="1137369" y="3634839"/>
            <a:ext cx="7778032" cy="86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1" y="4800600"/>
            <a:ext cx="8458200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#The command start(</a:t>
            </a:r>
            <a:r>
              <a:rPr lang="en-US" dirty="0" err="1" smtClean="0"/>
              <a:t>seriesname</a:t>
            </a:r>
            <a:r>
              <a:rPr lang="en-US" dirty="0" smtClean="0"/>
              <a:t>) returns the date of the first observation in the series.</a:t>
            </a:r>
          </a:p>
          <a:p>
            <a:endParaRPr lang="en-US" dirty="0" smtClean="0"/>
          </a:p>
          <a:p>
            <a:r>
              <a:rPr lang="en-US" dirty="0" smtClean="0"/>
              <a:t>#The command end(</a:t>
            </a:r>
            <a:r>
              <a:rPr lang="en-US" dirty="0" err="1" smtClean="0"/>
              <a:t>seriesname</a:t>
            </a:r>
            <a:r>
              <a:rPr lang="en-US" dirty="0" smtClean="0"/>
              <a:t>) </a:t>
            </a:r>
            <a:r>
              <a:rPr lang="en-US" dirty="0"/>
              <a:t>returns the date of the </a:t>
            </a:r>
            <a:r>
              <a:rPr lang="en-US" dirty="0" smtClean="0"/>
              <a:t>last observation </a:t>
            </a:r>
            <a:r>
              <a:rPr lang="en-US" dirty="0"/>
              <a:t>in the series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#The </a:t>
            </a:r>
            <a:r>
              <a:rPr lang="en-US" dirty="0"/>
              <a:t>command frequency(</a:t>
            </a:r>
            <a:r>
              <a:rPr lang="en-US" dirty="0" err="1"/>
              <a:t>seriesname</a:t>
            </a:r>
            <a:r>
              <a:rPr lang="en-US" dirty="0"/>
              <a:t>) returns the frequency of observation (e.g. 12 for monthly, 4 for quarterly </a:t>
            </a:r>
            <a:r>
              <a:rPr lang="en-US" dirty="0" err="1"/>
              <a:t>etc</a:t>
            </a:r>
            <a:r>
              <a:rPr lang="en-US" dirty="0"/>
              <a:t>) in the </a:t>
            </a:r>
            <a:r>
              <a:rPr lang="en-US" dirty="0" smtClean="0"/>
              <a:t>series.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91516" y="1383268"/>
            <a:ext cx="31256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# Check what class of object AP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27536" y="1764268"/>
            <a:ext cx="170450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ts</a:t>
            </a:r>
            <a:r>
              <a:rPr lang="en-US" dirty="0" smtClean="0"/>
              <a:t> = ‘time </a:t>
            </a:r>
            <a:r>
              <a:rPr lang="en-US" dirty="0" err="1" smtClean="0"/>
              <a:t>seires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3048000" y="1827015"/>
            <a:ext cx="343516" cy="23038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16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6E7-77C9-4B50-B4B2-7E20F5AE37D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" t="74603" r="88353" b="9091"/>
          <a:stretch/>
        </p:blipFill>
        <p:spPr bwMode="auto">
          <a:xfrm>
            <a:off x="2286000" y="1752601"/>
            <a:ext cx="303931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0" y="4826122"/>
            <a:ext cx="655320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??? How about commands length, head and tail?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93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7078</TotalTime>
  <Words>1357</Words>
  <Application>Microsoft Macintosh PowerPoint</Application>
  <PresentationFormat>On-screen Show (4:3)</PresentationFormat>
  <Paragraphs>207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Wingdings</vt:lpstr>
      <vt:lpstr>宋体</vt:lpstr>
      <vt:lpstr>Office Theme</vt:lpstr>
      <vt:lpstr>Time Series Data  </vt:lpstr>
      <vt:lpstr>Time Series Data</vt:lpstr>
      <vt:lpstr>Time Series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Series Plot </vt:lpstr>
      <vt:lpstr>Time Series Plot </vt:lpstr>
      <vt:lpstr>Aggregate the data</vt:lpstr>
      <vt:lpstr>Aggregate the data</vt:lpstr>
      <vt:lpstr>Aggregate the data</vt:lpstr>
      <vt:lpstr>Boxplot</vt:lpstr>
      <vt:lpstr>Plots </vt:lpstr>
      <vt:lpstr>PowerPoint Presentation</vt:lpstr>
      <vt:lpstr>PowerPoint Presentation</vt:lpstr>
      <vt:lpstr>PowerPoint Presentation</vt:lpstr>
      <vt:lpstr>Descriptive statistics</vt:lpstr>
      <vt:lpstr>Example: Maine unemployment </vt:lpstr>
      <vt:lpstr>PowerPoint Presentation</vt:lpstr>
      <vt:lpstr>PowerPoint Presentation</vt:lpstr>
      <vt:lpstr>PowerPoint Presentation</vt:lpstr>
      <vt:lpstr>PowerPoint Presentation</vt:lpstr>
      <vt:lpstr>Calculating Ratios</vt:lpstr>
      <vt:lpstr>Example 2: Multiple Time Series</vt:lpstr>
      <vt:lpstr>PowerPoint Presentation</vt:lpstr>
    </vt:vector>
  </TitlesOfParts>
  <Company>Microsoft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252 Spring 2014  Chapter 3 Part 3 Simple Linear Regression</dc:title>
  <dc:creator>Mook</dc:creator>
  <cp:lastModifiedBy>Dayou Zhou</cp:lastModifiedBy>
  <cp:revision>636</cp:revision>
  <cp:lastPrinted>2014-09-01T03:02:42Z</cp:lastPrinted>
  <dcterms:created xsi:type="dcterms:W3CDTF">2014-02-23T07:54:10Z</dcterms:created>
  <dcterms:modified xsi:type="dcterms:W3CDTF">2018-01-24T23:07:16Z</dcterms:modified>
</cp:coreProperties>
</file>