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334" r:id="rId3"/>
    <p:sldId id="404" r:id="rId4"/>
    <p:sldId id="341" r:id="rId5"/>
    <p:sldId id="342" r:id="rId6"/>
    <p:sldId id="335" r:id="rId7"/>
    <p:sldId id="343" r:id="rId8"/>
    <p:sldId id="336" r:id="rId9"/>
    <p:sldId id="393" r:id="rId10"/>
    <p:sldId id="403" r:id="rId11"/>
    <p:sldId id="374" r:id="rId12"/>
    <p:sldId id="373" r:id="rId13"/>
    <p:sldId id="337" r:id="rId14"/>
    <p:sldId id="375" r:id="rId15"/>
    <p:sldId id="377" r:id="rId16"/>
    <p:sldId id="401" r:id="rId17"/>
    <p:sldId id="402" r:id="rId18"/>
    <p:sldId id="378" r:id="rId19"/>
    <p:sldId id="338" r:id="rId20"/>
    <p:sldId id="395" r:id="rId21"/>
    <p:sldId id="396" r:id="rId22"/>
    <p:sldId id="340" r:id="rId23"/>
    <p:sldId id="397" r:id="rId24"/>
    <p:sldId id="387" r:id="rId25"/>
    <p:sldId id="400" r:id="rId26"/>
    <p:sldId id="399" r:id="rId27"/>
    <p:sldId id="390" r:id="rId28"/>
    <p:sldId id="391" r:id="rId29"/>
    <p:sldId id="380" r:id="rId30"/>
    <p:sldId id="339" r:id="rId31"/>
    <p:sldId id="344" r:id="rId32"/>
    <p:sldId id="345" r:id="rId33"/>
    <p:sldId id="346" r:id="rId34"/>
    <p:sldId id="353" r:id="rId35"/>
    <p:sldId id="347" r:id="rId36"/>
    <p:sldId id="348" r:id="rId37"/>
    <p:sldId id="398"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8"/>
    <p:restoredTop sz="68984"/>
  </p:normalViewPr>
  <p:slideViewPr>
    <p:cSldViewPr>
      <p:cViewPr varScale="1">
        <p:scale>
          <a:sx n="77" d="100"/>
          <a:sy n="77" d="100"/>
        </p:scale>
        <p:origin x="99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1.wmf"/><Relationship Id="rId3"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9" tIns="46590" rIns="93179" bIns="4659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9" tIns="46590" rIns="93179" bIns="46590" rtlCol="0"/>
          <a:lstStyle>
            <a:lvl1pPr algn="r">
              <a:defRPr sz="1200"/>
            </a:lvl1pPr>
          </a:lstStyle>
          <a:p>
            <a:fld id="{25552521-0B1E-4A2F-BCC2-B481EFB3D6C4}" type="datetimeFigureOut">
              <a:rPr lang="en-US" smtClean="0"/>
              <a:t>1/24/18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9" tIns="46590" rIns="93179" bIns="4659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9" tIns="46590" rIns="93179" bIns="46590" rtlCol="0" anchor="b"/>
          <a:lstStyle>
            <a:lvl1pPr algn="r">
              <a:defRPr sz="1200"/>
            </a:lvl1pPr>
          </a:lstStyle>
          <a:p>
            <a:fld id="{CA328F26-DCB4-4341-B952-80EF3572F217}" type="slidenum">
              <a:rPr lang="en-US" smtClean="0"/>
              <a:t>‹#›</a:t>
            </a:fld>
            <a:endParaRPr lang="en-US"/>
          </a:p>
        </p:txBody>
      </p:sp>
    </p:spTree>
    <p:extLst>
      <p:ext uri="{BB962C8B-B14F-4D97-AF65-F5344CB8AC3E}">
        <p14:creationId xmlns:p14="http://schemas.microsoft.com/office/powerpoint/2010/main" val="1718750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9" tIns="46590" rIns="93179" bIns="4659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9" tIns="46590" rIns="93179" bIns="46590" rtlCol="0"/>
          <a:lstStyle>
            <a:lvl1pPr algn="r">
              <a:defRPr sz="1200"/>
            </a:lvl1pPr>
          </a:lstStyle>
          <a:p>
            <a:fld id="{9E314AD7-1456-4A8F-BA89-76D122F3CD78}" type="datetimeFigureOut">
              <a:rPr lang="en-US" smtClean="0"/>
              <a:t>1/24/18</a:t>
            </a:fld>
            <a:endParaRPr lang="en-US"/>
          </a:p>
        </p:txBody>
      </p:sp>
      <p:sp>
        <p:nvSpPr>
          <p:cNvPr id="4" name="Slide Image Placeholder 3"/>
          <p:cNvSpPr>
            <a:spLocks noGrp="1" noRot="1" noChangeAspect="1"/>
          </p:cNvSpPr>
          <p:nvPr>
            <p:ph type="sldImg" idx="2"/>
          </p:nvPr>
        </p:nvSpPr>
        <p:spPr>
          <a:xfrm>
            <a:off x="1182688" y="696913"/>
            <a:ext cx="4646612" cy="3486150"/>
          </a:xfrm>
          <a:prstGeom prst="rect">
            <a:avLst/>
          </a:prstGeom>
          <a:noFill/>
          <a:ln w="12700">
            <a:solidFill>
              <a:prstClr val="black"/>
            </a:solidFill>
          </a:ln>
        </p:spPr>
        <p:txBody>
          <a:bodyPr vert="horz" lIns="93179" tIns="46590" rIns="93179" bIns="46590"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9" tIns="46590" rIns="93179" bIns="4659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9" tIns="46590" rIns="93179" bIns="4659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9" tIns="46590" rIns="93179" bIns="46590" rtlCol="0" anchor="b"/>
          <a:lstStyle>
            <a:lvl1pPr algn="r">
              <a:defRPr sz="1200"/>
            </a:lvl1pPr>
          </a:lstStyle>
          <a:p>
            <a:fld id="{3E476DEE-A3CC-4056-8387-0AD72B57C730}" type="slidenum">
              <a:rPr lang="en-US" smtClean="0"/>
              <a:t>‹#›</a:t>
            </a:fld>
            <a:endParaRPr lang="en-US"/>
          </a:p>
        </p:txBody>
      </p:sp>
    </p:spTree>
    <p:extLst>
      <p:ext uri="{BB962C8B-B14F-4D97-AF65-F5344CB8AC3E}">
        <p14:creationId xmlns:p14="http://schemas.microsoft.com/office/powerpoint/2010/main" val="235506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1/24/2018</a:t>
            </a:r>
          </a:p>
          <a:p>
            <a:endParaRPr lang="en-US" dirty="0" smtClean="0"/>
          </a:p>
          <a:p>
            <a:r>
              <a:rPr lang="en-US" altLang="zh-CN" dirty="0" smtClean="0"/>
              <a:t>ACF/autocorrelation</a:t>
            </a:r>
            <a:r>
              <a:rPr lang="zh-CN" altLang="en-US" baseline="0" dirty="0" smtClean="0"/>
              <a:t> </a:t>
            </a:r>
            <a:r>
              <a:rPr lang="en-US" altLang="zh-CN" baseline="0" dirty="0" smtClean="0"/>
              <a:t>function</a:t>
            </a:r>
            <a:r>
              <a:rPr lang="zh-CN" altLang="en-US" dirty="0" smtClean="0"/>
              <a:t> </a:t>
            </a:r>
            <a:r>
              <a:rPr lang="en-US" altLang="zh-CN" dirty="0" smtClean="0"/>
              <a:t>plot</a:t>
            </a:r>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a:t>
            </a:fld>
            <a:endParaRPr lang="en-US"/>
          </a:p>
        </p:txBody>
      </p:sp>
    </p:spTree>
    <p:extLst>
      <p:ext uri="{BB962C8B-B14F-4D97-AF65-F5344CB8AC3E}">
        <p14:creationId xmlns:p14="http://schemas.microsoft.com/office/powerpoint/2010/main" val="154197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Lag</a:t>
            </a:r>
            <a:r>
              <a:rPr lang="zh-CN" altLang="en-US" dirty="0" smtClean="0"/>
              <a:t> </a:t>
            </a:r>
            <a:r>
              <a:rPr lang="en-US" altLang="zh-CN" dirty="0" smtClean="0"/>
              <a:t>between</a:t>
            </a:r>
            <a:r>
              <a:rPr lang="zh-CN" altLang="en-US" baseline="0" dirty="0" smtClean="0"/>
              <a:t> </a:t>
            </a:r>
            <a:r>
              <a:rPr lang="en-US" altLang="zh-CN" baseline="0" dirty="0" err="1" smtClean="0"/>
              <a:t>y</a:t>
            </a:r>
            <a:r>
              <a:rPr lang="en-US" altLang="zh-CN" baseline="-25000" dirty="0" err="1" smtClean="0"/>
              <a:t>t</a:t>
            </a:r>
            <a:r>
              <a:rPr lang="zh-CN" altLang="en-US" baseline="0" dirty="0" smtClean="0"/>
              <a:t> </a:t>
            </a:r>
            <a:r>
              <a:rPr lang="en-US" altLang="zh-CN" baseline="0" dirty="0" smtClean="0"/>
              <a:t>and</a:t>
            </a:r>
            <a:r>
              <a:rPr lang="zh-CN" altLang="en-US" baseline="0" dirty="0" smtClean="0"/>
              <a:t> </a:t>
            </a:r>
            <a:r>
              <a:rPr lang="en-US" altLang="zh-CN" baseline="0" dirty="0" err="1" smtClean="0"/>
              <a:t>y</a:t>
            </a:r>
            <a:r>
              <a:rPr lang="en-US" altLang="zh-CN" baseline="-25000" dirty="0" err="1" smtClean="0"/>
              <a:t>t+k</a:t>
            </a:r>
            <a:r>
              <a:rPr lang="zh-CN" altLang="en-US" baseline="0" dirty="0" smtClean="0"/>
              <a:t> </a:t>
            </a:r>
            <a:r>
              <a:rPr lang="en-US" altLang="zh-CN" baseline="0" dirty="0" smtClean="0"/>
              <a:t>is</a:t>
            </a:r>
            <a:r>
              <a:rPr lang="zh-CN" altLang="en-US" baseline="0" dirty="0" smtClean="0"/>
              <a:t> </a:t>
            </a:r>
            <a:r>
              <a:rPr lang="en-US" altLang="zh-CN" baseline="0" dirty="0" smtClean="0"/>
              <a:t>k</a:t>
            </a:r>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14</a:t>
            </a:fld>
            <a:endParaRPr lang="en-US"/>
          </a:p>
        </p:txBody>
      </p:sp>
    </p:spTree>
    <p:extLst>
      <p:ext uri="{BB962C8B-B14F-4D97-AF65-F5344CB8AC3E}">
        <p14:creationId xmlns:p14="http://schemas.microsoft.com/office/powerpoint/2010/main" val="150343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Correlation</a:t>
            </a:r>
            <a:r>
              <a:rPr lang="zh-CN" altLang="en-US" baseline="0" dirty="0" smtClean="0"/>
              <a:t> </a:t>
            </a:r>
            <a:r>
              <a:rPr lang="en-US" altLang="zh-CN" baseline="0" dirty="0" smtClean="0"/>
              <a:t>with</a:t>
            </a:r>
            <a:r>
              <a:rPr lang="zh-CN" altLang="en-US" baseline="0" dirty="0" smtClean="0"/>
              <a:t> </a:t>
            </a:r>
            <a:r>
              <a:rPr lang="en-US" altLang="zh-CN" baseline="0" dirty="0" smtClean="0"/>
              <a:t>itself</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15</a:t>
            </a:fld>
            <a:endParaRPr lang="en-US"/>
          </a:p>
        </p:txBody>
      </p:sp>
    </p:spTree>
    <p:extLst>
      <p:ext uri="{BB962C8B-B14F-4D97-AF65-F5344CB8AC3E}">
        <p14:creationId xmlns:p14="http://schemas.microsoft.com/office/powerpoint/2010/main" val="82643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Lag</a:t>
            </a:r>
            <a:r>
              <a:rPr lang="zh-CN" altLang="en-US" dirty="0" smtClean="0"/>
              <a:t> </a:t>
            </a:r>
            <a:r>
              <a:rPr lang="en-US" altLang="zh-CN" dirty="0" smtClean="0"/>
              <a:t>scatterplot</a:t>
            </a:r>
            <a:r>
              <a:rPr lang="zh-CN" altLang="en-US" dirty="0" smtClean="0"/>
              <a:t> </a:t>
            </a:r>
            <a:r>
              <a:rPr lang="en-US" altLang="zh-CN" dirty="0" smtClean="0"/>
              <a:t>to</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smtClean="0"/>
              <a:t>relationship</a:t>
            </a:r>
            <a:r>
              <a:rPr lang="zh-CN" altLang="en-US" dirty="0" smtClean="0"/>
              <a:t> </a:t>
            </a:r>
            <a:r>
              <a:rPr lang="en-US" altLang="zh-CN" dirty="0" smtClean="0"/>
              <a:t>between</a:t>
            </a:r>
            <a:r>
              <a:rPr lang="zh-CN" altLang="en-US" dirty="0" smtClean="0"/>
              <a:t> </a:t>
            </a:r>
            <a:r>
              <a:rPr lang="en-US" altLang="zh-CN" dirty="0" smtClean="0"/>
              <a:t>t</a:t>
            </a:r>
            <a:r>
              <a:rPr lang="zh-CN" altLang="en-US" dirty="0" smtClean="0"/>
              <a:t> </a:t>
            </a:r>
            <a:r>
              <a:rPr lang="en-US" altLang="zh-CN" dirty="0" smtClean="0"/>
              <a:t>and</a:t>
            </a:r>
            <a:r>
              <a:rPr lang="zh-CN" altLang="en-US" dirty="0" smtClean="0"/>
              <a:t> </a:t>
            </a:r>
            <a:r>
              <a:rPr lang="en-US" altLang="zh-CN" dirty="0" smtClean="0"/>
              <a:t>t+1</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16</a:t>
            </a:fld>
            <a:endParaRPr lang="en-US"/>
          </a:p>
        </p:txBody>
      </p:sp>
    </p:spTree>
    <p:extLst>
      <p:ext uri="{BB962C8B-B14F-4D97-AF65-F5344CB8AC3E}">
        <p14:creationId xmlns:p14="http://schemas.microsoft.com/office/powerpoint/2010/main" val="1991536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Positive</a:t>
            </a:r>
            <a:r>
              <a:rPr lang="zh-CN" altLang="en-US" baseline="0" dirty="0" smtClean="0"/>
              <a:t> </a:t>
            </a:r>
            <a:r>
              <a:rPr lang="en-US" altLang="zh-CN" baseline="0" dirty="0" smtClean="0"/>
              <a:t>relating,</a:t>
            </a:r>
            <a:r>
              <a:rPr lang="zh-CN" altLang="en-US" baseline="0" dirty="0" smtClean="0"/>
              <a:t> </a:t>
            </a:r>
            <a:r>
              <a:rPr lang="en-US" altLang="zh-CN" baseline="0" dirty="0" smtClean="0"/>
              <a:t>strong</a:t>
            </a:r>
            <a:r>
              <a:rPr lang="zh-CN" altLang="en-US" baseline="0" dirty="0" smtClean="0"/>
              <a:t> </a:t>
            </a:r>
            <a:r>
              <a:rPr lang="en-US" altLang="zh-CN" baseline="0" dirty="0" smtClean="0"/>
              <a:t>positive</a:t>
            </a:r>
            <a:r>
              <a:rPr lang="zh-CN" altLang="en-US" baseline="0" dirty="0" smtClean="0"/>
              <a:t> </a:t>
            </a:r>
            <a:r>
              <a:rPr lang="en-US" altLang="zh-CN" baseline="0" dirty="0" smtClean="0"/>
              <a:t>relationship.</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17</a:t>
            </a:fld>
            <a:endParaRPr lang="en-US"/>
          </a:p>
        </p:txBody>
      </p:sp>
    </p:spTree>
    <p:extLst>
      <p:ext uri="{BB962C8B-B14F-4D97-AF65-F5344CB8AC3E}">
        <p14:creationId xmlns:p14="http://schemas.microsoft.com/office/powerpoint/2010/main" val="510859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err="1" smtClean="0"/>
              <a:t>Cov</a:t>
            </a:r>
            <a:r>
              <a:rPr lang="en-US" altLang="zh-CN" baseline="0" dirty="0" smtClean="0"/>
              <a:t>(x</a:t>
            </a:r>
            <a:r>
              <a:rPr lang="en-US" altLang="zh-CN" baseline="-25000" dirty="0" smtClean="0"/>
              <a:t>t</a:t>
            </a:r>
            <a:r>
              <a:rPr lang="en-US" altLang="zh-CN" baseline="0" dirty="0" smtClean="0"/>
              <a:t>,x</a:t>
            </a:r>
            <a:r>
              <a:rPr lang="en-US" altLang="zh-CN" baseline="-25000" dirty="0" smtClean="0"/>
              <a:t>t+1</a:t>
            </a:r>
            <a:r>
              <a:rPr lang="en-US" altLang="zh-CN" baseline="0" dirty="0" smtClean="0"/>
              <a:t>)</a:t>
            </a:r>
            <a:r>
              <a:rPr lang="zh-CN" altLang="en-US" baseline="0" dirty="0" smtClean="0"/>
              <a:t> </a:t>
            </a:r>
            <a:r>
              <a:rPr lang="en-US" altLang="zh-CN" baseline="0" dirty="0" smtClean="0"/>
              <a:t>=</a:t>
            </a:r>
            <a:r>
              <a:rPr lang="en-US" altLang="zh-CN" baseline="0" dirty="0" err="1" smtClean="0"/>
              <a:t>Cov</a:t>
            </a:r>
            <a:r>
              <a:rPr lang="en-US" altLang="zh-CN" baseline="0" dirty="0" smtClean="0"/>
              <a:t>(x</a:t>
            </a:r>
            <a:r>
              <a:rPr lang="en-US" altLang="zh-CN" baseline="-25000" dirty="0" smtClean="0"/>
              <a:t>t+1</a:t>
            </a:r>
            <a:r>
              <a:rPr lang="en-US" altLang="zh-CN" baseline="0" dirty="0" smtClean="0"/>
              <a:t>,x</a:t>
            </a:r>
            <a:r>
              <a:rPr lang="en-US" altLang="zh-CN" baseline="-25000" dirty="0" smtClean="0"/>
              <a:t>t+2</a:t>
            </a:r>
            <a:r>
              <a:rPr lang="en-US" altLang="zh-CN" baseline="0" dirty="0" smtClean="0"/>
              <a:t>)</a:t>
            </a:r>
            <a:r>
              <a:rPr lang="zh-CN" altLang="en-US" baseline="0" dirty="0" smtClean="0"/>
              <a:t> </a:t>
            </a:r>
            <a:r>
              <a:rPr lang="en-US" altLang="zh-CN" baseline="0" dirty="0" smtClean="0"/>
              <a:t>=</a:t>
            </a:r>
            <a:r>
              <a:rPr lang="en-US" altLang="zh-CN" baseline="0" dirty="0" err="1" smtClean="0"/>
              <a:t>Cov</a:t>
            </a:r>
            <a:r>
              <a:rPr lang="en-US" altLang="zh-CN" baseline="0" dirty="0" smtClean="0"/>
              <a:t>(x</a:t>
            </a:r>
            <a:r>
              <a:rPr lang="en-US" altLang="zh-CN" baseline="-25000" dirty="0" smtClean="0"/>
              <a:t>t-1</a:t>
            </a:r>
            <a:r>
              <a:rPr lang="en-US" altLang="zh-CN" baseline="0" dirty="0" smtClean="0"/>
              <a:t>,x</a:t>
            </a:r>
            <a:r>
              <a:rPr lang="en-US" altLang="zh-CN" baseline="-25000" dirty="0" smtClean="0"/>
              <a:t>t</a:t>
            </a:r>
            <a:r>
              <a:rPr lang="en-US" altLang="zh-CN" baseline="0" dirty="0" smtClean="0"/>
              <a:t>)</a:t>
            </a:r>
            <a:r>
              <a:rPr lang="zh-CN" altLang="en-US" baseline="0" dirty="0" smtClean="0"/>
              <a:t>       </a:t>
            </a:r>
            <a:r>
              <a:rPr lang="en-US" altLang="zh-CN" baseline="0" dirty="0" smtClean="0"/>
              <a:t>Lag=1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Gamma</a:t>
            </a:r>
            <a:r>
              <a:rPr lang="en-US" altLang="zh-CN" baseline="-25000" dirty="0" err="1" smtClean="0"/>
              <a:t>k</a:t>
            </a:r>
            <a:r>
              <a:rPr lang="zh-CN" altLang="en-US" baseline="0" dirty="0" smtClean="0"/>
              <a:t> </a:t>
            </a:r>
            <a:r>
              <a:rPr lang="en-US" altLang="zh-CN" baseline="0" dirty="0" smtClean="0"/>
              <a:t>is</a:t>
            </a:r>
            <a:r>
              <a:rPr lang="zh-CN" altLang="en-US" baseline="0" dirty="0" smtClean="0"/>
              <a:t> </a:t>
            </a:r>
            <a:r>
              <a:rPr lang="en-US" altLang="zh-CN" baseline="0" dirty="0" smtClean="0"/>
              <a:t>an</a:t>
            </a:r>
            <a:r>
              <a:rPr lang="zh-CN" altLang="en-US" baseline="0" dirty="0" smtClean="0"/>
              <a:t> </a:t>
            </a:r>
            <a:r>
              <a:rPr lang="en-US" altLang="zh-CN" baseline="0" dirty="0" err="1" smtClean="0"/>
              <a:t>autocovariance</a:t>
            </a:r>
            <a:r>
              <a:rPr lang="zh-CN" altLang="en-US" baseline="0" dirty="0" smtClean="0"/>
              <a:t> </a:t>
            </a:r>
            <a:r>
              <a:rPr lang="en-US" altLang="zh-CN" baseline="0" dirty="0" smtClean="0"/>
              <a:t>coefficient</a:t>
            </a:r>
            <a:endParaRPr lang="en-US" dirty="0" smtClean="0"/>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18</a:t>
            </a:fld>
            <a:endParaRPr lang="en-US"/>
          </a:p>
        </p:txBody>
      </p:sp>
    </p:spTree>
    <p:extLst>
      <p:ext uri="{BB962C8B-B14F-4D97-AF65-F5344CB8AC3E}">
        <p14:creationId xmlns:p14="http://schemas.microsoft.com/office/powerpoint/2010/main" val="1451366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-1&lt;=</a:t>
            </a:r>
            <a:r>
              <a:rPr lang="en-US" altLang="zh-CN" dirty="0" err="1" smtClean="0"/>
              <a:t>C</a:t>
            </a:r>
            <a:r>
              <a:rPr lang="en-US" altLang="zh-CN" baseline="-25000" dirty="0" err="1" smtClean="0"/>
              <a:t>k</a:t>
            </a:r>
            <a:r>
              <a:rPr lang="en-US" altLang="zh-CN" baseline="0" dirty="0" smtClean="0"/>
              <a:t>/C</a:t>
            </a:r>
            <a:r>
              <a:rPr lang="en-US" altLang="zh-CN" baseline="-25000" dirty="0" smtClean="0"/>
              <a:t>0</a:t>
            </a:r>
            <a:r>
              <a:rPr lang="en-US" altLang="zh-CN" baseline="0" dirty="0" smtClean="0"/>
              <a:t>&lt;=1</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19</a:t>
            </a:fld>
            <a:endParaRPr lang="en-US"/>
          </a:p>
        </p:txBody>
      </p:sp>
    </p:spTree>
    <p:extLst>
      <p:ext uri="{BB962C8B-B14F-4D97-AF65-F5344CB8AC3E}">
        <p14:creationId xmlns:p14="http://schemas.microsoft.com/office/powerpoint/2010/main" val="1482137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Cigama</a:t>
            </a:r>
            <a:r>
              <a:rPr lang="en-US" altLang="zh-CN" baseline="-25000" dirty="0" err="1" smtClean="0"/>
              <a:t>x</a:t>
            </a:r>
            <a:r>
              <a:rPr lang="en-US" altLang="zh-CN" baseline="0" dirty="0" smtClean="0"/>
              <a:t>=</a:t>
            </a:r>
            <a:r>
              <a:rPr lang="en-US" altLang="zh-CN" baseline="0" dirty="0" err="1" smtClean="0"/>
              <a:t>cigama</a:t>
            </a:r>
            <a:r>
              <a:rPr lang="en-US" altLang="zh-CN" baseline="-25000" dirty="0" err="1" smtClean="0"/>
              <a:t>x+k</a:t>
            </a:r>
            <a:endParaRPr lang="en-US" altLang="zh-CN" baseline="-25000" dirty="0" smtClean="0"/>
          </a:p>
          <a:p>
            <a:endParaRPr lang="en-US" baseline="-25000" dirty="0" smtClean="0"/>
          </a:p>
          <a:p>
            <a:r>
              <a:rPr lang="en-US" altLang="zh-CN" dirty="0" smtClean="0"/>
              <a:t>Cigama</a:t>
            </a:r>
            <a:r>
              <a:rPr lang="en-US" altLang="zh-CN" baseline="30000" dirty="0" smtClean="0"/>
              <a:t>2</a:t>
            </a:r>
            <a:r>
              <a:rPr lang="en-US" altLang="zh-CN" baseline="0" dirty="0" smtClean="0"/>
              <a:t>=</a:t>
            </a:r>
            <a:r>
              <a:rPr lang="en-US" altLang="zh-CN" baseline="0" dirty="0" err="1" smtClean="0"/>
              <a:t>roul</a:t>
            </a:r>
            <a:r>
              <a:rPr lang="zh-CN" altLang="en-US" baseline="0" dirty="0" smtClean="0"/>
              <a:t> </a:t>
            </a:r>
            <a:r>
              <a:rPr lang="en-US" altLang="zh-CN" baseline="0" dirty="0" smtClean="0"/>
              <a:t>so</a:t>
            </a:r>
            <a:r>
              <a:rPr lang="zh-CN" altLang="en-US" baseline="0" dirty="0" smtClean="0"/>
              <a:t> </a:t>
            </a:r>
            <a:r>
              <a:rPr lang="en-US" altLang="zh-CN" baseline="0" dirty="0" smtClean="0"/>
              <a:t>roul</a:t>
            </a:r>
            <a:r>
              <a:rPr lang="en-US" altLang="zh-CN" baseline="-25000" dirty="0" smtClean="0"/>
              <a:t>0</a:t>
            </a:r>
            <a:r>
              <a:rPr lang="en-US" altLang="zh-CN" baseline="0" dirty="0" smtClean="0"/>
              <a:t>=1</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20</a:t>
            </a:fld>
            <a:endParaRPr lang="en-US"/>
          </a:p>
        </p:txBody>
      </p:sp>
    </p:spTree>
    <p:extLst>
      <p:ext uri="{BB962C8B-B14F-4D97-AF65-F5344CB8AC3E}">
        <p14:creationId xmlns:p14="http://schemas.microsoft.com/office/powerpoint/2010/main" val="99775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Properties</a:t>
            </a:r>
            <a:r>
              <a:rPr lang="zh-CN" altLang="en-US" dirty="0" smtClean="0"/>
              <a:t> </a:t>
            </a:r>
            <a:r>
              <a:rPr lang="en-US" altLang="zh-CN" dirty="0" smtClean="0"/>
              <a:t>of</a:t>
            </a:r>
            <a:r>
              <a:rPr lang="zh-CN" altLang="en-US" dirty="0" smtClean="0"/>
              <a:t> </a:t>
            </a:r>
            <a:r>
              <a:rPr lang="en-US" altLang="zh-CN" dirty="0" err="1" smtClean="0"/>
              <a:t>roul</a:t>
            </a:r>
            <a:r>
              <a:rPr lang="en-US" altLang="zh-CN" dirty="0" smtClean="0"/>
              <a:t>(k)</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note</a:t>
            </a:r>
            <a:r>
              <a:rPr lang="zh-CN" altLang="en-US" baseline="0" dirty="0" smtClean="0"/>
              <a:t> </a:t>
            </a:r>
            <a:r>
              <a:rPr lang="en-US" altLang="zh-CN" baseline="0" dirty="0" smtClean="0"/>
              <a:t>that</a:t>
            </a:r>
            <a:r>
              <a:rPr lang="zh-CN" altLang="en-US" baseline="0" dirty="0" smtClean="0"/>
              <a:t> </a:t>
            </a:r>
            <a:r>
              <a:rPr lang="en-US" altLang="zh-CN" baseline="0" dirty="0" smtClean="0"/>
              <a:t>posted</a:t>
            </a:r>
            <a:r>
              <a:rPr lang="zh-CN" altLang="en-US" baseline="0" dirty="0" smtClean="0"/>
              <a:t> </a:t>
            </a:r>
            <a:r>
              <a:rPr lang="en-US" altLang="zh-CN" baseline="0" dirty="0" smtClean="0"/>
              <a:t>on</a:t>
            </a:r>
            <a:r>
              <a:rPr lang="zh-CN" altLang="en-US" baseline="0" dirty="0" smtClean="0"/>
              <a:t> </a:t>
            </a:r>
            <a:r>
              <a:rPr lang="en-US" altLang="zh-CN" baseline="0" dirty="0" smtClean="0"/>
              <a:t>bb</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21</a:t>
            </a:fld>
            <a:endParaRPr lang="en-US"/>
          </a:p>
        </p:txBody>
      </p:sp>
    </p:spTree>
    <p:extLst>
      <p:ext uri="{BB962C8B-B14F-4D97-AF65-F5344CB8AC3E}">
        <p14:creationId xmlns:p14="http://schemas.microsoft.com/office/powerpoint/2010/main" val="751235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22</a:t>
            </a:fld>
            <a:endParaRPr lang="en-US"/>
          </a:p>
        </p:txBody>
      </p:sp>
    </p:spTree>
    <p:extLst>
      <p:ext uri="{BB962C8B-B14F-4D97-AF65-F5344CB8AC3E}">
        <p14:creationId xmlns:p14="http://schemas.microsoft.com/office/powerpoint/2010/main" val="178922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r</a:t>
            </a:r>
            <a:r>
              <a:rPr lang="en-US" altLang="zh-CN" baseline="-25000" dirty="0" smtClean="0"/>
              <a:t>0</a:t>
            </a:r>
            <a:r>
              <a:rPr lang="en-US" altLang="zh-CN" baseline="0" dirty="0" smtClean="0"/>
              <a:t>=1</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23</a:t>
            </a:fld>
            <a:endParaRPr lang="en-US"/>
          </a:p>
        </p:txBody>
      </p:sp>
    </p:spTree>
    <p:extLst>
      <p:ext uri="{BB962C8B-B14F-4D97-AF65-F5344CB8AC3E}">
        <p14:creationId xmlns:p14="http://schemas.microsoft.com/office/powerpoint/2010/main" val="23454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Covariance,</a:t>
            </a:r>
            <a:r>
              <a:rPr lang="zh-CN" altLang="en-US" dirty="0" smtClean="0"/>
              <a:t> </a:t>
            </a:r>
            <a:r>
              <a:rPr lang="en-US" altLang="zh-CN" dirty="0" smtClean="0"/>
              <a:t>linear</a:t>
            </a:r>
            <a:r>
              <a:rPr lang="zh-CN" altLang="en-US" dirty="0" smtClean="0"/>
              <a:t> </a:t>
            </a:r>
            <a:r>
              <a:rPr lang="en-US" altLang="zh-CN" dirty="0" smtClean="0"/>
              <a:t>relationship</a:t>
            </a:r>
            <a:r>
              <a:rPr lang="zh-CN" altLang="en-US" dirty="0" smtClean="0"/>
              <a:t> </a:t>
            </a:r>
            <a:r>
              <a:rPr lang="en-US" altLang="zh-CN" dirty="0" smtClean="0"/>
              <a:t>between</a:t>
            </a:r>
            <a:r>
              <a:rPr lang="zh-CN" altLang="en-US" baseline="0" dirty="0" smtClean="0"/>
              <a:t> </a:t>
            </a:r>
            <a:r>
              <a:rPr lang="en-US" altLang="zh-CN" baseline="0" dirty="0" smtClean="0"/>
              <a:t>two</a:t>
            </a:r>
            <a:r>
              <a:rPr lang="zh-CN" altLang="en-US" baseline="0" dirty="0" smtClean="0"/>
              <a:t> </a:t>
            </a:r>
            <a:r>
              <a:rPr lang="en-US" altLang="zh-CN" baseline="0" dirty="0" smtClean="0"/>
              <a:t>variables.</a:t>
            </a:r>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a:t>
            </a:fld>
            <a:endParaRPr lang="en-US"/>
          </a:p>
        </p:txBody>
      </p:sp>
    </p:spTree>
    <p:extLst>
      <p:ext uri="{BB962C8B-B14F-4D97-AF65-F5344CB8AC3E}">
        <p14:creationId xmlns:p14="http://schemas.microsoft.com/office/powerpoint/2010/main" val="322809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ACF</a:t>
            </a:r>
            <a:r>
              <a:rPr lang="zh-CN" altLang="en-US" dirty="0" smtClean="0"/>
              <a:t> </a:t>
            </a:r>
            <a:r>
              <a:rPr lang="en-US" altLang="zh-CN" dirty="0" smtClean="0"/>
              <a:t>plot=</a:t>
            </a:r>
            <a:r>
              <a:rPr lang="en-US" altLang="zh-CN" dirty="0" err="1" smtClean="0"/>
              <a:t>correlogram</a:t>
            </a: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24</a:t>
            </a:fld>
            <a:endParaRPr lang="en-US"/>
          </a:p>
        </p:txBody>
      </p:sp>
    </p:spTree>
    <p:extLst>
      <p:ext uri="{BB962C8B-B14F-4D97-AF65-F5344CB8AC3E}">
        <p14:creationId xmlns:p14="http://schemas.microsoft.com/office/powerpoint/2010/main" val="1409988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a:t>
            </a:r>
            <a:r>
              <a:rPr lang="zh-CN" altLang="en-US" baseline="0" dirty="0" smtClean="0"/>
              <a:t> </a:t>
            </a:r>
            <a:r>
              <a:rPr lang="en-US" altLang="zh-CN" baseline="0" dirty="0" smtClean="0"/>
              <a:t>test</a:t>
            </a:r>
            <a:r>
              <a:rPr lang="zh-CN" altLang="en-US" baseline="0" dirty="0" smtClean="0"/>
              <a:t> </a:t>
            </a:r>
            <a:r>
              <a:rPr lang="en-US" altLang="zh-CN" baseline="0" dirty="0" smtClean="0"/>
              <a:t>which</a:t>
            </a:r>
            <a:r>
              <a:rPr lang="zh-CN" altLang="en-US" baseline="0" dirty="0" smtClean="0"/>
              <a:t> </a:t>
            </a:r>
            <a:r>
              <a:rPr lang="en-US" altLang="zh-CN" baseline="0" dirty="0" err="1" smtClean="0"/>
              <a:t>roul</a:t>
            </a:r>
            <a:r>
              <a:rPr lang="en-US" altLang="zh-CN" baseline="-25000" dirty="0" err="1" smtClean="0"/>
              <a:t>k</a:t>
            </a:r>
            <a:r>
              <a:rPr lang="zh-CN" altLang="en-US" baseline="0" dirty="0" smtClean="0"/>
              <a:t> </a:t>
            </a:r>
            <a:r>
              <a:rPr lang="en-US" altLang="zh-CN" baseline="0" dirty="0" smtClean="0"/>
              <a:t>is</a:t>
            </a:r>
            <a:r>
              <a:rPr lang="zh-CN" altLang="en-US" baseline="0" dirty="0" smtClean="0"/>
              <a:t> </a:t>
            </a:r>
            <a:r>
              <a:rPr lang="en-US" altLang="zh-CN" baseline="0" dirty="0" err="1" smtClean="0"/>
              <a:t>signifivsnt</a:t>
            </a:r>
            <a:r>
              <a:rPr lang="en-US" altLang="zh-CN" baseline="0" dirty="0" smtClean="0"/>
              <a:t>;</a:t>
            </a:r>
            <a:r>
              <a:rPr lang="zh-CN" altLang="en-US" baseline="0" dirty="0" smtClean="0"/>
              <a:t> </a:t>
            </a:r>
            <a:r>
              <a:rPr lang="en-US" altLang="zh-CN" baseline="0" dirty="0" smtClean="0"/>
              <a:t>k=1,</a:t>
            </a:r>
            <a:r>
              <a:rPr lang="zh-CN" altLang="en-US" baseline="0" dirty="0" smtClean="0"/>
              <a:t> </a:t>
            </a:r>
            <a:r>
              <a:rPr lang="en-US" altLang="zh-CN" baseline="0" dirty="0" smtClean="0"/>
              <a:t>2,</a:t>
            </a:r>
            <a:r>
              <a:rPr lang="zh-CN" altLang="en-US" baseline="0" dirty="0" smtClean="0"/>
              <a:t> </a:t>
            </a:r>
            <a:r>
              <a:rPr lang="en-US" altLang="zh-CN" baseline="0" dirty="0" smtClean="0"/>
              <a:t>3,</a:t>
            </a:r>
            <a:r>
              <a:rPr lang="zh-CN" altLang="en-US" baseline="0" dirty="0" smtClean="0"/>
              <a:t> </a:t>
            </a:r>
            <a:r>
              <a:rPr lang="mr-IN" altLang="zh-CN" baseline="0" dirty="0" smtClean="0"/>
              <a:t>…</a:t>
            </a:r>
            <a:r>
              <a:rPr lang="en-US" altLang="zh-CN" baseline="0" dirty="0" smtClean="0"/>
              <a:t>.</a:t>
            </a:r>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27</a:t>
            </a:fld>
            <a:endParaRPr lang="en-US"/>
          </a:p>
        </p:txBody>
      </p:sp>
    </p:spTree>
    <p:extLst>
      <p:ext uri="{BB962C8B-B14F-4D97-AF65-F5344CB8AC3E}">
        <p14:creationId xmlns:p14="http://schemas.microsoft.com/office/powerpoint/2010/main" val="99234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4</a:t>
            </a:fld>
            <a:endParaRPr lang="en-US"/>
          </a:p>
        </p:txBody>
      </p:sp>
    </p:spTree>
    <p:extLst>
      <p:ext uri="{BB962C8B-B14F-4D97-AF65-F5344CB8AC3E}">
        <p14:creationId xmlns:p14="http://schemas.microsoft.com/office/powerpoint/2010/main" val="47221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5</a:t>
            </a:fld>
            <a:endParaRPr lang="en-US"/>
          </a:p>
        </p:txBody>
      </p:sp>
    </p:spTree>
    <p:extLst>
      <p:ext uri="{BB962C8B-B14F-4D97-AF65-F5344CB8AC3E}">
        <p14:creationId xmlns:p14="http://schemas.microsoft.com/office/powerpoint/2010/main" val="149610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Sample correlation </a:t>
            </a:r>
            <a:r>
              <a:rPr lang="en-US" altLang="zh-CN" dirty="0" smtClean="0"/>
              <a:t>=</a:t>
            </a:r>
            <a:r>
              <a:rPr lang="zh-CN" altLang="en-US" dirty="0" smtClean="0"/>
              <a:t> </a:t>
            </a:r>
            <a:r>
              <a:rPr lang="en-US" altLang="zh-CN" dirty="0" smtClean="0"/>
              <a:t>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Population</a:t>
            </a:r>
            <a:r>
              <a:rPr lang="zh-CN" altLang="en-US" dirty="0" smtClean="0"/>
              <a:t> </a:t>
            </a:r>
            <a:r>
              <a:rPr lang="en-US" altLang="zh-CN" dirty="0" smtClean="0"/>
              <a:t>correlation=Gamma.</a:t>
            </a:r>
            <a:endParaRPr lang="en-US" dirty="0" smtClean="0"/>
          </a:p>
        </p:txBody>
      </p:sp>
      <p:sp>
        <p:nvSpPr>
          <p:cNvPr id="4" name="Slide Number Placeholder 3"/>
          <p:cNvSpPr>
            <a:spLocks noGrp="1"/>
          </p:cNvSpPr>
          <p:nvPr>
            <p:ph type="sldNum" sz="quarter" idx="10"/>
          </p:nvPr>
        </p:nvSpPr>
        <p:spPr/>
        <p:txBody>
          <a:bodyPr/>
          <a:lstStyle/>
          <a:p>
            <a:fld id="{3E476DEE-A3CC-4056-8387-0AD72B57C730}" type="slidenum">
              <a:rPr lang="en-US" smtClean="0"/>
              <a:t>6</a:t>
            </a:fld>
            <a:endParaRPr lang="en-US"/>
          </a:p>
        </p:txBody>
      </p:sp>
    </p:spTree>
    <p:extLst>
      <p:ext uri="{BB962C8B-B14F-4D97-AF65-F5344CB8AC3E}">
        <p14:creationId xmlns:p14="http://schemas.microsoft.com/office/powerpoint/2010/main" val="205947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7</a:t>
            </a:fld>
            <a:endParaRPr lang="en-US"/>
          </a:p>
        </p:txBody>
      </p:sp>
    </p:spTree>
    <p:extLst>
      <p:ext uri="{BB962C8B-B14F-4D97-AF65-F5344CB8AC3E}">
        <p14:creationId xmlns:p14="http://schemas.microsoft.com/office/powerpoint/2010/main" val="164960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8</a:t>
            </a:fld>
            <a:endParaRPr lang="en-US"/>
          </a:p>
        </p:txBody>
      </p:sp>
    </p:spTree>
    <p:extLst>
      <p:ext uri="{BB962C8B-B14F-4D97-AF65-F5344CB8AC3E}">
        <p14:creationId xmlns:p14="http://schemas.microsoft.com/office/powerpoint/2010/main" val="81629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9</a:t>
            </a:fld>
            <a:endParaRPr lang="en-US"/>
          </a:p>
        </p:txBody>
      </p:sp>
    </p:spTree>
    <p:extLst>
      <p:ext uri="{BB962C8B-B14F-4D97-AF65-F5344CB8AC3E}">
        <p14:creationId xmlns:p14="http://schemas.microsoft.com/office/powerpoint/2010/main" val="129526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3</a:t>
            </a:r>
            <a:r>
              <a:rPr lang="zh-CN" altLang="en-US" dirty="0" smtClean="0"/>
              <a:t> </a:t>
            </a:r>
            <a:r>
              <a:rPr lang="en-US" altLang="zh-CN" dirty="0" smtClean="0"/>
              <a:t>conditions</a:t>
            </a:r>
            <a:r>
              <a:rPr lang="zh-CN" altLang="en-US" dirty="0" smtClean="0"/>
              <a:t> </a:t>
            </a:r>
            <a:r>
              <a:rPr lang="en-US" altLang="zh-CN" dirty="0" smtClean="0"/>
              <a:t>for</a:t>
            </a:r>
            <a:r>
              <a:rPr lang="zh-CN" altLang="en-US" dirty="0" smtClean="0"/>
              <a:t> </a:t>
            </a:r>
            <a:r>
              <a:rPr lang="en-US" altLang="zh-CN" dirty="0" smtClean="0"/>
              <a:t>second-order</a:t>
            </a:r>
            <a:r>
              <a:rPr lang="zh-CN" altLang="en-US" dirty="0" smtClean="0"/>
              <a:t> </a:t>
            </a:r>
            <a:r>
              <a:rPr lang="en-US" altLang="zh-CN" dirty="0" smtClean="0"/>
              <a:t>stationary</a:t>
            </a:r>
            <a:r>
              <a:rPr lang="zh-CN" altLang="en-US" baseline="0" dirty="0" smtClean="0"/>
              <a:t> </a:t>
            </a:r>
            <a:r>
              <a:rPr lang="en-US" altLang="zh-CN" baseline="0" dirty="0" smtClean="0"/>
              <a:t>time</a:t>
            </a:r>
            <a:r>
              <a:rPr lang="zh-CN" altLang="en-US" baseline="0" dirty="0" smtClean="0"/>
              <a:t> </a:t>
            </a:r>
            <a:r>
              <a:rPr lang="en-US" altLang="zh-CN" baseline="0" dirty="0" smtClean="0"/>
              <a:t>series</a:t>
            </a:r>
          </a:p>
          <a:p>
            <a:endParaRPr lang="en-US" baseline="0" dirty="0" smtClean="0"/>
          </a:p>
          <a:p>
            <a:pPr marL="228600" indent="-228600">
              <a:buAutoNum type="arabicPeriod"/>
            </a:pPr>
            <a:r>
              <a:rPr lang="en-US" altLang="zh-CN" baseline="0" dirty="0" smtClean="0"/>
              <a:t>u=E(</a:t>
            </a:r>
            <a:r>
              <a:rPr lang="en-US" altLang="zh-CN" baseline="0" dirty="0" err="1" smtClean="0"/>
              <a:t>x</a:t>
            </a:r>
            <a:r>
              <a:rPr lang="en-US" altLang="zh-CN" baseline="-25000" dirty="0" err="1" smtClean="0"/>
              <a:t>t</a:t>
            </a:r>
            <a:r>
              <a:rPr lang="en-US" altLang="zh-CN" baseline="0" dirty="0" smtClean="0"/>
              <a:t>);</a:t>
            </a:r>
            <a:r>
              <a:rPr lang="zh-CN" altLang="en-US" baseline="0" dirty="0" smtClean="0"/>
              <a:t> </a:t>
            </a:r>
            <a:r>
              <a:rPr lang="en-US" altLang="zh-CN" baseline="0" dirty="0" smtClean="0"/>
              <a:t>same</a:t>
            </a:r>
            <a:r>
              <a:rPr lang="zh-CN" altLang="en-US" baseline="0" dirty="0" smtClean="0"/>
              <a:t> </a:t>
            </a:r>
            <a:r>
              <a:rPr lang="en-US" altLang="zh-CN" baseline="0" dirty="0" smtClean="0"/>
              <a:t>for</a:t>
            </a:r>
            <a:r>
              <a:rPr lang="zh-CN" altLang="en-US" baseline="0" dirty="0" smtClean="0"/>
              <a:t> </a:t>
            </a:r>
            <a:r>
              <a:rPr lang="en-US" altLang="zh-CN" baseline="0" dirty="0" smtClean="0"/>
              <a:t>all</a:t>
            </a:r>
            <a:r>
              <a:rPr lang="zh-CN" altLang="en-US" baseline="0" dirty="0" smtClean="0"/>
              <a:t> </a:t>
            </a:r>
            <a:r>
              <a:rPr lang="en-US" altLang="zh-CN" baseline="0" dirty="0" smtClean="0"/>
              <a:t>t</a:t>
            </a:r>
          </a:p>
          <a:p>
            <a:pPr marL="228600" indent="-228600">
              <a:buAutoNum type="arabicPeriod"/>
            </a:pPr>
            <a:r>
              <a:rPr lang="en-US" altLang="zh-CN" baseline="0" dirty="0" err="1" smtClean="0"/>
              <a:t>VaR</a:t>
            </a:r>
            <a:r>
              <a:rPr lang="en-US" altLang="zh-CN" baseline="0" dirty="0" smtClean="0"/>
              <a:t>(</a:t>
            </a:r>
            <a:r>
              <a:rPr lang="en-US" altLang="zh-CN" baseline="0" dirty="0" err="1" smtClean="0"/>
              <a:t>x</a:t>
            </a:r>
            <a:r>
              <a:rPr lang="en-US" altLang="zh-CN" baseline="-25000" dirty="0" err="1" smtClean="0"/>
              <a:t>t</a:t>
            </a:r>
            <a:r>
              <a:rPr lang="en-US" altLang="zh-CN" baseline="0" dirty="0" smtClean="0"/>
              <a:t>)=cigama</a:t>
            </a:r>
            <a:r>
              <a:rPr lang="en-US" altLang="zh-CN" baseline="30000" dirty="0" smtClean="0"/>
              <a:t>2</a:t>
            </a:r>
            <a:r>
              <a:rPr lang="en-US" altLang="zh-CN" baseline="0" dirty="0" smtClean="0"/>
              <a:t>,</a:t>
            </a:r>
            <a:r>
              <a:rPr lang="zh-CN" altLang="en-US" baseline="0" dirty="0" smtClean="0"/>
              <a:t> </a:t>
            </a:r>
            <a:r>
              <a:rPr lang="en-US" altLang="zh-CN" baseline="0" dirty="0" smtClean="0"/>
              <a:t>same</a:t>
            </a:r>
            <a:r>
              <a:rPr lang="zh-CN" altLang="en-US" baseline="0" dirty="0" smtClean="0"/>
              <a:t> </a:t>
            </a:r>
            <a:r>
              <a:rPr lang="en-US" altLang="zh-CN" baseline="0" dirty="0" smtClean="0"/>
              <a:t>for</a:t>
            </a:r>
            <a:r>
              <a:rPr lang="zh-CN" altLang="en-US" baseline="0" dirty="0" smtClean="0"/>
              <a:t> </a:t>
            </a:r>
            <a:r>
              <a:rPr lang="en-US" altLang="zh-CN" baseline="0" dirty="0" smtClean="0"/>
              <a:t>all</a:t>
            </a:r>
            <a:r>
              <a:rPr lang="zh-CN" altLang="en-US" baseline="0" dirty="0" smtClean="0"/>
              <a:t> </a:t>
            </a:r>
            <a:r>
              <a:rPr lang="en-US" altLang="zh-CN" baseline="0" dirty="0" smtClean="0"/>
              <a:t>t.</a:t>
            </a:r>
            <a:r>
              <a:rPr lang="zh-CN" altLang="en-US" baseline="0" dirty="0" smtClean="0"/>
              <a:t> </a:t>
            </a:r>
            <a:r>
              <a:rPr lang="en-US" altLang="zh-CN" baseline="0" dirty="0" smtClean="0"/>
              <a:t>fix</a:t>
            </a:r>
            <a:r>
              <a:rPr lang="zh-CN" altLang="en-US" baseline="0" dirty="0" smtClean="0"/>
              <a:t> </a:t>
            </a:r>
            <a:r>
              <a:rPr lang="en-US" altLang="zh-CN" baseline="0" dirty="0" smtClean="0"/>
              <a:t>variance</a:t>
            </a:r>
          </a:p>
          <a:p>
            <a:pPr marL="228600" indent="-228600">
              <a:buAutoNum type="arabicPeriod"/>
            </a:pPr>
            <a:r>
              <a:rPr lang="en-US" altLang="zh-CN" baseline="0" dirty="0" err="1" smtClean="0"/>
              <a:t>Corr</a:t>
            </a:r>
            <a:r>
              <a:rPr lang="en-US" altLang="zh-CN" baseline="0" dirty="0" smtClean="0"/>
              <a:t>/</a:t>
            </a:r>
            <a:r>
              <a:rPr lang="en-US" altLang="zh-CN" baseline="0" dirty="0" err="1" smtClean="0"/>
              <a:t>Cov</a:t>
            </a:r>
            <a:r>
              <a:rPr lang="en-US" altLang="zh-CN" baseline="0" dirty="0" smtClean="0"/>
              <a:t>(</a:t>
            </a:r>
            <a:r>
              <a:rPr lang="en-US" altLang="zh-CN" baseline="0" dirty="0" err="1" smtClean="0"/>
              <a:t>x</a:t>
            </a:r>
            <a:r>
              <a:rPr lang="en-US" altLang="zh-CN" baseline="-25000" dirty="0" err="1" smtClean="0"/>
              <a:t>t</a:t>
            </a:r>
            <a:r>
              <a:rPr lang="en-US" altLang="zh-CN" baseline="0" dirty="0" err="1" smtClean="0"/>
              <a:t>,x</a:t>
            </a:r>
            <a:r>
              <a:rPr lang="en-US" altLang="zh-CN" baseline="-25000" dirty="0" err="1" smtClean="0"/>
              <a:t>t+K</a:t>
            </a:r>
            <a:r>
              <a:rPr lang="en-US" altLang="zh-CN" baseline="0" dirty="0" smtClean="0"/>
              <a:t>)</a:t>
            </a:r>
            <a:r>
              <a:rPr lang="zh-CN" altLang="en-US" baseline="0" dirty="0" smtClean="0"/>
              <a:t> </a:t>
            </a:r>
            <a:r>
              <a:rPr lang="en-US" altLang="zh-CN" baseline="0" dirty="0" smtClean="0"/>
              <a:t>depends</a:t>
            </a:r>
            <a:r>
              <a:rPr lang="zh-CN" altLang="en-US" baseline="0" dirty="0" smtClean="0"/>
              <a:t> </a:t>
            </a:r>
            <a:r>
              <a:rPr lang="en-US" altLang="zh-CN" baseline="0" dirty="0" smtClean="0"/>
              <a:t>on</a:t>
            </a:r>
            <a:r>
              <a:rPr lang="zh-CN" altLang="en-US" baseline="0" dirty="0" smtClean="0"/>
              <a:t> </a:t>
            </a:r>
            <a:r>
              <a:rPr lang="en-US" altLang="zh-CN" baseline="0" dirty="0" smtClean="0"/>
              <a:t>k</a:t>
            </a:r>
            <a:r>
              <a:rPr lang="zh-CN" altLang="en-US" baseline="0" dirty="0" smtClean="0"/>
              <a:t> </a:t>
            </a:r>
            <a:r>
              <a:rPr lang="en-US" altLang="zh-CN" baseline="0" dirty="0" smtClean="0"/>
              <a:t>not</a:t>
            </a:r>
            <a:r>
              <a:rPr lang="zh-CN" altLang="en-US" baseline="0" dirty="0" smtClean="0"/>
              <a:t> </a:t>
            </a:r>
            <a:r>
              <a:rPr lang="en-US" altLang="zh-CN" baseline="0" dirty="0" smtClean="0"/>
              <a:t>t</a:t>
            </a:r>
          </a:p>
          <a:p>
            <a:endParaRPr lang="en-US" dirty="0"/>
          </a:p>
        </p:txBody>
      </p:sp>
      <p:sp>
        <p:nvSpPr>
          <p:cNvPr id="4" name="Slide Number Placeholder 3"/>
          <p:cNvSpPr>
            <a:spLocks noGrp="1"/>
          </p:cNvSpPr>
          <p:nvPr>
            <p:ph type="sldNum" sz="quarter" idx="10"/>
          </p:nvPr>
        </p:nvSpPr>
        <p:spPr/>
        <p:txBody>
          <a:bodyPr/>
          <a:lstStyle/>
          <a:p>
            <a:fld id="{3E476DEE-A3CC-4056-8387-0AD72B57C730}" type="slidenum">
              <a:rPr lang="en-US" smtClean="0"/>
              <a:t>11</a:t>
            </a:fld>
            <a:endParaRPr lang="en-US"/>
          </a:p>
        </p:txBody>
      </p:sp>
    </p:spTree>
    <p:extLst>
      <p:ext uri="{BB962C8B-B14F-4D97-AF65-F5344CB8AC3E}">
        <p14:creationId xmlns:p14="http://schemas.microsoft.com/office/powerpoint/2010/main" val="28972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5469B0-1C91-4C3E-9DCE-BBEA71CED899}" type="datetime1">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0EA75-922B-40BC-8C3B-1B077EC1A71C}" type="datetime1">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8E3FA2-9749-4E78-8F34-D40D0C46C20D}" type="datetime1">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9287AA1-D61A-45D7-A19E-3FCB3B5BEB5D}" type="datetime1">
              <a:rPr lang="en-US" altLang="en-US" smtClean="0"/>
              <a:t>1/24/18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FFA1276-0C73-472F-B4B7-EB641F0D4F91}" type="slidenum">
              <a:rPr lang="en-US" altLang="en-US"/>
              <a:pPr>
                <a:defRPr/>
              </a:pPr>
              <a:t>‹#›</a:t>
            </a:fld>
            <a:endParaRPr lang="en-US" altLang="en-US"/>
          </a:p>
        </p:txBody>
      </p:sp>
    </p:spTree>
    <p:extLst>
      <p:ext uri="{BB962C8B-B14F-4D97-AF65-F5344CB8AC3E}">
        <p14:creationId xmlns:p14="http://schemas.microsoft.com/office/powerpoint/2010/main" val="366321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D5A9A-80CF-4E0F-9876-6C48D59A9E54}" type="datetime1">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F1390-5E08-4397-8912-D061A692A60C}" type="datetime1">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3942B1-9C63-48D5-9A09-378A1B6D6FDC}" type="datetime1">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416FD-8169-4F9E-BA75-A345FCAB1563}" type="datetime1">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3E7F4-95C6-42EF-8F59-EA0A7FB63898}" type="datetime1">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1CFC4-7439-4958-80E9-9CB451D395F3}" type="datetime1">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79EB6-6111-42EC-8BB2-A93C6DD19209}" type="datetime1">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85682-C92B-48B0-BD50-75F6D44D9747}" type="datetime1">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4D2B7-4371-4D9C-AC55-85F7836C09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C1CC3-8D95-459B-A540-6AC67DE92E90}" type="datetime1">
              <a:rPr lang="en-US" smtClean="0"/>
              <a:t>1/24/18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4D2B7-4371-4D9C-AC55-85F7836C09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wmf"/><Relationship Id="rId3"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5" Type="http://schemas.openxmlformats.org/officeDocument/2006/relationships/oleObject" Target="../embeddings/oleObject9.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16.wmf"/><Relationship Id="rId6" Type="http://schemas.openxmlformats.org/officeDocument/2006/relationships/oleObject" Target="../embeddings/oleObject11.bin"/><Relationship Id="rId7" Type="http://schemas.openxmlformats.org/officeDocument/2006/relationships/image" Target="../media/image17.wmf"/><Relationship Id="rId8" Type="http://schemas.openxmlformats.org/officeDocument/2006/relationships/oleObject" Target="../embeddings/oleObject12.bin"/><Relationship Id="rId9"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3.bin"/><Relationship Id="rId5"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2.wmf"/><Relationship Id="rId6" Type="http://schemas.openxmlformats.org/officeDocument/2006/relationships/oleObject" Target="../embeddings/oleObject2.bin"/><Relationship Id="rId7" Type="http://schemas.openxmlformats.org/officeDocument/2006/relationships/image" Target="../media/image3.wmf"/><Relationship Id="rId8" Type="http://schemas.openxmlformats.org/officeDocument/2006/relationships/oleObject" Target="../embeddings/oleObject3.bin"/><Relationship Id="rId9"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4.bin"/><Relationship Id="rId5" Type="http://schemas.openxmlformats.org/officeDocument/2006/relationships/image" Target="../media/image20.wmf"/><Relationship Id="rId6" Type="http://schemas.openxmlformats.org/officeDocument/2006/relationships/oleObject" Target="../embeddings/oleObject15.bin"/><Relationship Id="rId7" Type="http://schemas.openxmlformats.org/officeDocument/2006/relationships/image" Target="../media/image21.wmf"/><Relationship Id="rId8" Type="http://schemas.openxmlformats.org/officeDocument/2006/relationships/oleObject" Target="../embeddings/oleObject16.bin"/><Relationship Id="rId9" Type="http://schemas.openxmlformats.org/officeDocument/2006/relationships/image" Target="../media/image22.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23.wmf"/><Relationship Id="rId6" Type="http://schemas.openxmlformats.org/officeDocument/2006/relationships/oleObject" Target="../embeddings/oleObject18.bin"/><Relationship Id="rId7" Type="http://schemas.openxmlformats.org/officeDocument/2006/relationships/image" Target="../media/image21.wmf"/><Relationship Id="rId8" Type="http://schemas.openxmlformats.org/officeDocument/2006/relationships/oleObject" Target="../embeddings/oleObject19.bin"/><Relationship Id="rId9" Type="http://schemas.openxmlformats.org/officeDocument/2006/relationships/image" Target="../media/image2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0.bin"/><Relationship Id="rId5" Type="http://schemas.openxmlformats.org/officeDocument/2006/relationships/image" Target="../media/image2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35.wmf"/><Relationship Id="rId5" Type="http://schemas.openxmlformats.org/officeDocument/2006/relationships/oleObject" Target="../embeddings/oleObject22.bin"/><Relationship Id="rId6" Type="http://schemas.openxmlformats.org/officeDocument/2006/relationships/image" Target="../media/image36.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6.bin"/><Relationship Id="rId5"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73375"/>
            <a:ext cx="7772400" cy="1470025"/>
          </a:xfrm>
        </p:spPr>
        <p:txBody>
          <a:bodyPr>
            <a:noAutofit/>
          </a:bodyPr>
          <a:lstStyle/>
          <a:p>
            <a:r>
              <a:rPr lang="en-US" dirty="0" smtClean="0"/>
              <a:t>Correlation</a:t>
            </a:r>
            <a:br>
              <a:rPr lang="en-US" dirty="0" smtClean="0"/>
            </a:br>
            <a:r>
              <a:rPr lang="en-US" dirty="0"/>
              <a:t/>
            </a:r>
            <a:br>
              <a:rPr lang="en-US" dirty="0"/>
            </a:br>
            <a:endParaRPr lang="en-US" dirty="0"/>
          </a:p>
        </p:txBody>
      </p:sp>
      <p:pic>
        <p:nvPicPr>
          <p:cNvPr id="4" name="Picture 2" descr="http://www.bentley.edu/files/shield_master_4c_bentley.jpg"/>
          <p:cNvPicPr>
            <a:picLocks noChangeAspect="1" noChangeArrowheads="1"/>
          </p:cNvPicPr>
          <p:nvPr/>
        </p:nvPicPr>
        <p:blipFill>
          <a:blip r:embed="rId3" cstate="print"/>
          <a:srcRect/>
          <a:stretch>
            <a:fillRect/>
          </a:stretch>
        </p:blipFill>
        <p:spPr bwMode="auto">
          <a:xfrm>
            <a:off x="7086600" y="609600"/>
            <a:ext cx="1219200" cy="1716690"/>
          </a:xfrm>
          <a:prstGeom prst="rect">
            <a:avLst/>
          </a:prstGeom>
          <a:noFill/>
        </p:spPr>
      </p:pic>
      <p:sp>
        <p:nvSpPr>
          <p:cNvPr id="5" name="Slide Number Placeholder 4"/>
          <p:cNvSpPr>
            <a:spLocks noGrp="1"/>
          </p:cNvSpPr>
          <p:nvPr>
            <p:ph type="sldNum" sz="quarter" idx="12"/>
          </p:nvPr>
        </p:nvSpPr>
        <p:spPr/>
        <p:txBody>
          <a:bodyPr/>
          <a:lstStyle/>
          <a:p>
            <a:fld id="{883A0336-AC3C-484B-8258-7D77A61C59C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smtClean="0"/>
              <a:t>Stationary data:</a:t>
            </a:r>
          </a:p>
        </p:txBody>
      </p:sp>
      <p:pic>
        <p:nvPicPr>
          <p:cNvPr id="15366"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7547" r="5661"/>
          <a:stretch>
            <a:fillRect/>
          </a:stretch>
        </p:blipFill>
        <p:spPr>
          <a:xfrm>
            <a:off x="381000" y="1219200"/>
            <a:ext cx="4267200" cy="2892425"/>
          </a:xfrm>
          <a:noFill/>
        </p:spPr>
      </p:pic>
      <p:pic>
        <p:nvPicPr>
          <p:cNvPr id="15367"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19600" y="2822575"/>
            <a:ext cx="4343400" cy="3203575"/>
          </a:xfrm>
          <a:noFill/>
        </p:spPr>
      </p:pic>
      <p:sp>
        <p:nvSpPr>
          <p:cNvPr id="8" name="Footer Placeholder 4"/>
          <p:cNvSpPr txBox="1">
            <a:spLocks/>
          </p:cNvSpPr>
          <p:nvPr/>
        </p:nvSpPr>
        <p:spPr bwMode="auto">
          <a:xfrm>
            <a:off x="1371600" y="622935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
        <p:nvSpPr>
          <p:cNvPr id="2" name="Slide Number Placeholder 1"/>
          <p:cNvSpPr>
            <a:spLocks noGrp="1"/>
          </p:cNvSpPr>
          <p:nvPr>
            <p:ph type="sldNum" sz="quarter" idx="12"/>
          </p:nvPr>
        </p:nvSpPr>
        <p:spPr/>
        <p:txBody>
          <a:bodyPr/>
          <a:lstStyle/>
          <a:p>
            <a:fld id="{F0A4D2B7-4371-4D9C-AC55-85F7836C09C5}" type="slidenum">
              <a:rPr lang="en-US" smtClean="0"/>
              <a:pPr/>
              <a:t>10</a:t>
            </a:fld>
            <a:endParaRPr lang="en-US"/>
          </a:p>
        </p:txBody>
      </p:sp>
    </p:spTree>
    <p:extLst>
      <p:ext uri="{BB962C8B-B14F-4D97-AF65-F5344CB8AC3E}">
        <p14:creationId xmlns:p14="http://schemas.microsoft.com/office/powerpoint/2010/main" val="4224264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econd-order stationary</a:t>
            </a:r>
            <a:endParaRPr lang="en-US" dirty="0"/>
          </a:p>
        </p:txBody>
      </p:sp>
      <p:sp>
        <p:nvSpPr>
          <p:cNvPr id="3" name="Content Placeholder 2"/>
          <p:cNvSpPr>
            <a:spLocks noGrp="1"/>
          </p:cNvSpPr>
          <p:nvPr>
            <p:ph idx="1"/>
          </p:nvPr>
        </p:nvSpPr>
        <p:spPr/>
        <p:txBody>
          <a:bodyPr/>
          <a:lstStyle/>
          <a:p>
            <a:pPr marL="0" indent="0">
              <a:buNone/>
            </a:pPr>
            <a:r>
              <a:rPr lang="en-US" dirty="0" smtClean="0"/>
              <a:t>In the study of time series models, a key role is played by the second-order properties, which include mean, variance, and serial correlation. </a:t>
            </a:r>
            <a:endParaRPr lang="en-US"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11</a:t>
            </a:fld>
            <a:endParaRPr lang="en-US"/>
          </a:p>
        </p:txBody>
      </p:sp>
    </p:spTree>
    <p:extLst>
      <p:ext uri="{BB962C8B-B14F-4D97-AF65-F5344CB8AC3E}">
        <p14:creationId xmlns:p14="http://schemas.microsoft.com/office/powerpoint/2010/main" val="208698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ensemble and stationary </a:t>
            </a:r>
            <a:endParaRPr lang="en-US" dirty="0"/>
          </a:p>
        </p:txBody>
      </p:sp>
      <p:sp>
        <p:nvSpPr>
          <p:cNvPr id="3" name="Content Placeholder 2"/>
          <p:cNvSpPr>
            <a:spLocks noGrp="1"/>
          </p:cNvSpPr>
          <p:nvPr>
            <p:ph idx="1"/>
          </p:nvPr>
        </p:nvSpPr>
        <p:spPr/>
        <p:txBody>
          <a:bodyPr/>
          <a:lstStyle/>
          <a:p>
            <a:pPr marL="0" indent="0">
              <a:buNone/>
            </a:pPr>
            <a:r>
              <a:rPr lang="en-US" dirty="0" smtClean="0"/>
              <a:t>       If the mean function is constant, we say that the time series model is stationary in the mean. The sample estimate of the population mean, </a:t>
            </a:r>
            <a:r>
              <a:rPr lang="el-GR" dirty="0" smtClean="0"/>
              <a:t>μ</a:t>
            </a:r>
            <a:r>
              <a:rPr lang="en-US" dirty="0" smtClean="0"/>
              <a:t>, is the sample mean </a:t>
            </a:r>
            <a:endParaRPr lang="en-US" dirty="0"/>
          </a:p>
          <a:p>
            <a:pPr marL="0" indent="0">
              <a:buNone/>
            </a:pPr>
            <a:r>
              <a:rPr lang="en-US" dirty="0"/>
              <a:t> </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47051950"/>
              </p:ext>
            </p:extLst>
          </p:nvPr>
        </p:nvGraphicFramePr>
        <p:xfrm>
          <a:off x="3597275" y="3733800"/>
          <a:ext cx="2092325" cy="1152525"/>
        </p:xfrm>
        <a:graphic>
          <a:graphicData uri="http://schemas.openxmlformats.org/presentationml/2006/ole">
            <mc:AlternateContent xmlns:mc="http://schemas.openxmlformats.org/markup-compatibility/2006">
              <mc:Choice xmlns:v="urn:schemas-microsoft-com:vml" Requires="v">
                <p:oleObj spid="_x0000_s43128" name="Equation" r:id="rId3" imgW="799920" imgH="431640" progId="Equation.3">
                  <p:embed/>
                </p:oleObj>
              </mc:Choice>
              <mc:Fallback>
                <p:oleObj name="Equation" r:id="rId3" imgW="799920" imgH="431640" progId="Equation.3">
                  <p:embed/>
                  <p:pic>
                    <p:nvPicPr>
                      <p:cNvPr id="0" name=""/>
                      <p:cNvPicPr>
                        <a:picLocks noChangeAspect="1" noChangeArrowheads="1"/>
                      </p:cNvPicPr>
                      <p:nvPr/>
                    </p:nvPicPr>
                    <p:blipFill>
                      <a:blip r:embed="rId4"/>
                      <a:srcRect/>
                      <a:stretch>
                        <a:fillRect/>
                      </a:stretch>
                    </p:blipFill>
                    <p:spPr bwMode="auto">
                      <a:xfrm>
                        <a:off x="3597275" y="3733800"/>
                        <a:ext cx="20923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F0A4D2B7-4371-4D9C-AC55-85F7836C09C5}" type="slidenum">
              <a:rPr lang="en-US" smtClean="0"/>
              <a:pPr/>
              <a:t>12</a:t>
            </a:fld>
            <a:endParaRPr lang="en-US"/>
          </a:p>
        </p:txBody>
      </p:sp>
    </p:spTree>
    <p:extLst>
      <p:ext uri="{BB962C8B-B14F-4D97-AF65-F5344CB8AC3E}">
        <p14:creationId xmlns:p14="http://schemas.microsoft.com/office/powerpoint/2010/main" val="73467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function</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pPr marL="0" indent="0">
              <a:buNone/>
            </a:pPr>
            <a:r>
              <a:rPr lang="en-US" sz="2400" dirty="0" smtClean="0"/>
              <a:t>The variance function of a time series model that is stationary in the mean is </a:t>
            </a:r>
          </a:p>
          <a:p>
            <a:pPr marL="0" indent="0">
              <a:buNone/>
            </a:pPr>
            <a:endParaRPr lang="en-US" sz="2400" dirty="0"/>
          </a:p>
          <a:p>
            <a:pPr marL="0" indent="0">
              <a:buNone/>
            </a:pPr>
            <a:endParaRPr lang="en-US" sz="2400" dirty="0" smtClean="0"/>
          </a:p>
          <a:p>
            <a:pPr marL="0" indent="0">
              <a:buNone/>
            </a:pPr>
            <a:r>
              <a:rPr lang="en-US" sz="2400" dirty="0" smtClean="0"/>
              <a:t>If we assume the model is stationary  in the variance, this constant population variance, </a:t>
            </a:r>
            <a:r>
              <a:rPr lang="el-GR" sz="2400" dirty="0" smtClean="0"/>
              <a:t>σ</a:t>
            </a:r>
            <a:r>
              <a:rPr lang="en-US" sz="2400" baseline="30000" dirty="0" smtClean="0"/>
              <a:t>2</a:t>
            </a:r>
            <a:r>
              <a:rPr lang="en-US" sz="2400" dirty="0" smtClean="0"/>
              <a:t>, can be estimated from the sample variance</a:t>
            </a:r>
          </a:p>
          <a:p>
            <a:pPr marL="0" indent="0">
              <a:buNone/>
            </a:pPr>
            <a:endParaRPr lang="en-US" sz="2400" dirty="0"/>
          </a:p>
          <a:p>
            <a:pPr marL="0" indent="0">
              <a:buNone/>
            </a:pPr>
            <a:endParaRPr lang="en-US" sz="24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865710842"/>
              </p:ext>
            </p:extLst>
          </p:nvPr>
        </p:nvGraphicFramePr>
        <p:xfrm>
          <a:off x="2971800" y="2667000"/>
          <a:ext cx="3260725" cy="642938"/>
        </p:xfrm>
        <a:graphic>
          <a:graphicData uri="http://schemas.openxmlformats.org/presentationml/2006/ole">
            <mc:AlternateContent xmlns:mc="http://schemas.openxmlformats.org/markup-compatibility/2006">
              <mc:Choice xmlns:v="urn:schemas-microsoft-com:vml" Requires="v">
                <p:oleObj spid="_x0000_s33138" name="Equation" r:id="rId3" imgW="1244520" imgH="241200" progId="Equation.3">
                  <p:embed/>
                </p:oleObj>
              </mc:Choice>
              <mc:Fallback>
                <p:oleObj name="Equation" r:id="rId3" imgW="1244520" imgH="241200" progId="Equation.3">
                  <p:embed/>
                  <p:pic>
                    <p:nvPicPr>
                      <p:cNvPr id="0" name="Object 3"/>
                      <p:cNvPicPr>
                        <a:picLocks noChangeAspect="1" noChangeArrowheads="1"/>
                      </p:cNvPicPr>
                      <p:nvPr/>
                    </p:nvPicPr>
                    <p:blipFill>
                      <a:blip r:embed="rId4"/>
                      <a:srcRect/>
                      <a:stretch>
                        <a:fillRect/>
                      </a:stretch>
                    </p:blipFill>
                    <p:spPr bwMode="auto">
                      <a:xfrm>
                        <a:off x="2971800" y="2667000"/>
                        <a:ext cx="3260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49345378"/>
              </p:ext>
            </p:extLst>
          </p:nvPr>
        </p:nvGraphicFramePr>
        <p:xfrm>
          <a:off x="3184525" y="4648200"/>
          <a:ext cx="2762250" cy="1150938"/>
        </p:xfrm>
        <a:graphic>
          <a:graphicData uri="http://schemas.openxmlformats.org/presentationml/2006/ole">
            <mc:AlternateContent xmlns:mc="http://schemas.openxmlformats.org/markup-compatibility/2006">
              <mc:Choice xmlns:v="urn:schemas-microsoft-com:vml" Requires="v">
                <p:oleObj spid="_x0000_s33139" name="Equation" r:id="rId5" imgW="1054080" imgH="431640" progId="Equation.3">
                  <p:embed/>
                </p:oleObj>
              </mc:Choice>
              <mc:Fallback>
                <p:oleObj name="Equation" r:id="rId5" imgW="1054080" imgH="431640" progId="Equation.3">
                  <p:embed/>
                  <p:pic>
                    <p:nvPicPr>
                      <p:cNvPr id="0" name="Object 3"/>
                      <p:cNvPicPr>
                        <a:picLocks noChangeAspect="1" noChangeArrowheads="1"/>
                      </p:cNvPicPr>
                      <p:nvPr/>
                    </p:nvPicPr>
                    <p:blipFill>
                      <a:blip r:embed="rId6"/>
                      <a:srcRect/>
                      <a:stretch>
                        <a:fillRect/>
                      </a:stretch>
                    </p:blipFill>
                    <p:spPr bwMode="auto">
                      <a:xfrm>
                        <a:off x="3184525" y="4648200"/>
                        <a:ext cx="27622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F0A4D2B7-4371-4D9C-AC55-85F7836C09C5}" type="slidenum">
              <a:rPr lang="en-US" smtClean="0"/>
              <a:pPr/>
              <a:t>13</a:t>
            </a:fld>
            <a:endParaRPr lang="en-US"/>
          </a:p>
        </p:txBody>
      </p:sp>
    </p:spTree>
    <p:extLst>
      <p:ext uri="{BB962C8B-B14F-4D97-AF65-F5344CB8AC3E}">
        <p14:creationId xmlns:p14="http://schemas.microsoft.com/office/powerpoint/2010/main" val="2507733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a time series model that is stationary in the mean and the variance. The variables may be correlated, and the model is </a:t>
            </a:r>
            <a:r>
              <a:rPr lang="en-US" i="1" dirty="0" smtClean="0"/>
              <a:t>second-order stationary</a:t>
            </a:r>
            <a:r>
              <a:rPr lang="en-US" dirty="0" smtClean="0"/>
              <a:t> if the correlation between variables depends only on the number of time steps separating them. </a:t>
            </a:r>
          </a:p>
          <a:p>
            <a:pPr marL="0" indent="0">
              <a:buNone/>
            </a:pPr>
            <a:endParaRPr lang="en-US" dirty="0" smtClean="0"/>
          </a:p>
          <a:p>
            <a:r>
              <a:rPr lang="en-US" dirty="0" smtClean="0"/>
              <a:t>Note that the number of time steps between the variables is known as the </a:t>
            </a:r>
            <a:r>
              <a:rPr lang="en-US" i="1" u="sng" dirty="0" smtClean="0">
                <a:solidFill>
                  <a:srgbClr val="FF0000"/>
                </a:solidFill>
              </a:rPr>
              <a:t>lag</a:t>
            </a:r>
            <a:r>
              <a:rPr lang="en-US" dirty="0" smtClean="0">
                <a:solidFill>
                  <a:srgbClr val="FF0000"/>
                </a:solidFill>
              </a:rPr>
              <a:t>. </a:t>
            </a:r>
          </a:p>
          <a:p>
            <a:pPr marL="0" indent="0">
              <a:buNone/>
            </a:pPr>
            <a:endParaRPr lang="en-US"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14</a:t>
            </a:fld>
            <a:endParaRPr lang="en-US"/>
          </a:p>
        </p:txBody>
      </p:sp>
    </p:spTree>
    <p:extLst>
      <p:ext uri="{BB962C8B-B14F-4D97-AF65-F5344CB8AC3E}">
        <p14:creationId xmlns:p14="http://schemas.microsoft.com/office/powerpoint/2010/main" val="4119602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a:bodyPr>
          <a:lstStyle/>
          <a:p>
            <a:r>
              <a:rPr lang="en-US" dirty="0" smtClean="0"/>
              <a:t>A correlation of a variable with itself at different times is known as </a:t>
            </a:r>
            <a:r>
              <a:rPr lang="en-US" i="1" u="sng" dirty="0" smtClean="0"/>
              <a:t>autocorrelation</a:t>
            </a:r>
            <a:r>
              <a:rPr lang="en-US" dirty="0" smtClean="0"/>
              <a:t>. </a:t>
            </a:r>
          </a:p>
          <a:p>
            <a:endParaRPr lang="en-US" dirty="0"/>
          </a:p>
          <a:p>
            <a:endParaRPr lang="en-US" dirty="0"/>
          </a:p>
        </p:txBody>
      </p:sp>
      <p:sp>
        <p:nvSpPr>
          <p:cNvPr id="5" name="Slide Number Placeholder 4"/>
          <p:cNvSpPr>
            <a:spLocks noGrp="1"/>
          </p:cNvSpPr>
          <p:nvPr>
            <p:ph type="sldNum" sz="quarter" idx="12"/>
          </p:nvPr>
        </p:nvSpPr>
        <p:spPr/>
        <p:txBody>
          <a:bodyPr/>
          <a:lstStyle/>
          <a:p>
            <a:fld id="{F0A4D2B7-4371-4D9C-AC55-85F7836C09C5}" type="slidenum">
              <a:rPr lang="en-US" smtClean="0"/>
              <a:pPr/>
              <a:t>15</a:t>
            </a:fld>
            <a:endParaRPr lang="en-US"/>
          </a:p>
        </p:txBody>
      </p:sp>
    </p:spTree>
    <p:extLst>
      <p:ext uri="{BB962C8B-B14F-4D97-AF65-F5344CB8AC3E}">
        <p14:creationId xmlns:p14="http://schemas.microsoft.com/office/powerpoint/2010/main" val="2908736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09599" y="838200"/>
            <a:ext cx="7637305" cy="5181600"/>
          </a:xfrm>
          <a:noFill/>
        </p:spPr>
      </p:pic>
      <p:sp>
        <p:nvSpPr>
          <p:cNvPr id="2" name="Slide Number Placeholder 1"/>
          <p:cNvSpPr>
            <a:spLocks noGrp="1"/>
          </p:cNvSpPr>
          <p:nvPr>
            <p:ph type="sldNum" sz="quarter" idx="12"/>
          </p:nvPr>
        </p:nvSpPr>
        <p:spPr/>
        <p:txBody>
          <a:bodyPr/>
          <a:lstStyle/>
          <a:p>
            <a:fld id="{F0A4D2B7-4371-4D9C-AC55-85F7836C09C5}" type="slidenum">
              <a:rPr lang="en-US" smtClean="0"/>
              <a:pPr/>
              <a:t>16</a:t>
            </a:fld>
            <a:endParaRPr lang="en-US"/>
          </a:p>
        </p:txBody>
      </p:sp>
      <p:sp>
        <p:nvSpPr>
          <p:cNvPr id="11" name="Footer Placeholder 4"/>
          <p:cNvSpPr txBox="1">
            <a:spLocks/>
          </p:cNvSpPr>
          <p:nvPr/>
        </p:nvSpPr>
        <p:spPr bwMode="auto">
          <a:xfrm>
            <a:off x="1371600" y="638175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4166716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5"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914400"/>
            <a:ext cx="7704259" cy="5181600"/>
          </a:xfrm>
          <a:noFill/>
        </p:spPr>
      </p:pic>
      <p:sp>
        <p:nvSpPr>
          <p:cNvPr id="2" name="Slide Number Placeholder 1"/>
          <p:cNvSpPr>
            <a:spLocks noGrp="1"/>
          </p:cNvSpPr>
          <p:nvPr>
            <p:ph type="sldNum" sz="quarter" idx="12"/>
          </p:nvPr>
        </p:nvSpPr>
        <p:spPr/>
        <p:txBody>
          <a:bodyPr/>
          <a:lstStyle/>
          <a:p>
            <a:fld id="{F0A4D2B7-4371-4D9C-AC55-85F7836C09C5}" type="slidenum">
              <a:rPr lang="en-US" smtClean="0"/>
              <a:pPr/>
              <a:t>17</a:t>
            </a:fld>
            <a:endParaRPr lang="en-US"/>
          </a:p>
        </p:txBody>
      </p:sp>
      <p:sp>
        <p:nvSpPr>
          <p:cNvPr id="6" name="Footer Placeholder 4"/>
          <p:cNvSpPr txBox="1">
            <a:spLocks/>
          </p:cNvSpPr>
          <p:nvPr/>
        </p:nvSpPr>
        <p:spPr bwMode="auto">
          <a:xfrm>
            <a:off x="1371600" y="64008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1287733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a:bodyPr>
          <a:lstStyle/>
          <a:p>
            <a:r>
              <a:rPr lang="en-US" dirty="0" smtClean="0"/>
              <a:t>If a time series model is second-order stationary, we can define an </a:t>
            </a:r>
            <a:r>
              <a:rPr lang="en-US" dirty="0" err="1" smtClean="0"/>
              <a:t>autocovariance</a:t>
            </a:r>
            <a:r>
              <a:rPr lang="en-US" dirty="0" smtClean="0"/>
              <a:t> </a:t>
            </a:r>
            <a:r>
              <a:rPr lang="en-US" dirty="0"/>
              <a:t>function (</a:t>
            </a:r>
            <a:r>
              <a:rPr lang="en-US" dirty="0" err="1" smtClean="0"/>
              <a:t>acvf</a:t>
            </a:r>
            <a:r>
              <a:rPr lang="en-US" dirty="0"/>
              <a:t>) </a:t>
            </a:r>
            <a:r>
              <a:rPr lang="en-US" dirty="0" smtClean="0"/>
              <a:t>at lag </a:t>
            </a:r>
            <a:r>
              <a:rPr lang="en-US" dirty="0"/>
              <a:t>k</a:t>
            </a:r>
            <a:r>
              <a:rPr lang="en-US" dirty="0" smtClean="0"/>
              <a:t>:</a:t>
            </a:r>
          </a:p>
          <a:p>
            <a:endParaRPr lang="en-US" dirty="0"/>
          </a:p>
          <a:p>
            <a:endParaRPr lang="en-US" dirty="0" smtClean="0"/>
          </a:p>
          <a:p>
            <a:r>
              <a:rPr lang="en-US" dirty="0" smtClean="0"/>
              <a:t>The collection of the values of</a:t>
            </a:r>
          </a:p>
          <a:p>
            <a:pPr marL="0" indent="0">
              <a:buNone/>
            </a:pPr>
            <a:r>
              <a:rPr lang="en-US" dirty="0" smtClean="0"/>
              <a:t>    is called the </a:t>
            </a:r>
            <a:r>
              <a:rPr lang="en-US" dirty="0" err="1" smtClean="0"/>
              <a:t>autocovariance</a:t>
            </a:r>
            <a:r>
              <a:rPr lang="en-US" dirty="0" smtClean="0"/>
              <a:t> function.</a:t>
            </a:r>
          </a:p>
          <a:p>
            <a:r>
              <a:rPr lang="en-US" dirty="0" smtClean="0"/>
              <a:t>At lag k  =0, </a:t>
            </a:r>
            <a:r>
              <a:rPr lang="en-US" altLang="zh-CN" dirty="0" smtClean="0"/>
              <a:t>cigama</a:t>
            </a:r>
            <a:r>
              <a:rPr lang="en-US" altLang="zh-CN" baseline="30000" dirty="0" smtClean="0"/>
              <a:t>2</a:t>
            </a:r>
            <a:r>
              <a:rPr lang="en-US" altLang="zh-CN" dirty="0" smtClean="0"/>
              <a:t>=</a:t>
            </a:r>
            <a:endParaRPr lang="en-US" dirty="0"/>
          </a:p>
          <a:p>
            <a:pPr marL="0" indent="0">
              <a:buNone/>
            </a:pP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501633797"/>
              </p:ext>
            </p:extLst>
          </p:nvPr>
        </p:nvGraphicFramePr>
        <p:xfrm>
          <a:off x="5867400" y="4343400"/>
          <a:ext cx="2325688" cy="609600"/>
        </p:xfrm>
        <a:graphic>
          <a:graphicData uri="http://schemas.openxmlformats.org/presentationml/2006/ole">
            <mc:AlternateContent xmlns:mc="http://schemas.openxmlformats.org/markup-compatibility/2006">
              <mc:Choice xmlns:v="urn:schemas-microsoft-com:vml" Requires="v">
                <p:oleObj spid="_x0000_s46400" name="Equation" r:id="rId4" imgW="888840" imgH="228600" progId="Equation.3">
                  <p:embed/>
                </p:oleObj>
              </mc:Choice>
              <mc:Fallback>
                <p:oleObj name="Equation" r:id="rId4" imgW="888840" imgH="228600" progId="Equation.3">
                  <p:embed/>
                  <p:pic>
                    <p:nvPicPr>
                      <p:cNvPr id="0" name="Object 3"/>
                      <p:cNvPicPr>
                        <a:picLocks noChangeAspect="1" noChangeArrowheads="1"/>
                      </p:cNvPicPr>
                      <p:nvPr/>
                    </p:nvPicPr>
                    <p:blipFill>
                      <a:blip r:embed="rId5"/>
                      <a:srcRect/>
                      <a:stretch>
                        <a:fillRect/>
                      </a:stretch>
                    </p:blipFill>
                    <p:spPr bwMode="auto">
                      <a:xfrm>
                        <a:off x="5867400" y="4343400"/>
                        <a:ext cx="2325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F0A4D2B7-4371-4D9C-AC55-85F7836C09C5}" type="slidenum">
              <a:rPr lang="en-US" smtClean="0"/>
              <a:pPr/>
              <a:t>18</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803772457"/>
              </p:ext>
            </p:extLst>
          </p:nvPr>
        </p:nvGraphicFramePr>
        <p:xfrm>
          <a:off x="1103313" y="3505200"/>
          <a:ext cx="6619875" cy="642938"/>
        </p:xfrm>
        <a:graphic>
          <a:graphicData uri="http://schemas.openxmlformats.org/presentationml/2006/ole">
            <mc:AlternateContent xmlns:mc="http://schemas.openxmlformats.org/markup-compatibility/2006">
              <mc:Choice xmlns:v="urn:schemas-microsoft-com:vml" Requires="v">
                <p:oleObj spid="_x0000_s46401" name="Equation" r:id="rId6" imgW="2527200" imgH="241200" progId="Equation.3">
                  <p:embed/>
                </p:oleObj>
              </mc:Choice>
              <mc:Fallback>
                <p:oleObj name="Equation" r:id="rId6" imgW="2527200" imgH="241200" progId="Equation.3">
                  <p:embed/>
                  <p:pic>
                    <p:nvPicPr>
                      <p:cNvPr id="0" name="Object 3"/>
                      <p:cNvPicPr>
                        <a:picLocks noChangeAspect="1" noChangeArrowheads="1"/>
                      </p:cNvPicPr>
                      <p:nvPr/>
                    </p:nvPicPr>
                    <p:blipFill>
                      <a:blip r:embed="rId7"/>
                      <a:srcRect/>
                      <a:stretch>
                        <a:fillRect/>
                      </a:stretch>
                    </p:blipFill>
                    <p:spPr bwMode="auto">
                      <a:xfrm>
                        <a:off x="1103313" y="3505200"/>
                        <a:ext cx="6619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1599167"/>
              </p:ext>
            </p:extLst>
          </p:nvPr>
        </p:nvGraphicFramePr>
        <p:xfrm>
          <a:off x="4413250" y="5510372"/>
          <a:ext cx="2027237" cy="609600"/>
        </p:xfrm>
        <a:graphic>
          <a:graphicData uri="http://schemas.openxmlformats.org/presentationml/2006/ole">
            <mc:AlternateContent xmlns:mc="http://schemas.openxmlformats.org/markup-compatibility/2006">
              <mc:Choice xmlns:v="urn:schemas-microsoft-com:vml" Requires="v">
                <p:oleObj spid="_x0000_s46402" name="Equation" r:id="rId8" imgW="774360" imgH="228600" progId="Equation.3">
                  <p:embed/>
                </p:oleObj>
              </mc:Choice>
              <mc:Fallback>
                <p:oleObj name="Equation" r:id="rId8" imgW="774360" imgH="228600" progId="Equation.3">
                  <p:embed/>
                  <p:pic>
                    <p:nvPicPr>
                      <p:cNvPr id="0" name="Object 5"/>
                      <p:cNvPicPr>
                        <a:picLocks noChangeAspect="1" noChangeArrowheads="1"/>
                      </p:cNvPicPr>
                      <p:nvPr/>
                    </p:nvPicPr>
                    <p:blipFill>
                      <a:blip r:embed="rId9"/>
                      <a:srcRect/>
                      <a:stretch>
                        <a:fillRect/>
                      </a:stretch>
                    </p:blipFill>
                    <p:spPr bwMode="auto">
                      <a:xfrm>
                        <a:off x="4413250" y="5510372"/>
                        <a:ext cx="20272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529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sz="2800" dirty="0" smtClean="0"/>
              <a:t>The </a:t>
            </a:r>
            <a:r>
              <a:rPr lang="en-US" sz="2800" dirty="0" err="1" smtClean="0"/>
              <a:t>acvf</a:t>
            </a:r>
            <a:r>
              <a:rPr lang="en-US" sz="2800" dirty="0" smtClean="0"/>
              <a:t> can be estimated from a time series by sample </a:t>
            </a:r>
            <a:r>
              <a:rPr lang="en-US" sz="2800" dirty="0" err="1" smtClean="0"/>
              <a:t>acvf</a:t>
            </a:r>
            <a:endParaRPr lang="en-US" sz="2800" dirty="0" smtClean="0"/>
          </a:p>
          <a:p>
            <a:endParaRPr lang="en-US" dirty="0" smtClean="0"/>
          </a:p>
          <a:p>
            <a:endParaRPr lang="en-US" dirty="0"/>
          </a:p>
          <a:p>
            <a:pPr marL="0" indent="0">
              <a:buNone/>
            </a:pPr>
            <a:endParaRPr lang="en-US" dirty="0"/>
          </a:p>
          <a:p>
            <a:pPr marL="0" indent="0">
              <a:buNone/>
            </a:pP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4114155609"/>
              </p:ext>
            </p:extLst>
          </p:nvPr>
        </p:nvGraphicFramePr>
        <p:xfrm>
          <a:off x="838200" y="2895600"/>
          <a:ext cx="7515225" cy="1149350"/>
        </p:xfrm>
        <a:graphic>
          <a:graphicData uri="http://schemas.openxmlformats.org/presentationml/2006/ole">
            <mc:AlternateContent xmlns:mc="http://schemas.openxmlformats.org/markup-compatibility/2006">
              <mc:Choice xmlns:v="urn:schemas-microsoft-com:vml" Requires="v">
                <p:oleObj spid="_x0000_s34056" name="Equation" r:id="rId4" imgW="2869920" imgH="431640" progId="Equation.3">
                  <p:embed/>
                </p:oleObj>
              </mc:Choice>
              <mc:Fallback>
                <p:oleObj name="Equation" r:id="rId4" imgW="2869920" imgH="431640" progId="Equation.3">
                  <p:embed/>
                  <p:pic>
                    <p:nvPicPr>
                      <p:cNvPr id="0" name="Object 3"/>
                      <p:cNvPicPr>
                        <a:picLocks noChangeAspect="1" noChangeArrowheads="1"/>
                      </p:cNvPicPr>
                      <p:nvPr/>
                    </p:nvPicPr>
                    <p:blipFill>
                      <a:blip r:embed="rId5"/>
                      <a:srcRect/>
                      <a:stretch>
                        <a:fillRect/>
                      </a:stretch>
                    </p:blipFill>
                    <p:spPr bwMode="auto">
                      <a:xfrm>
                        <a:off x="838200" y="2895600"/>
                        <a:ext cx="75152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F0A4D2B7-4371-4D9C-AC55-85F7836C09C5}" type="slidenum">
              <a:rPr lang="en-US" smtClean="0"/>
              <a:pPr/>
              <a:t>19</a:t>
            </a:fld>
            <a:endParaRPr lang="en-US"/>
          </a:p>
        </p:txBody>
      </p:sp>
    </p:spTree>
    <p:extLst>
      <p:ext uri="{BB962C8B-B14F-4D97-AF65-F5344CB8AC3E}">
        <p14:creationId xmlns:p14="http://schemas.microsoft.com/office/powerpoint/2010/main" val="971770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and the ensemble </a:t>
            </a:r>
            <a:endParaRPr lang="en-US" dirty="0"/>
          </a:p>
        </p:txBody>
      </p:sp>
      <p:sp>
        <p:nvSpPr>
          <p:cNvPr id="3" name="Content Placeholder 2"/>
          <p:cNvSpPr>
            <a:spLocks noGrp="1"/>
          </p:cNvSpPr>
          <p:nvPr>
            <p:ph idx="1"/>
          </p:nvPr>
        </p:nvSpPr>
        <p:spPr/>
        <p:txBody>
          <a:bodyPr/>
          <a:lstStyle/>
          <a:p>
            <a:pPr marL="0" indent="0">
              <a:buNone/>
            </a:pPr>
            <a:r>
              <a:rPr lang="en-US" dirty="0" smtClean="0"/>
              <a:t>Expected value</a:t>
            </a:r>
          </a:p>
          <a:p>
            <a:pPr marL="0" indent="0">
              <a:buNone/>
            </a:pPr>
            <a:endParaRPr lang="en-US" dirty="0"/>
          </a:p>
          <a:p>
            <a:pPr marL="0" indent="0">
              <a:buNone/>
            </a:pPr>
            <a:r>
              <a:rPr lang="en-US" dirty="0" smtClean="0"/>
              <a:t>Covariance</a:t>
            </a:r>
          </a:p>
          <a:p>
            <a:pPr marL="0" indent="0">
              <a:buNone/>
            </a:pPr>
            <a:endParaRPr lang="en-US" dirty="0"/>
          </a:p>
          <a:p>
            <a:pPr marL="0" indent="0">
              <a:buNone/>
            </a:pPr>
            <a:r>
              <a:rPr lang="en-US" dirty="0" smtClean="0"/>
              <a:t>Sample covariance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2878517"/>
              </p:ext>
            </p:extLst>
          </p:nvPr>
        </p:nvGraphicFramePr>
        <p:xfrm>
          <a:off x="2590800" y="2786062"/>
          <a:ext cx="4656137" cy="642938"/>
        </p:xfrm>
        <a:graphic>
          <a:graphicData uri="http://schemas.openxmlformats.org/presentationml/2006/ole">
            <mc:AlternateContent xmlns:mc="http://schemas.openxmlformats.org/markup-compatibility/2006">
              <mc:Choice xmlns:v="urn:schemas-microsoft-com:vml" Requires="v">
                <p:oleObj spid="_x0000_s30287" name="Equation" r:id="rId4" imgW="1777680" imgH="241200" progId="Equation.3">
                  <p:embed/>
                </p:oleObj>
              </mc:Choice>
              <mc:Fallback>
                <p:oleObj name="Equation" r:id="rId4" imgW="1777680" imgH="241200" progId="Equation.3">
                  <p:embed/>
                  <p:pic>
                    <p:nvPicPr>
                      <p:cNvPr id="0" name="Object 1"/>
                      <p:cNvPicPr>
                        <a:picLocks noChangeAspect="1" noChangeArrowheads="1"/>
                      </p:cNvPicPr>
                      <p:nvPr/>
                    </p:nvPicPr>
                    <p:blipFill>
                      <a:blip r:embed="rId5"/>
                      <a:srcRect/>
                      <a:stretch>
                        <a:fillRect/>
                      </a:stretch>
                    </p:blipFill>
                    <p:spPr bwMode="auto">
                      <a:xfrm>
                        <a:off x="2590800" y="2786062"/>
                        <a:ext cx="46561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07695789"/>
              </p:ext>
            </p:extLst>
          </p:nvPr>
        </p:nvGraphicFramePr>
        <p:xfrm>
          <a:off x="3367088" y="1600200"/>
          <a:ext cx="1662112" cy="609600"/>
        </p:xfrm>
        <a:graphic>
          <a:graphicData uri="http://schemas.openxmlformats.org/presentationml/2006/ole">
            <mc:AlternateContent xmlns:mc="http://schemas.openxmlformats.org/markup-compatibility/2006">
              <mc:Choice xmlns:v="urn:schemas-microsoft-com:vml" Requires="v">
                <p:oleObj spid="_x0000_s30288" name="Equation" r:id="rId6" imgW="634680" imgH="228600" progId="Equation.3">
                  <p:embed/>
                </p:oleObj>
              </mc:Choice>
              <mc:Fallback>
                <p:oleObj name="Equation" r:id="rId6" imgW="634680" imgH="228600" progId="Equation.3">
                  <p:embed/>
                  <p:pic>
                    <p:nvPicPr>
                      <p:cNvPr id="0" name="Object 3"/>
                      <p:cNvPicPr>
                        <a:picLocks noChangeAspect="1" noChangeArrowheads="1"/>
                      </p:cNvPicPr>
                      <p:nvPr/>
                    </p:nvPicPr>
                    <p:blipFill>
                      <a:blip r:embed="rId7"/>
                      <a:srcRect/>
                      <a:stretch>
                        <a:fillRect/>
                      </a:stretch>
                    </p:blipFill>
                    <p:spPr bwMode="auto">
                      <a:xfrm>
                        <a:off x="3367088" y="1600200"/>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33742556"/>
              </p:ext>
            </p:extLst>
          </p:nvPr>
        </p:nvGraphicFramePr>
        <p:xfrm>
          <a:off x="1884363" y="4675188"/>
          <a:ext cx="6053137" cy="676275"/>
        </p:xfrm>
        <a:graphic>
          <a:graphicData uri="http://schemas.openxmlformats.org/presentationml/2006/ole">
            <mc:AlternateContent xmlns:mc="http://schemas.openxmlformats.org/markup-compatibility/2006">
              <mc:Choice xmlns:v="urn:schemas-microsoft-com:vml" Requires="v">
                <p:oleObj spid="_x0000_s30289" name="Equation" r:id="rId8" imgW="2311200" imgH="253800" progId="Equation.3">
                  <p:embed/>
                </p:oleObj>
              </mc:Choice>
              <mc:Fallback>
                <p:oleObj name="Equation" r:id="rId8" imgW="2311200" imgH="253800" progId="Equation.3">
                  <p:embed/>
                  <p:pic>
                    <p:nvPicPr>
                      <p:cNvPr id="0" name="Object 3"/>
                      <p:cNvPicPr>
                        <a:picLocks noChangeAspect="1" noChangeArrowheads="1"/>
                      </p:cNvPicPr>
                      <p:nvPr/>
                    </p:nvPicPr>
                    <p:blipFill>
                      <a:blip r:embed="rId9"/>
                      <a:srcRect/>
                      <a:stretch>
                        <a:fillRect/>
                      </a:stretch>
                    </p:blipFill>
                    <p:spPr bwMode="auto">
                      <a:xfrm>
                        <a:off x="1884363" y="4675188"/>
                        <a:ext cx="60531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F0A4D2B7-4371-4D9C-AC55-85F7836C09C5}" type="slidenum">
              <a:rPr lang="en-US" smtClean="0"/>
              <a:pPr/>
              <a:t>2</a:t>
            </a:fld>
            <a:endParaRPr lang="en-US"/>
          </a:p>
        </p:txBody>
      </p:sp>
    </p:spTree>
    <p:extLst>
      <p:ext uri="{BB962C8B-B14F-4D97-AF65-F5344CB8AC3E}">
        <p14:creationId xmlns:p14="http://schemas.microsoft.com/office/powerpoint/2010/main" val="4133508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a:bodyPr>
          <a:lstStyle/>
          <a:p>
            <a:r>
              <a:rPr lang="en-US" dirty="0" smtClean="0"/>
              <a:t>The autocorrelation coefficient at lag k is</a:t>
            </a:r>
            <a:endParaRPr lang="en-US" dirty="0"/>
          </a:p>
          <a:p>
            <a:pPr marL="0" indent="0">
              <a:buNone/>
            </a:pPr>
            <a:r>
              <a:rPr lang="en-US" dirty="0" smtClean="0"/>
              <a:t>   </a:t>
            </a:r>
          </a:p>
          <a:p>
            <a:pPr marL="0" indent="0">
              <a:buNone/>
            </a:pPr>
            <a:endParaRPr lang="en-US" dirty="0"/>
          </a:p>
          <a:p>
            <a:pPr marL="0" indent="0">
              <a:buNone/>
            </a:pPr>
            <a:r>
              <a:rPr lang="en-US" dirty="0" smtClean="0"/>
              <a:t>  It follows from the definition that </a:t>
            </a:r>
          </a:p>
          <a:p>
            <a:endParaRPr lang="en-US" dirty="0" smtClean="0"/>
          </a:p>
          <a:p>
            <a:r>
              <a:rPr lang="en-US" dirty="0" smtClean="0"/>
              <a:t>The </a:t>
            </a:r>
            <a:r>
              <a:rPr lang="en-US" dirty="0"/>
              <a:t>collection of the values of</a:t>
            </a:r>
          </a:p>
          <a:p>
            <a:pPr marL="0" indent="0">
              <a:buNone/>
            </a:pPr>
            <a:r>
              <a:rPr lang="en-US" dirty="0"/>
              <a:t>    is called the </a:t>
            </a:r>
            <a:r>
              <a:rPr lang="en-US" dirty="0" smtClean="0"/>
              <a:t>autocorrelation function (ACF).</a:t>
            </a:r>
          </a:p>
          <a:p>
            <a:pPr marL="0" indent="0">
              <a:buNone/>
            </a:pPr>
            <a:endParaRPr lang="en-US" dirty="0"/>
          </a:p>
          <a:p>
            <a:endParaRPr lang="en-US" dirty="0" smtClean="0"/>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79361583"/>
              </p:ext>
            </p:extLst>
          </p:nvPr>
        </p:nvGraphicFramePr>
        <p:xfrm>
          <a:off x="3536950" y="2286000"/>
          <a:ext cx="1398588" cy="938213"/>
        </p:xfrm>
        <a:graphic>
          <a:graphicData uri="http://schemas.openxmlformats.org/presentationml/2006/ole">
            <mc:AlternateContent xmlns:mc="http://schemas.openxmlformats.org/markup-compatibility/2006">
              <mc:Choice xmlns:v="urn:schemas-microsoft-com:vml" Requires="v">
                <p:oleObj spid="_x0000_s48396" name="Equation" r:id="rId4" imgW="596880" imgH="393480" progId="Equation.3">
                  <p:embed/>
                </p:oleObj>
              </mc:Choice>
              <mc:Fallback>
                <p:oleObj name="Equation" r:id="rId4" imgW="596880" imgH="393480" progId="Equation.3">
                  <p:embed/>
                  <p:pic>
                    <p:nvPicPr>
                      <p:cNvPr id="0" name=""/>
                      <p:cNvPicPr>
                        <a:picLocks noChangeAspect="1" noChangeArrowheads="1"/>
                      </p:cNvPicPr>
                      <p:nvPr/>
                    </p:nvPicPr>
                    <p:blipFill>
                      <a:blip r:embed="rId5"/>
                      <a:srcRect/>
                      <a:stretch>
                        <a:fillRect/>
                      </a:stretch>
                    </p:blipFill>
                    <p:spPr bwMode="auto">
                      <a:xfrm>
                        <a:off x="3536950" y="2286000"/>
                        <a:ext cx="139858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03018784"/>
              </p:ext>
            </p:extLst>
          </p:nvPr>
        </p:nvGraphicFramePr>
        <p:xfrm>
          <a:off x="6350000" y="3417888"/>
          <a:ext cx="1041400" cy="544512"/>
        </p:xfrm>
        <a:graphic>
          <a:graphicData uri="http://schemas.openxmlformats.org/presentationml/2006/ole">
            <mc:AlternateContent xmlns:mc="http://schemas.openxmlformats.org/markup-compatibility/2006">
              <mc:Choice xmlns:v="urn:schemas-microsoft-com:vml" Requires="v">
                <p:oleObj spid="_x0000_s48397" name="Equation" r:id="rId6" imgW="444240" imgH="228600" progId="Equation.3">
                  <p:embed/>
                </p:oleObj>
              </mc:Choice>
              <mc:Fallback>
                <p:oleObj name="Equation" r:id="rId6" imgW="444240" imgH="228600" progId="Equation.3">
                  <p:embed/>
                  <p:pic>
                    <p:nvPicPr>
                      <p:cNvPr id="0" name=""/>
                      <p:cNvPicPr>
                        <a:picLocks noChangeAspect="1" noChangeArrowheads="1"/>
                      </p:cNvPicPr>
                      <p:nvPr/>
                    </p:nvPicPr>
                    <p:blipFill>
                      <a:blip r:embed="rId7"/>
                      <a:srcRect/>
                      <a:stretch>
                        <a:fillRect/>
                      </a:stretch>
                    </p:blipFill>
                    <p:spPr bwMode="auto">
                      <a:xfrm>
                        <a:off x="6350000" y="3417888"/>
                        <a:ext cx="1041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F0A4D2B7-4371-4D9C-AC55-85F7836C09C5}" type="slidenum">
              <a:rPr lang="en-US" smtClean="0"/>
              <a:pPr/>
              <a:t>20</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314368174"/>
              </p:ext>
            </p:extLst>
          </p:nvPr>
        </p:nvGraphicFramePr>
        <p:xfrm>
          <a:off x="5835650" y="4572000"/>
          <a:ext cx="2390775" cy="609600"/>
        </p:xfrm>
        <a:graphic>
          <a:graphicData uri="http://schemas.openxmlformats.org/presentationml/2006/ole">
            <mc:AlternateContent xmlns:mc="http://schemas.openxmlformats.org/markup-compatibility/2006">
              <mc:Choice xmlns:v="urn:schemas-microsoft-com:vml" Requires="v">
                <p:oleObj spid="_x0000_s48398" name="Equation" r:id="rId8" imgW="914400" imgH="228600" progId="Equation.3">
                  <p:embed/>
                </p:oleObj>
              </mc:Choice>
              <mc:Fallback>
                <p:oleObj name="Equation" r:id="rId8" imgW="914400" imgH="228600" progId="Equation.3">
                  <p:embed/>
                  <p:pic>
                    <p:nvPicPr>
                      <p:cNvPr id="0" name="Object 5"/>
                      <p:cNvPicPr>
                        <a:picLocks noChangeAspect="1" noChangeArrowheads="1"/>
                      </p:cNvPicPr>
                      <p:nvPr/>
                    </p:nvPicPr>
                    <p:blipFill>
                      <a:blip r:embed="rId9"/>
                      <a:srcRect/>
                      <a:stretch>
                        <a:fillRect/>
                      </a:stretch>
                    </p:blipFill>
                    <p:spPr bwMode="auto">
                      <a:xfrm>
                        <a:off x="5835650" y="4572000"/>
                        <a:ext cx="2390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271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ACF</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Dimensionless?</a:t>
            </a:r>
          </a:p>
          <a:p>
            <a:pPr marL="0" indent="0">
              <a:buNone/>
            </a:pPr>
            <a:endParaRPr lang="en-US" dirty="0" smtClean="0"/>
          </a:p>
          <a:p>
            <a:r>
              <a:rPr lang="en-US" dirty="0" smtClean="0"/>
              <a:t>Symmetric around zero?</a:t>
            </a:r>
            <a:endParaRPr lang="en-US"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21</a:t>
            </a:fld>
            <a:endParaRPr lang="en-US"/>
          </a:p>
        </p:txBody>
      </p:sp>
    </p:spTree>
    <p:extLst>
      <p:ext uri="{BB962C8B-B14F-4D97-AF65-F5344CB8AC3E}">
        <p14:creationId xmlns:p14="http://schemas.microsoft.com/office/powerpoint/2010/main" val="409174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a:bodyPr>
          <a:lstStyle/>
          <a:p>
            <a:r>
              <a:rPr lang="en-US" dirty="0" smtClean="0"/>
              <a:t>The lag k autocorrelation function (</a:t>
            </a:r>
            <a:r>
              <a:rPr lang="en-US" dirty="0" err="1" smtClean="0"/>
              <a:t>acf</a:t>
            </a:r>
            <a:r>
              <a:rPr lang="en-US" dirty="0" smtClean="0"/>
              <a:t>),</a:t>
            </a:r>
          </a:p>
          <a:p>
            <a:pPr marL="0" indent="0">
              <a:buNone/>
            </a:pPr>
            <a:r>
              <a:rPr lang="en-US" dirty="0"/>
              <a:t> </a:t>
            </a:r>
            <a:r>
              <a:rPr lang="en-US" dirty="0" smtClean="0"/>
              <a:t>   is defined by </a:t>
            </a:r>
          </a:p>
          <a:p>
            <a:endParaRPr lang="en-US" dirty="0"/>
          </a:p>
          <a:p>
            <a:endParaRPr lang="en-US" dirty="0" smtClean="0"/>
          </a:p>
          <a:p>
            <a:pPr marL="0" indent="0">
              <a:buNone/>
            </a:pPr>
            <a:r>
              <a:rPr lang="en-US" dirty="0" smtClean="0"/>
              <a:t>     It follows from the definition that </a:t>
            </a:r>
          </a:p>
          <a:p>
            <a:endParaRPr lang="en-US" dirty="0" smtClean="0"/>
          </a:p>
          <a:p>
            <a:pPr marL="0" indent="0">
              <a:buNone/>
            </a:pPr>
            <a:r>
              <a:rPr lang="en-US" dirty="0"/>
              <a:t>	</a:t>
            </a:r>
            <a:r>
              <a:rPr lang="en-US" dirty="0" smtClean="0"/>
              <a:t>			</a:t>
            </a:r>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89017574"/>
              </p:ext>
            </p:extLst>
          </p:nvPr>
        </p:nvGraphicFramePr>
        <p:xfrm>
          <a:off x="3581400" y="2719388"/>
          <a:ext cx="1309688" cy="938212"/>
        </p:xfrm>
        <a:graphic>
          <a:graphicData uri="http://schemas.openxmlformats.org/presentationml/2006/ole">
            <mc:AlternateContent xmlns:mc="http://schemas.openxmlformats.org/markup-compatibility/2006">
              <mc:Choice xmlns:v="urn:schemas-microsoft-com:vml" Requires="v">
                <p:oleObj spid="_x0000_s35365" name="Equation" r:id="rId4" imgW="558720" imgH="393480" progId="Equation.3">
                  <p:embed/>
                </p:oleObj>
              </mc:Choice>
              <mc:Fallback>
                <p:oleObj name="Equation" r:id="rId4" imgW="558720" imgH="393480" progId="Equation.3">
                  <p:embed/>
                  <p:pic>
                    <p:nvPicPr>
                      <p:cNvPr id="0" name=""/>
                      <p:cNvPicPr>
                        <a:picLocks noChangeAspect="1" noChangeArrowheads="1"/>
                      </p:cNvPicPr>
                      <p:nvPr/>
                    </p:nvPicPr>
                    <p:blipFill>
                      <a:blip r:embed="rId5"/>
                      <a:srcRect/>
                      <a:stretch>
                        <a:fillRect/>
                      </a:stretch>
                    </p:blipFill>
                    <p:spPr bwMode="auto">
                      <a:xfrm>
                        <a:off x="3581400" y="2719388"/>
                        <a:ext cx="1309688"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69231030"/>
              </p:ext>
            </p:extLst>
          </p:nvPr>
        </p:nvGraphicFramePr>
        <p:xfrm>
          <a:off x="6578600" y="3951288"/>
          <a:ext cx="1041400" cy="544512"/>
        </p:xfrm>
        <a:graphic>
          <a:graphicData uri="http://schemas.openxmlformats.org/presentationml/2006/ole">
            <mc:AlternateContent xmlns:mc="http://schemas.openxmlformats.org/markup-compatibility/2006">
              <mc:Choice xmlns:v="urn:schemas-microsoft-com:vml" Requires="v">
                <p:oleObj spid="_x0000_s35366" name="Equation" r:id="rId6" imgW="444240" imgH="228600" progId="Equation.3">
                  <p:embed/>
                </p:oleObj>
              </mc:Choice>
              <mc:Fallback>
                <p:oleObj name="Equation" r:id="rId6" imgW="444240" imgH="228600" progId="Equation.3">
                  <p:embed/>
                  <p:pic>
                    <p:nvPicPr>
                      <p:cNvPr id="0" name="Object 4"/>
                      <p:cNvPicPr>
                        <a:picLocks noChangeAspect="1" noChangeArrowheads="1"/>
                      </p:cNvPicPr>
                      <p:nvPr/>
                    </p:nvPicPr>
                    <p:blipFill>
                      <a:blip r:embed="rId7"/>
                      <a:srcRect/>
                      <a:stretch>
                        <a:fillRect/>
                      </a:stretch>
                    </p:blipFill>
                    <p:spPr bwMode="auto">
                      <a:xfrm>
                        <a:off x="6578600" y="3951288"/>
                        <a:ext cx="1041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99399884"/>
              </p:ext>
            </p:extLst>
          </p:nvPr>
        </p:nvGraphicFramePr>
        <p:xfrm>
          <a:off x="7435850" y="1589087"/>
          <a:ext cx="565150" cy="544513"/>
        </p:xfrm>
        <a:graphic>
          <a:graphicData uri="http://schemas.openxmlformats.org/presentationml/2006/ole">
            <mc:AlternateContent xmlns:mc="http://schemas.openxmlformats.org/markup-compatibility/2006">
              <mc:Choice xmlns:v="urn:schemas-microsoft-com:vml" Requires="v">
                <p:oleObj spid="_x0000_s35367" name="Equation" r:id="rId8" imgW="241200" imgH="228600" progId="Equation.3">
                  <p:embed/>
                </p:oleObj>
              </mc:Choice>
              <mc:Fallback>
                <p:oleObj name="Equation" r:id="rId8" imgW="241200" imgH="228600" progId="Equation.3">
                  <p:embed/>
                  <p:pic>
                    <p:nvPicPr>
                      <p:cNvPr id="0" name="Object 4"/>
                      <p:cNvPicPr>
                        <a:picLocks noChangeAspect="1" noChangeArrowheads="1"/>
                      </p:cNvPicPr>
                      <p:nvPr/>
                    </p:nvPicPr>
                    <p:blipFill>
                      <a:blip r:embed="rId9"/>
                      <a:srcRect/>
                      <a:stretch>
                        <a:fillRect/>
                      </a:stretch>
                    </p:blipFill>
                    <p:spPr bwMode="auto">
                      <a:xfrm>
                        <a:off x="7435850" y="1589087"/>
                        <a:ext cx="5651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F0A4D2B7-4371-4D9C-AC55-85F7836C09C5}" type="slidenum">
              <a:rPr lang="en-US" smtClean="0"/>
              <a:pPr/>
              <a:t>22</a:t>
            </a:fld>
            <a:endParaRPr lang="en-US"/>
          </a:p>
        </p:txBody>
      </p:sp>
    </p:spTree>
    <p:extLst>
      <p:ext uri="{BB962C8B-B14F-4D97-AF65-F5344CB8AC3E}">
        <p14:creationId xmlns:p14="http://schemas.microsoft.com/office/powerpoint/2010/main" val="97288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err="1" smtClean="0"/>
              <a:t>acf</a:t>
            </a:r>
            <a:r>
              <a:rPr lang="en-US" dirty="0" smtClean="0"/>
              <a:t> </a:t>
            </a:r>
            <a:r>
              <a:rPr lang="en-US" dirty="0"/>
              <a:t>can be estimated from a time series by sample </a:t>
            </a:r>
            <a:r>
              <a:rPr lang="en-US" dirty="0" err="1" smtClean="0"/>
              <a:t>acf</a:t>
            </a:r>
            <a:endParaRPr lang="en-US" dirty="0" smtClean="0"/>
          </a:p>
          <a:p>
            <a:endParaRPr lang="en-US" dirty="0"/>
          </a:p>
          <a:p>
            <a:endParaRPr lang="en-US" dirty="0" smtClean="0"/>
          </a:p>
          <a:p>
            <a:endParaRPr lang="en-US" dirty="0"/>
          </a:p>
          <a:p>
            <a:r>
              <a:rPr lang="en-US" dirty="0" smtClean="0"/>
              <a:t>A good rule of thumb is that at least 50 observations are required to give reliable estimate of the ACF, and the individual sample autocorrelations should be calculated up to lag K, where K is about T/4. </a:t>
            </a:r>
            <a:endParaRPr lang="en-US" dirty="0"/>
          </a:p>
          <a:p>
            <a:pPr marL="0" indent="0">
              <a:buNone/>
            </a:pPr>
            <a:r>
              <a:rPr lang="en-US" dirty="0"/>
              <a:t>	</a:t>
            </a:r>
            <a:r>
              <a:rPr lang="en-US" dirty="0" smtClean="0"/>
              <a:t>			</a:t>
            </a:r>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90733586"/>
              </p:ext>
            </p:extLst>
          </p:nvPr>
        </p:nvGraphicFramePr>
        <p:xfrm>
          <a:off x="2492375" y="2438400"/>
          <a:ext cx="4137025" cy="1028700"/>
        </p:xfrm>
        <a:graphic>
          <a:graphicData uri="http://schemas.openxmlformats.org/presentationml/2006/ole">
            <mc:AlternateContent xmlns:mc="http://schemas.openxmlformats.org/markup-compatibility/2006">
              <mc:Choice xmlns:v="urn:schemas-microsoft-com:vml" Requires="v">
                <p:oleObj spid="_x0000_s49243" name="Equation" r:id="rId4" imgW="1765080" imgH="431640" progId="Equation.3">
                  <p:embed/>
                </p:oleObj>
              </mc:Choice>
              <mc:Fallback>
                <p:oleObj name="Equation" r:id="rId4" imgW="1765080" imgH="431640" progId="Equation.3">
                  <p:embed/>
                  <p:pic>
                    <p:nvPicPr>
                      <p:cNvPr id="0" name=""/>
                      <p:cNvPicPr>
                        <a:picLocks noChangeAspect="1" noChangeArrowheads="1"/>
                      </p:cNvPicPr>
                      <p:nvPr/>
                    </p:nvPicPr>
                    <p:blipFill>
                      <a:blip r:embed="rId5"/>
                      <a:srcRect/>
                      <a:stretch>
                        <a:fillRect/>
                      </a:stretch>
                    </p:blipFill>
                    <p:spPr bwMode="auto">
                      <a:xfrm>
                        <a:off x="2492375" y="2438400"/>
                        <a:ext cx="41370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F0A4D2B7-4371-4D9C-AC55-85F7836C09C5}" type="slidenum">
              <a:rPr lang="en-US" smtClean="0"/>
              <a:pPr/>
              <a:t>23</a:t>
            </a:fld>
            <a:endParaRPr lang="en-US"/>
          </a:p>
        </p:txBody>
      </p:sp>
      <p:sp>
        <p:nvSpPr>
          <p:cNvPr id="9" name="Footer Placeholder 4"/>
          <p:cNvSpPr txBox="1">
            <a:spLocks/>
          </p:cNvSpPr>
          <p:nvPr/>
        </p:nvSpPr>
        <p:spPr bwMode="auto">
          <a:xfrm>
            <a:off x="1143000" y="622935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a:t>Reference: Introduction to Time Series Analysis and Forecasting 2E, 2015  MJK</a:t>
            </a:r>
          </a:p>
        </p:txBody>
      </p:sp>
    </p:spTree>
    <p:extLst>
      <p:ext uri="{BB962C8B-B14F-4D97-AF65-F5344CB8AC3E}">
        <p14:creationId xmlns:p14="http://schemas.microsoft.com/office/powerpoint/2010/main" val="906376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3"/>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57200" y="1390650"/>
            <a:ext cx="8229600" cy="3617913"/>
          </a:xfrm>
          <a:noFill/>
        </p:spPr>
      </p:pic>
      <p:sp>
        <p:nvSpPr>
          <p:cNvPr id="2" name="Slide Number Placeholder 1"/>
          <p:cNvSpPr>
            <a:spLocks noGrp="1"/>
          </p:cNvSpPr>
          <p:nvPr>
            <p:ph type="sldNum" sz="quarter" idx="12"/>
          </p:nvPr>
        </p:nvSpPr>
        <p:spPr/>
        <p:txBody>
          <a:bodyPr/>
          <a:lstStyle/>
          <a:p>
            <a:pPr>
              <a:defRPr/>
            </a:pPr>
            <a:fld id="{4FFA1276-0C73-472F-B4B7-EB641F0D4F91}" type="slidenum">
              <a:rPr lang="en-US" altLang="en-US" smtClean="0"/>
              <a:pPr>
                <a:defRPr/>
              </a:pPr>
              <a:t>24</a:t>
            </a:fld>
            <a:endParaRPr lang="en-US" altLang="en-US"/>
          </a:p>
        </p:txBody>
      </p:sp>
      <p:sp>
        <p:nvSpPr>
          <p:cNvPr id="4" name="Footer Placeholder 4"/>
          <p:cNvSpPr txBox="1">
            <a:spLocks/>
          </p:cNvSpPr>
          <p:nvPr/>
        </p:nvSpPr>
        <p:spPr bwMode="auto">
          <a:xfrm>
            <a:off x="1143000" y="622935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3039500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94476686"/>
              </p:ext>
            </p:extLst>
          </p:nvPr>
        </p:nvGraphicFramePr>
        <p:xfrm>
          <a:off x="762000" y="533398"/>
          <a:ext cx="7848600" cy="5638802"/>
        </p:xfrm>
        <a:graphic>
          <a:graphicData uri="http://schemas.openxmlformats.org/drawingml/2006/table">
            <a:tbl>
              <a:tblPr>
                <a:tableStyleId>{5C22544A-7EE6-4342-B048-85BDC9FD1C3A}</a:tableStyleId>
              </a:tblPr>
              <a:tblGrid>
                <a:gridCol w="777089"/>
                <a:gridCol w="1185061"/>
                <a:gridCol w="835371"/>
                <a:gridCol w="1126779"/>
                <a:gridCol w="893652"/>
                <a:gridCol w="1068498"/>
                <a:gridCol w="874225"/>
                <a:gridCol w="1087925"/>
              </a:tblGrid>
              <a:tr h="216877">
                <a:tc>
                  <a:txBody>
                    <a:bodyPr/>
                    <a:lstStyle/>
                    <a:p>
                      <a:pPr algn="l" fontAlgn="b"/>
                      <a:r>
                        <a:rPr lang="en-US" sz="1200" u="none" strike="noStrike" dirty="0">
                          <a:effectLst/>
                        </a:rPr>
                        <a:t>Time Period</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Reading</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Time Period</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Reading</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Time Period</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Reading</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Time Period</a:t>
                      </a:r>
                      <a:endParaRPr lang="en-US" sz="1200" b="1" i="0" u="none" strike="noStrike" dirty="0">
                        <a:effectLst/>
                        <a:latin typeface="Arial"/>
                      </a:endParaRPr>
                    </a:p>
                  </a:txBody>
                  <a:tcPr marL="9525" marR="9525" marT="9525" marB="0" anchor="b"/>
                </a:tc>
                <a:tc>
                  <a:txBody>
                    <a:bodyPr/>
                    <a:lstStyle/>
                    <a:p>
                      <a:pPr algn="l" fontAlgn="b"/>
                      <a:r>
                        <a:rPr lang="en-US" sz="1200" u="none" strike="noStrike" dirty="0">
                          <a:effectLst/>
                        </a:rPr>
                        <a:t>Reading</a:t>
                      </a:r>
                      <a:endParaRPr lang="en-US" sz="1200" b="1" i="0" u="none" strike="noStrike" dirty="0">
                        <a:effectLst/>
                        <a:latin typeface="Arial"/>
                      </a:endParaRPr>
                    </a:p>
                  </a:txBody>
                  <a:tcPr marL="9525" marR="9525" marT="9525" marB="0" anchor="b"/>
                </a:tc>
              </a:tr>
              <a:tr h="216877">
                <a:tc>
                  <a:txBody>
                    <a:bodyPr/>
                    <a:lstStyle/>
                    <a:p>
                      <a:pPr algn="r" fontAlgn="b"/>
                      <a:r>
                        <a:rPr lang="en-US" sz="1200" u="none" strike="noStrike" dirty="0">
                          <a:effectLst/>
                        </a:rPr>
                        <a:t>1</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86.7418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87.2397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85.5722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76</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84.7052</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85.3195</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27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87.5219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83.7935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77</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83.8168</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3</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84.7355</a:t>
                      </a:r>
                      <a:endParaRPr lang="en-US" sz="1200" b="0" i="0" u="none" strike="noStrike" dirty="0">
                        <a:effectLst/>
                        <a:latin typeface="Arial"/>
                      </a:endParaRPr>
                    </a:p>
                  </a:txBody>
                  <a:tcPr marL="9525" marR="9525" marT="9525" marB="0" anchor="b"/>
                </a:tc>
                <a:tc>
                  <a:txBody>
                    <a:bodyPr/>
                    <a:lstStyle/>
                    <a:p>
                      <a:pPr algn="r" fontAlgn="b"/>
                      <a:r>
                        <a:rPr lang="en-US" sz="1200" u="none" strike="noStrike" dirty="0">
                          <a:effectLst/>
                        </a:rPr>
                        <a:t>28</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86.4992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84.3706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82.4171</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85.1113</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29</a:t>
                      </a:r>
                      <a:endParaRPr lang="en-US" sz="1200" b="0" i="0" u="none" strike="noStrike" dirty="0">
                        <a:effectLst/>
                        <a:latin typeface="Arial"/>
                      </a:endParaRPr>
                    </a:p>
                  </a:txBody>
                  <a:tcPr marL="9525" marR="9525" marT="9525" marB="0" anchor="b"/>
                </a:tc>
                <a:tc>
                  <a:txBody>
                    <a:bodyPr/>
                    <a:lstStyle/>
                    <a:p>
                      <a:pPr algn="r" fontAlgn="b"/>
                      <a:r>
                        <a:rPr lang="en-US" sz="1200" u="none" strike="noStrike" dirty="0">
                          <a:effectLst/>
                        </a:rPr>
                        <a:t>85.6050</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54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83.3762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83.0420</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85.1487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86.8293</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55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84.9975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83.6993</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84.4775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31</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84.5004</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56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84.3495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81</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82.2033</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84.6827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84.1844</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57</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85.3395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82.1413</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84.6757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85.4563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86.0503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81.7961</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86.3169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86.1511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84.8839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82.3241</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88.0006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86.4142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85.4176</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81.5316</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86.2597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86.0498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84.2309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81.7280</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85.8286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86.6642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62</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83.5761</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82.5375</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83.7500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84.7289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63</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84.1343</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88</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82.3877</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14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84.4628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39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85.9523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82.6974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82.4159</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84.6476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86.8473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83.5454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82.2102</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84.5751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88.4250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86.4714</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91</a:t>
                      </a:r>
                      <a:endParaRPr lang="en-US" sz="1200" b="0" i="0" u="none" strike="noStrike" dirty="0">
                        <a:effectLst/>
                        <a:latin typeface="Arial"/>
                      </a:endParaRPr>
                    </a:p>
                  </a:txBody>
                  <a:tcPr marL="9525" marR="9525" marT="9525" marB="0" anchor="b"/>
                </a:tc>
                <a:tc>
                  <a:txBody>
                    <a:bodyPr/>
                    <a:lstStyle/>
                    <a:p>
                      <a:pPr algn="r" fontAlgn="b"/>
                      <a:r>
                        <a:rPr lang="en-US" sz="1200" u="none" strike="noStrike" dirty="0">
                          <a:effectLst/>
                        </a:rPr>
                        <a:t>82.7673</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17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82.2473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89.6481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86.2143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83.1234</a:t>
                      </a:r>
                      <a:endParaRPr lang="en-US" sz="1200" b="0" i="0" u="none" strike="noStrike">
                        <a:effectLst/>
                        <a:latin typeface="Arial"/>
                      </a:endParaRPr>
                    </a:p>
                  </a:txBody>
                  <a:tcPr marL="9525" marR="9525" marT="9525" marB="0" anchor="b"/>
                </a:tc>
              </a:tr>
              <a:tr h="216877">
                <a:tc>
                  <a:txBody>
                    <a:bodyPr/>
                    <a:lstStyle/>
                    <a:p>
                      <a:pPr algn="r" fontAlgn="b"/>
                      <a:r>
                        <a:rPr lang="en-US" sz="1200" u="none" strike="noStrike">
                          <a:effectLst/>
                        </a:rPr>
                        <a:t>18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83.3774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87.8566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87.0215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93</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83.2203</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19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83.5385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88.4997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69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86.6504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94</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84.4510</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85.1620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87.0622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85.7082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95</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84.9145</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83.7881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85.1973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86.1504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96</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85.7609</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84.0421</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85.0767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85.8032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97</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85.2302</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84.1023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48</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84.4362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73</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85.6197</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98</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86.7312</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84.8495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49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84.2112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74</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84.2339</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99</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87.0048</a:t>
                      </a:r>
                      <a:endParaRPr lang="en-US" sz="1200" b="0" i="0" u="none" strike="noStrike" dirty="0">
                        <a:effectLst/>
                        <a:latin typeface="Arial"/>
                      </a:endParaRPr>
                    </a:p>
                  </a:txBody>
                  <a:tcPr marL="9525" marR="9525" marT="9525" marB="0" anchor="b"/>
                </a:tc>
              </a:tr>
              <a:tr h="216877">
                <a:tc>
                  <a:txBody>
                    <a:bodyPr/>
                    <a:lstStyle/>
                    <a:p>
                      <a:pPr algn="r" fontAlgn="b"/>
                      <a:r>
                        <a:rPr lang="en-US" sz="1200" u="none" strike="noStrike">
                          <a:effectLst/>
                        </a:rPr>
                        <a:t>25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87.6416</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85.9952</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75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83.5737</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100</a:t>
                      </a:r>
                      <a:endParaRPr lang="en-US" sz="1200" b="0" i="0" u="none" strike="noStrike" dirty="0">
                        <a:effectLst/>
                        <a:latin typeface="Arial"/>
                      </a:endParaRPr>
                    </a:p>
                  </a:txBody>
                  <a:tcPr marL="9525" marR="9525" marT="9525" marB="0" anchor="b"/>
                </a:tc>
                <a:tc>
                  <a:txBody>
                    <a:bodyPr/>
                    <a:lstStyle/>
                    <a:p>
                      <a:pPr algn="r" fontAlgn="b"/>
                      <a:r>
                        <a:rPr lang="en-US" sz="1200" u="none" strike="noStrike" dirty="0">
                          <a:effectLst/>
                        </a:rPr>
                        <a:t>85.0572</a:t>
                      </a:r>
                      <a:endParaRPr lang="en-US" sz="1200" b="0" i="0" u="none" strike="noStrike" dirty="0">
                        <a:effectLst/>
                        <a:latin typeface="Arial"/>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F0A4D2B7-4371-4D9C-AC55-85F7836C09C5}" type="slidenum">
              <a:rPr lang="en-US" smtClean="0"/>
              <a:pPr/>
              <a:t>25</a:t>
            </a:fld>
            <a:endParaRPr lang="en-US"/>
          </a:p>
        </p:txBody>
      </p:sp>
      <p:sp>
        <p:nvSpPr>
          <p:cNvPr id="7" name="Footer Placeholder 4"/>
          <p:cNvSpPr txBox="1">
            <a:spLocks/>
          </p:cNvSpPr>
          <p:nvPr/>
        </p:nvSpPr>
        <p:spPr bwMode="auto">
          <a:xfrm>
            <a:off x="1143000" y="63246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
        <p:nvSpPr>
          <p:cNvPr id="8" name="Rectangle 7"/>
          <p:cNvSpPr/>
          <p:nvPr/>
        </p:nvSpPr>
        <p:spPr>
          <a:xfrm>
            <a:off x="2667000" y="152400"/>
            <a:ext cx="4073103" cy="369332"/>
          </a:xfrm>
          <a:prstGeom prst="rect">
            <a:avLst/>
          </a:prstGeom>
        </p:spPr>
        <p:txBody>
          <a:bodyPr wrap="none">
            <a:spAutoFit/>
          </a:bodyPr>
          <a:lstStyle/>
          <a:p>
            <a:r>
              <a:rPr lang="en-US" altLang="en-US" b="1" dirty="0" smtClean="0"/>
              <a:t>Example: chemical </a:t>
            </a:r>
            <a:r>
              <a:rPr lang="en-US" altLang="en-US" b="1" dirty="0"/>
              <a:t>process viscosity data</a:t>
            </a:r>
            <a:endParaRPr lang="en-US" b="1" dirty="0"/>
          </a:p>
        </p:txBody>
      </p:sp>
    </p:spTree>
    <p:extLst>
      <p:ext uri="{BB962C8B-B14F-4D97-AF65-F5344CB8AC3E}">
        <p14:creationId xmlns:p14="http://schemas.microsoft.com/office/powerpoint/2010/main" val="14061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0A4D2B7-4371-4D9C-AC55-85F7836C09C5}" type="slidenum">
              <a:rPr lang="en-US" smtClean="0"/>
              <a:pPr/>
              <a:t>26</a:t>
            </a:fld>
            <a:endParaRPr lang="en-US"/>
          </a:p>
        </p:txBody>
      </p:sp>
      <p:pic>
        <p:nvPicPr>
          <p:cNvPr id="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76012"/>
          <a:stretch/>
        </p:blipFill>
        <p:spPr>
          <a:xfrm>
            <a:off x="457200" y="2286000"/>
            <a:ext cx="8263131" cy="1219200"/>
          </a:xfrm>
          <a:prstGeom prst="rect">
            <a:avLst/>
          </a:prstGeom>
          <a:noFill/>
        </p:spPr>
      </p:pic>
      <p:sp>
        <p:nvSpPr>
          <p:cNvPr id="7" name="Footer Placeholder 4"/>
          <p:cNvSpPr txBox="1">
            <a:spLocks/>
          </p:cNvSpPr>
          <p:nvPr/>
        </p:nvSpPr>
        <p:spPr bwMode="auto">
          <a:xfrm>
            <a:off x="1143000" y="63246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893201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124200" y="2438400"/>
            <a:ext cx="5943600" cy="3617913"/>
          </a:xfrm>
          <a:noFill/>
        </p:spPr>
      </p:pic>
      <p:pic>
        <p:nvPicPr>
          <p:cNvPr id="23558" name="Picture 8"/>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0" y="0"/>
            <a:ext cx="5181600" cy="3243263"/>
          </a:xfrm>
          <a:noFill/>
        </p:spPr>
      </p:pic>
      <p:sp>
        <p:nvSpPr>
          <p:cNvPr id="2" name="Slide Number Placeholder 1"/>
          <p:cNvSpPr>
            <a:spLocks noGrp="1"/>
          </p:cNvSpPr>
          <p:nvPr>
            <p:ph type="sldNum" sz="quarter" idx="12"/>
          </p:nvPr>
        </p:nvSpPr>
        <p:spPr/>
        <p:txBody>
          <a:bodyPr/>
          <a:lstStyle/>
          <a:p>
            <a:fld id="{F0A4D2B7-4371-4D9C-AC55-85F7836C09C5}" type="slidenum">
              <a:rPr lang="en-US" smtClean="0"/>
              <a:pPr/>
              <a:t>27</a:t>
            </a:fld>
            <a:endParaRPr lang="en-US"/>
          </a:p>
        </p:txBody>
      </p:sp>
      <p:pic>
        <p:nvPicPr>
          <p:cNvPr id="5"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76012"/>
          <a:stretch/>
        </p:blipFill>
        <p:spPr>
          <a:xfrm>
            <a:off x="228600" y="3962400"/>
            <a:ext cx="4800600" cy="708314"/>
          </a:xfrm>
          <a:prstGeom prst="rect">
            <a:avLst/>
          </a:prstGeom>
          <a:noFill/>
        </p:spPr>
      </p:pic>
      <p:sp>
        <p:nvSpPr>
          <p:cNvPr id="6" name="Footer Placeholder 4"/>
          <p:cNvSpPr txBox="1">
            <a:spLocks/>
          </p:cNvSpPr>
          <p:nvPr/>
        </p:nvSpPr>
        <p:spPr bwMode="auto">
          <a:xfrm>
            <a:off x="1143000" y="63246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1881732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7200" y="701675"/>
            <a:ext cx="8229600" cy="4997450"/>
          </a:xfrm>
          <a:noFill/>
        </p:spPr>
      </p:pic>
      <p:sp>
        <p:nvSpPr>
          <p:cNvPr id="2" name="Slide Number Placeholder 1"/>
          <p:cNvSpPr>
            <a:spLocks noGrp="1"/>
          </p:cNvSpPr>
          <p:nvPr>
            <p:ph type="sldNum" sz="quarter" idx="12"/>
          </p:nvPr>
        </p:nvSpPr>
        <p:spPr/>
        <p:txBody>
          <a:bodyPr/>
          <a:lstStyle/>
          <a:p>
            <a:pPr>
              <a:defRPr/>
            </a:pPr>
            <a:fld id="{4FFA1276-0C73-472F-B4B7-EB641F0D4F91}" type="slidenum">
              <a:rPr lang="en-US" altLang="en-US" smtClean="0"/>
              <a:pPr>
                <a:defRPr/>
              </a:pPr>
              <a:t>28</a:t>
            </a:fld>
            <a:endParaRPr lang="en-US" altLang="en-US"/>
          </a:p>
        </p:txBody>
      </p:sp>
      <p:sp>
        <p:nvSpPr>
          <p:cNvPr id="4" name="Footer Placeholder 4"/>
          <p:cNvSpPr txBox="1">
            <a:spLocks/>
          </p:cNvSpPr>
          <p:nvPr/>
        </p:nvSpPr>
        <p:spPr bwMode="auto">
          <a:xfrm>
            <a:off x="1143000" y="63246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Tree>
    <p:extLst>
      <p:ext uri="{BB962C8B-B14F-4D97-AF65-F5344CB8AC3E}">
        <p14:creationId xmlns:p14="http://schemas.microsoft.com/office/powerpoint/2010/main" val="1976883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A time series of wave heights (mm relative to still water level) measured at the center of a wave tank. There is no trend and no seasonal period, so it is reasonable to suppose that time series is a realization of a stationary process. </a:t>
            </a:r>
            <a:endParaRPr lang="en-US"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29</a:t>
            </a:fld>
            <a:endParaRPr lang="en-US"/>
          </a:p>
        </p:txBody>
      </p:sp>
    </p:spTree>
    <p:extLst>
      <p:ext uri="{BB962C8B-B14F-4D97-AF65-F5344CB8AC3E}">
        <p14:creationId xmlns:p14="http://schemas.microsoft.com/office/powerpoint/2010/main" val="387065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marL="0" indent="0">
              <a:buNone/>
            </a:pPr>
            <a:r>
              <a:rPr lang="en-US" dirty="0" smtClean="0"/>
              <a:t>Sixteen air samples from Herald square in Manhattan and recorded the carbon monoxide concentration (x, in parts/million) and </a:t>
            </a:r>
            <a:r>
              <a:rPr lang="en-US" dirty="0" err="1" smtClean="0"/>
              <a:t>benzoapyrene</a:t>
            </a:r>
            <a:r>
              <a:rPr lang="en-US" dirty="0" smtClean="0"/>
              <a:t> concentration (y, in micrograms per thousand cubic </a:t>
            </a:r>
            <a:r>
              <a:rPr lang="en-US" dirty="0" err="1" smtClean="0"/>
              <a:t>metres</a:t>
            </a:r>
            <a:r>
              <a:rPr lang="en-US" dirty="0" smtClean="0"/>
              <a:t>) for each sample. </a:t>
            </a:r>
            <a:endParaRPr lang="en-US"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3</a:t>
            </a:fld>
            <a:endParaRPr lang="en-US"/>
          </a:p>
        </p:txBody>
      </p:sp>
    </p:spTree>
    <p:extLst>
      <p:ext uri="{BB962C8B-B14F-4D97-AF65-F5344CB8AC3E}">
        <p14:creationId xmlns:p14="http://schemas.microsoft.com/office/powerpoint/2010/main" val="2529920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543175"/>
            <a:ext cx="6561137"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66800" y="1243271"/>
            <a:ext cx="7543800" cy="1200329"/>
          </a:xfrm>
          <a:prstGeom prst="rect">
            <a:avLst/>
          </a:prstGeom>
        </p:spPr>
        <p:txBody>
          <a:bodyPr wrap="square">
            <a:spAutoFit/>
          </a:bodyPr>
          <a:lstStyle/>
          <a:p>
            <a:r>
              <a:rPr lang="en-US" dirty="0"/>
              <a:t>www &lt;- "http://staff.elena.aut.ac.nz/Paul-</a:t>
            </a:r>
            <a:r>
              <a:rPr lang="en-US" dirty="0" err="1"/>
              <a:t>Cowpertwait</a:t>
            </a:r>
            <a:r>
              <a:rPr lang="en-US" dirty="0"/>
              <a:t>/</a:t>
            </a:r>
            <a:r>
              <a:rPr lang="en-US" dirty="0" err="1"/>
              <a:t>ts</a:t>
            </a:r>
            <a:r>
              <a:rPr lang="en-US" dirty="0"/>
              <a:t>/wave.dat"</a:t>
            </a:r>
          </a:p>
          <a:p>
            <a:r>
              <a:rPr lang="en-US" dirty="0"/>
              <a:t>wave.dat &lt;- </a:t>
            </a:r>
            <a:r>
              <a:rPr lang="en-US" dirty="0" err="1"/>
              <a:t>read.table</a:t>
            </a:r>
            <a:r>
              <a:rPr lang="en-US" dirty="0"/>
              <a:t>(www, header = T)</a:t>
            </a:r>
          </a:p>
          <a:p>
            <a:r>
              <a:rPr lang="en-US" dirty="0"/>
              <a:t>attach (wave.dat)</a:t>
            </a:r>
          </a:p>
          <a:p>
            <a:r>
              <a:rPr lang="en-US" dirty="0"/>
              <a:t>plot(</a:t>
            </a:r>
            <a:r>
              <a:rPr lang="en-US" dirty="0" err="1"/>
              <a:t>ts</a:t>
            </a:r>
            <a:r>
              <a:rPr lang="en-US" dirty="0"/>
              <a:t>(</a:t>
            </a:r>
            <a:r>
              <a:rPr lang="en-US" dirty="0" err="1"/>
              <a:t>waveht</a:t>
            </a:r>
            <a:r>
              <a:rPr lang="en-US" dirty="0"/>
              <a:t>))</a:t>
            </a:r>
          </a:p>
        </p:txBody>
      </p:sp>
      <p:sp>
        <p:nvSpPr>
          <p:cNvPr id="2" name="TextBox 1"/>
          <p:cNvSpPr txBox="1"/>
          <p:nvPr/>
        </p:nvSpPr>
        <p:spPr>
          <a:xfrm>
            <a:off x="3180919" y="5922818"/>
            <a:ext cx="3143681" cy="369332"/>
          </a:xfrm>
          <a:prstGeom prst="rect">
            <a:avLst/>
          </a:prstGeom>
          <a:noFill/>
        </p:spPr>
        <p:txBody>
          <a:bodyPr wrap="none" rtlCol="0">
            <a:spAutoFit/>
          </a:bodyPr>
          <a:lstStyle/>
          <a:p>
            <a:r>
              <a:rPr lang="en-US" dirty="0" smtClean="0"/>
              <a:t>Figure 1: The entire time series </a:t>
            </a:r>
            <a:endParaRPr lang="en-US" dirty="0"/>
          </a:p>
        </p:txBody>
      </p:sp>
      <p:sp>
        <p:nvSpPr>
          <p:cNvPr id="3" name="Slide Number Placeholder 2"/>
          <p:cNvSpPr>
            <a:spLocks noGrp="1"/>
          </p:cNvSpPr>
          <p:nvPr>
            <p:ph type="sldNum" sz="quarter" idx="12"/>
          </p:nvPr>
        </p:nvSpPr>
        <p:spPr/>
        <p:txBody>
          <a:bodyPr/>
          <a:lstStyle/>
          <a:p>
            <a:fld id="{F0A4D2B7-4371-4D9C-AC55-85F7836C09C5}" type="slidenum">
              <a:rPr lang="en-US" smtClean="0"/>
              <a:pPr/>
              <a:t>30</a:t>
            </a:fld>
            <a:endParaRPr lang="en-US"/>
          </a:p>
        </p:txBody>
      </p:sp>
    </p:spTree>
    <p:extLst>
      <p:ext uri="{BB962C8B-B14F-4D97-AF65-F5344CB8AC3E}">
        <p14:creationId xmlns:p14="http://schemas.microsoft.com/office/powerpoint/2010/main" val="2304476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352529"/>
            <a:ext cx="2244974" cy="369332"/>
          </a:xfrm>
          <a:prstGeom prst="rect">
            <a:avLst/>
          </a:prstGeom>
        </p:spPr>
        <p:txBody>
          <a:bodyPr wrap="none">
            <a:spAutoFit/>
          </a:bodyPr>
          <a:lstStyle/>
          <a:p>
            <a:r>
              <a:rPr lang="en-US" dirty="0"/>
              <a:t>plot(</a:t>
            </a:r>
            <a:r>
              <a:rPr lang="en-US" dirty="0" err="1"/>
              <a:t>ts</a:t>
            </a:r>
            <a:r>
              <a:rPr lang="en-US" dirty="0"/>
              <a:t>(</a:t>
            </a:r>
            <a:r>
              <a:rPr lang="en-US" dirty="0" err="1"/>
              <a:t>waveht</a:t>
            </a:r>
            <a:r>
              <a:rPr lang="en-US" dirty="0"/>
              <a:t>[1:60]))</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1728788"/>
            <a:ext cx="6561137"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95600" y="5257800"/>
            <a:ext cx="3573029" cy="369332"/>
          </a:xfrm>
          <a:prstGeom prst="rect">
            <a:avLst/>
          </a:prstGeom>
          <a:noFill/>
        </p:spPr>
        <p:txBody>
          <a:bodyPr wrap="none" rtlCol="0">
            <a:spAutoFit/>
          </a:bodyPr>
          <a:lstStyle/>
          <a:p>
            <a:r>
              <a:rPr lang="en-US" dirty="0" smtClean="0"/>
              <a:t>Figure 2: The first sixty wave heights</a:t>
            </a:r>
            <a:endParaRPr lang="en-US" dirty="0"/>
          </a:p>
        </p:txBody>
      </p:sp>
      <p:sp>
        <p:nvSpPr>
          <p:cNvPr id="2" name="Slide Number Placeholder 1"/>
          <p:cNvSpPr>
            <a:spLocks noGrp="1"/>
          </p:cNvSpPr>
          <p:nvPr>
            <p:ph type="sldNum" sz="quarter" idx="12"/>
          </p:nvPr>
        </p:nvSpPr>
        <p:spPr/>
        <p:txBody>
          <a:bodyPr/>
          <a:lstStyle/>
          <a:p>
            <a:fld id="{F0A4D2B7-4371-4D9C-AC55-85F7836C09C5}" type="slidenum">
              <a:rPr lang="en-US" smtClean="0"/>
              <a:pPr/>
              <a:t>31</a:t>
            </a:fld>
            <a:endParaRPr lang="en-US"/>
          </a:p>
        </p:txBody>
      </p:sp>
    </p:spTree>
    <p:extLst>
      <p:ext uri="{BB962C8B-B14F-4D97-AF65-F5344CB8AC3E}">
        <p14:creationId xmlns:p14="http://schemas.microsoft.com/office/powerpoint/2010/main" val="465039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 in R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autocorrelation of x are stores in the vector </a:t>
            </a:r>
            <a:r>
              <a:rPr lang="en-US" sz="2800" dirty="0" err="1" smtClean="0"/>
              <a:t>acf</a:t>
            </a:r>
            <a:r>
              <a:rPr lang="en-US" sz="2800" dirty="0" smtClean="0"/>
              <a:t>(x)$</a:t>
            </a:r>
            <a:r>
              <a:rPr lang="en-US" sz="2800" dirty="0" err="1" smtClean="0"/>
              <a:t>acf</a:t>
            </a:r>
            <a:r>
              <a:rPr lang="en-US" sz="2800" dirty="0" smtClean="0"/>
              <a:t>, with the lag k autocorrelation located in </a:t>
            </a:r>
            <a:r>
              <a:rPr lang="en-US" sz="2800" dirty="0" err="1"/>
              <a:t>acf</a:t>
            </a:r>
            <a:r>
              <a:rPr lang="en-US" sz="2800" dirty="0"/>
              <a:t>(x)$</a:t>
            </a:r>
            <a:r>
              <a:rPr lang="en-US" sz="2800" dirty="0" err="1" smtClean="0"/>
              <a:t>acf</a:t>
            </a:r>
            <a:r>
              <a:rPr lang="en-US" sz="2800" dirty="0" smtClean="0"/>
              <a:t>[k+1]. For example, the lag 1 autocorrelation for </a:t>
            </a:r>
            <a:r>
              <a:rPr lang="en-US" sz="2800" dirty="0" err="1" smtClean="0"/>
              <a:t>waveht</a:t>
            </a:r>
            <a:r>
              <a:rPr lang="en-US" sz="2800" dirty="0" smtClean="0"/>
              <a:t> is</a:t>
            </a:r>
          </a:p>
          <a:p>
            <a:pPr marL="0" indent="0">
              <a:buNone/>
            </a:pPr>
            <a:r>
              <a:rPr lang="en-US" sz="2800" dirty="0" smtClean="0"/>
              <a:t>		</a:t>
            </a:r>
          </a:p>
          <a:p>
            <a:pPr marL="0" indent="0">
              <a:buNone/>
            </a:pPr>
            <a:r>
              <a:rPr lang="en-US" sz="2800" dirty="0" err="1" smtClean="0"/>
              <a:t>acf</a:t>
            </a:r>
            <a:r>
              <a:rPr lang="en-US" sz="2800" dirty="0" smtClean="0"/>
              <a:t>(</a:t>
            </a:r>
            <a:r>
              <a:rPr lang="en-US" sz="2800" dirty="0" err="1" smtClean="0"/>
              <a:t>waveht</a:t>
            </a:r>
            <a:r>
              <a:rPr lang="en-US" sz="2800" dirty="0"/>
              <a:t>)$</a:t>
            </a:r>
            <a:r>
              <a:rPr lang="en-US" sz="2800" dirty="0" err="1"/>
              <a:t>acf</a:t>
            </a:r>
            <a:r>
              <a:rPr lang="en-US" sz="2800" dirty="0"/>
              <a:t>[2</a:t>
            </a:r>
            <a:r>
              <a:rPr lang="en-US" sz="2800" dirty="0" smtClean="0"/>
              <a:t>]</a:t>
            </a:r>
          </a:p>
          <a:p>
            <a:pPr marL="0" indent="0">
              <a:buNone/>
            </a:pPr>
            <a:r>
              <a:rPr lang="en-US" sz="2800" dirty="0" smtClean="0"/>
              <a:t>[</a:t>
            </a:r>
            <a:r>
              <a:rPr lang="en-US" sz="2800" dirty="0"/>
              <a:t>1] </a:t>
            </a:r>
            <a:r>
              <a:rPr lang="en-US" sz="2800" dirty="0" smtClean="0"/>
              <a:t>0.4702564</a:t>
            </a:r>
          </a:p>
          <a:p>
            <a:pPr marL="0" indent="0">
              <a:buNone/>
            </a:pPr>
            <a:endParaRPr lang="en-US" sz="2800" dirty="0"/>
          </a:p>
          <a:p>
            <a:pPr marL="0" indent="0">
              <a:buNone/>
            </a:pPr>
            <a:endParaRPr lang="en-US" sz="2800" dirty="0" smtClean="0"/>
          </a:p>
          <a:p>
            <a:pPr marL="0" indent="0">
              <a:buNone/>
            </a:pPr>
            <a:endParaRPr lang="en-US" sz="2800"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32</a:t>
            </a:fld>
            <a:endParaRPr lang="en-US"/>
          </a:p>
        </p:txBody>
      </p:sp>
    </p:spTree>
    <p:extLst>
      <p:ext uri="{BB962C8B-B14F-4D97-AF65-F5344CB8AC3E}">
        <p14:creationId xmlns:p14="http://schemas.microsoft.com/office/powerpoint/2010/main" val="1993674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933576"/>
            <a:ext cx="4572000" cy="461665"/>
          </a:xfrm>
          <a:prstGeom prst="rect">
            <a:avLst/>
          </a:prstGeom>
        </p:spPr>
        <p:txBody>
          <a:bodyPr wrap="square">
            <a:spAutoFit/>
          </a:bodyPr>
          <a:lstStyle/>
          <a:p>
            <a:r>
              <a:rPr lang="en-US" sz="2400" dirty="0"/>
              <a:t>plot(</a:t>
            </a:r>
            <a:r>
              <a:rPr lang="en-US" sz="2400" dirty="0" err="1"/>
              <a:t>waveht</a:t>
            </a:r>
            <a:r>
              <a:rPr lang="en-US" sz="2400" dirty="0"/>
              <a:t>[1:396],</a:t>
            </a:r>
            <a:r>
              <a:rPr lang="en-US" sz="2400" dirty="0" err="1"/>
              <a:t>waveht</a:t>
            </a:r>
            <a:r>
              <a:rPr lang="en-US" sz="2400" dirty="0"/>
              <a:t>[2:397])</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438400"/>
            <a:ext cx="6561137"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8229600" cy="1143000"/>
          </a:xfrm>
        </p:spPr>
        <p:txBody>
          <a:bodyPr/>
          <a:lstStyle/>
          <a:p>
            <a:r>
              <a:rPr lang="en-US" dirty="0" smtClean="0"/>
              <a:t>Plot between x</a:t>
            </a:r>
            <a:r>
              <a:rPr lang="en-US" baseline="-25000" dirty="0" smtClean="0"/>
              <a:t>t</a:t>
            </a:r>
            <a:r>
              <a:rPr lang="en-US" dirty="0" smtClean="0"/>
              <a:t> and x</a:t>
            </a:r>
            <a:r>
              <a:rPr lang="en-US" baseline="-25000" dirty="0" smtClean="0"/>
              <a:t>t+1</a:t>
            </a:r>
            <a:endParaRPr lang="en-US" baseline="-25000" dirty="0"/>
          </a:p>
        </p:txBody>
      </p:sp>
      <p:sp>
        <p:nvSpPr>
          <p:cNvPr id="2" name="TextBox 1"/>
          <p:cNvSpPr txBox="1"/>
          <p:nvPr/>
        </p:nvSpPr>
        <p:spPr>
          <a:xfrm>
            <a:off x="2209800" y="6019800"/>
            <a:ext cx="5004832" cy="369332"/>
          </a:xfrm>
          <a:prstGeom prst="rect">
            <a:avLst/>
          </a:prstGeom>
          <a:noFill/>
        </p:spPr>
        <p:txBody>
          <a:bodyPr wrap="none" rtlCol="0">
            <a:spAutoFit/>
          </a:bodyPr>
          <a:lstStyle/>
          <a:p>
            <a:r>
              <a:rPr lang="en-US" dirty="0" smtClean="0"/>
              <a:t>Figure 3: Wave height pairs separated by a lag of 1. </a:t>
            </a:r>
            <a:endParaRPr lang="en-US" dirty="0"/>
          </a:p>
        </p:txBody>
      </p:sp>
      <p:sp>
        <p:nvSpPr>
          <p:cNvPr id="3" name="Slide Number Placeholder 2"/>
          <p:cNvSpPr>
            <a:spLocks noGrp="1"/>
          </p:cNvSpPr>
          <p:nvPr>
            <p:ph type="sldNum" sz="quarter" idx="12"/>
          </p:nvPr>
        </p:nvSpPr>
        <p:spPr/>
        <p:txBody>
          <a:bodyPr/>
          <a:lstStyle/>
          <a:p>
            <a:fld id="{F0A4D2B7-4371-4D9C-AC55-85F7836C09C5}" type="slidenum">
              <a:rPr lang="en-US" smtClean="0"/>
              <a:pPr/>
              <a:t>33</a:t>
            </a:fld>
            <a:endParaRPr lang="en-US"/>
          </a:p>
        </p:txBody>
      </p:sp>
    </p:spTree>
    <p:extLst>
      <p:ext uri="{BB962C8B-B14F-4D97-AF65-F5344CB8AC3E}">
        <p14:creationId xmlns:p14="http://schemas.microsoft.com/office/powerpoint/2010/main" val="2450601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Autocovariance</a:t>
            </a:r>
            <a:r>
              <a:rPr lang="en-US" dirty="0" smtClean="0"/>
              <a:t> in R </a:t>
            </a:r>
            <a:endParaRPr lang="en-US" dirty="0"/>
          </a:p>
        </p:txBody>
      </p:sp>
      <p:sp>
        <p:nvSpPr>
          <p:cNvPr id="3" name="Content Placeholder 2"/>
          <p:cNvSpPr>
            <a:spLocks noGrp="1"/>
          </p:cNvSpPr>
          <p:nvPr>
            <p:ph idx="1"/>
          </p:nvPr>
        </p:nvSpPr>
        <p:spPr>
          <a:xfrm>
            <a:off x="914400" y="1600200"/>
            <a:ext cx="7772400" cy="4525963"/>
          </a:xfrm>
        </p:spPr>
        <p:txBody>
          <a:bodyPr>
            <a:normAutofit/>
          </a:bodyPr>
          <a:lstStyle/>
          <a:p>
            <a:pPr marL="0" indent="0">
              <a:buNone/>
            </a:pPr>
            <a:r>
              <a:rPr lang="en-US" sz="2800" dirty="0" err="1"/>
              <a:t>acf</a:t>
            </a:r>
            <a:r>
              <a:rPr lang="en-US" sz="2800" dirty="0"/>
              <a:t>(</a:t>
            </a:r>
            <a:r>
              <a:rPr lang="en-US" sz="2800" dirty="0" err="1"/>
              <a:t>waveht</a:t>
            </a:r>
            <a:r>
              <a:rPr lang="en-US" sz="2800" dirty="0"/>
              <a:t>, type = c("covariance"))$</a:t>
            </a:r>
            <a:r>
              <a:rPr lang="en-US" sz="2800" dirty="0" err="1"/>
              <a:t>acf</a:t>
            </a:r>
            <a:r>
              <a:rPr lang="en-US" sz="2800" dirty="0"/>
              <a:t>[2]</a:t>
            </a:r>
            <a:endParaRPr lang="en-US" sz="2800" dirty="0" smtClean="0"/>
          </a:p>
          <a:p>
            <a:pPr marL="0" indent="0">
              <a:buNone/>
            </a:pPr>
            <a:r>
              <a:rPr lang="en-US" sz="2800" dirty="0"/>
              <a:t>[1] 33328.39</a:t>
            </a:r>
          </a:p>
          <a:p>
            <a:pPr marL="0" indent="0">
              <a:buNone/>
            </a:pPr>
            <a:endParaRPr lang="en-US" sz="2800" dirty="0" smtClean="0"/>
          </a:p>
          <a:p>
            <a:pPr marL="0" indent="0">
              <a:buNone/>
            </a:pPr>
            <a:endParaRPr lang="en-US" sz="2800" dirty="0"/>
          </a:p>
        </p:txBody>
      </p:sp>
      <p:sp>
        <p:nvSpPr>
          <p:cNvPr id="4" name="Slide Number Placeholder 3"/>
          <p:cNvSpPr>
            <a:spLocks noGrp="1"/>
          </p:cNvSpPr>
          <p:nvPr>
            <p:ph type="sldNum" sz="quarter" idx="12"/>
          </p:nvPr>
        </p:nvSpPr>
        <p:spPr/>
        <p:txBody>
          <a:bodyPr/>
          <a:lstStyle/>
          <a:p>
            <a:fld id="{F0A4D2B7-4371-4D9C-AC55-85F7836C09C5}" type="slidenum">
              <a:rPr lang="en-US" smtClean="0"/>
              <a:pPr/>
              <a:t>34</a:t>
            </a:fld>
            <a:endParaRPr lang="en-US"/>
          </a:p>
        </p:txBody>
      </p:sp>
    </p:spTree>
    <p:extLst>
      <p:ext uri="{BB962C8B-B14F-4D97-AF65-F5344CB8AC3E}">
        <p14:creationId xmlns:p14="http://schemas.microsoft.com/office/powerpoint/2010/main" val="2636093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Correlogram</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By default, the </a:t>
            </a:r>
            <a:r>
              <a:rPr lang="en-US" sz="2800" dirty="0" err="1" smtClean="0"/>
              <a:t>acf</a:t>
            </a:r>
            <a:r>
              <a:rPr lang="en-US" sz="2800" dirty="0" smtClean="0"/>
              <a:t> function produces a plot of r</a:t>
            </a:r>
            <a:r>
              <a:rPr lang="en-US" sz="2800" baseline="-25000" dirty="0" smtClean="0"/>
              <a:t>k </a:t>
            </a:r>
            <a:r>
              <a:rPr lang="en-US" sz="2800" dirty="0" smtClean="0"/>
              <a:t>against k, which is called </a:t>
            </a:r>
            <a:r>
              <a:rPr lang="en-US" sz="2800" dirty="0" err="1" smtClean="0"/>
              <a:t>correlogram</a:t>
            </a:r>
            <a:r>
              <a:rPr lang="en-US" sz="2800" dirty="0" smtClean="0"/>
              <a:t>. </a:t>
            </a:r>
          </a:p>
          <a:p>
            <a:pPr marL="0" indent="0">
              <a:buNone/>
            </a:pPr>
            <a:endParaRPr lang="en-US" sz="2800" dirty="0"/>
          </a:p>
        </p:txBody>
      </p:sp>
      <p:sp>
        <p:nvSpPr>
          <p:cNvPr id="4" name="Rectangle 3"/>
          <p:cNvSpPr/>
          <p:nvPr/>
        </p:nvSpPr>
        <p:spPr>
          <a:xfrm>
            <a:off x="401782" y="3352800"/>
            <a:ext cx="1676400" cy="461665"/>
          </a:xfrm>
          <a:prstGeom prst="rect">
            <a:avLst/>
          </a:prstGeom>
        </p:spPr>
        <p:txBody>
          <a:bodyPr wrap="square">
            <a:spAutoFit/>
          </a:bodyPr>
          <a:lstStyle/>
          <a:p>
            <a:r>
              <a:rPr lang="en-US" sz="2400" dirty="0" err="1"/>
              <a:t>acf</a:t>
            </a:r>
            <a:r>
              <a:rPr lang="en-US" sz="2400" dirty="0"/>
              <a:t>(</a:t>
            </a:r>
            <a:r>
              <a:rPr lang="en-US" sz="2400" dirty="0" err="1"/>
              <a:t>waveht</a:t>
            </a:r>
            <a:r>
              <a:rPr lang="en-US" sz="2400" dirty="0"/>
              <a:t>)</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6561137"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33856" y="6172200"/>
            <a:ext cx="3805144" cy="369332"/>
          </a:xfrm>
          <a:prstGeom prst="rect">
            <a:avLst/>
          </a:prstGeom>
          <a:noFill/>
        </p:spPr>
        <p:txBody>
          <a:bodyPr wrap="none" rtlCol="0">
            <a:spAutoFit/>
          </a:bodyPr>
          <a:lstStyle/>
          <a:p>
            <a:r>
              <a:rPr lang="en-US" dirty="0" smtClean="0"/>
              <a:t>Figure 4: </a:t>
            </a:r>
            <a:r>
              <a:rPr lang="en-US" dirty="0" err="1" smtClean="0"/>
              <a:t>Correlogram</a:t>
            </a:r>
            <a:r>
              <a:rPr lang="en-US" dirty="0" smtClean="0"/>
              <a:t> of wave heights.</a:t>
            </a:r>
            <a:endParaRPr lang="en-US" dirty="0"/>
          </a:p>
        </p:txBody>
      </p:sp>
      <p:sp>
        <p:nvSpPr>
          <p:cNvPr id="6" name="Slide Number Placeholder 5"/>
          <p:cNvSpPr>
            <a:spLocks noGrp="1"/>
          </p:cNvSpPr>
          <p:nvPr>
            <p:ph type="sldNum" sz="quarter" idx="12"/>
          </p:nvPr>
        </p:nvSpPr>
        <p:spPr/>
        <p:txBody>
          <a:bodyPr/>
          <a:lstStyle/>
          <a:p>
            <a:fld id="{F0A4D2B7-4371-4D9C-AC55-85F7836C09C5}" type="slidenum">
              <a:rPr lang="en-US" smtClean="0"/>
              <a:pPr/>
              <a:t>35</a:t>
            </a:fld>
            <a:endParaRPr lang="en-US"/>
          </a:p>
        </p:txBody>
      </p:sp>
    </p:spTree>
    <p:extLst>
      <p:ext uri="{BB962C8B-B14F-4D97-AF65-F5344CB8AC3E}">
        <p14:creationId xmlns:p14="http://schemas.microsoft.com/office/powerpoint/2010/main" val="517436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Correlogram</a:t>
            </a:r>
            <a:endParaRPr lang="en-US" dirty="0"/>
          </a:p>
        </p:txBody>
      </p:sp>
      <p:sp>
        <p:nvSpPr>
          <p:cNvPr id="3" name="Content Placeholder 2"/>
          <p:cNvSpPr>
            <a:spLocks noGrp="1"/>
          </p:cNvSpPr>
          <p:nvPr>
            <p:ph idx="1"/>
          </p:nvPr>
        </p:nvSpPr>
        <p:spPr/>
        <p:txBody>
          <a:bodyPr>
            <a:noAutofit/>
          </a:bodyPr>
          <a:lstStyle/>
          <a:p>
            <a:r>
              <a:rPr lang="en-US" sz="2200" dirty="0" smtClean="0"/>
              <a:t>The x-axis gives the lag (k) and the y-axis gives the autocorrelation at each lag. </a:t>
            </a:r>
          </a:p>
          <a:p>
            <a:endParaRPr lang="en-US" sz="2200" dirty="0"/>
          </a:p>
          <a:p>
            <a:r>
              <a:rPr lang="en-US" sz="2200" dirty="0" smtClean="0"/>
              <a:t>If </a:t>
            </a:r>
            <a:r>
              <a:rPr lang="el-GR" sz="2200" dirty="0" smtClean="0"/>
              <a:t>ρ</a:t>
            </a:r>
            <a:r>
              <a:rPr lang="en-US" sz="2200" baseline="-25000" dirty="0" smtClean="0"/>
              <a:t>k</a:t>
            </a:r>
            <a:r>
              <a:rPr lang="en-US" sz="2200" dirty="0" smtClean="0"/>
              <a:t> = 0, the sampling distribution of  is approximately normal, with mean of -1/n, and a variance of 1/n. The dotted lines on the </a:t>
            </a:r>
            <a:r>
              <a:rPr lang="en-US" sz="2200" dirty="0" err="1" smtClean="0"/>
              <a:t>correlogram</a:t>
            </a:r>
            <a:r>
              <a:rPr lang="en-US" sz="2200" dirty="0" smtClean="0"/>
              <a:t> are drawn at </a:t>
            </a:r>
          </a:p>
          <a:p>
            <a:endParaRPr lang="en-US" sz="2200" dirty="0"/>
          </a:p>
          <a:p>
            <a:pPr marL="0" indent="0">
              <a:buNone/>
            </a:pPr>
            <a:r>
              <a:rPr lang="en-US" sz="2200" dirty="0" smtClean="0"/>
              <a:t>       , and are </a:t>
            </a:r>
            <a:r>
              <a:rPr lang="en-US" sz="2200" dirty="0" err="1" smtClean="0"/>
              <a:t>oftern</a:t>
            </a:r>
            <a:r>
              <a:rPr lang="en-US" sz="2200" dirty="0" smtClean="0"/>
              <a:t> approximated to </a:t>
            </a:r>
          </a:p>
          <a:p>
            <a:pPr marL="0" indent="0">
              <a:buNone/>
            </a:pPr>
            <a:endParaRPr lang="en-US" sz="2200" dirty="0"/>
          </a:p>
          <a:p>
            <a:pPr marL="0" indent="0">
              <a:buNone/>
            </a:pPr>
            <a:r>
              <a:rPr lang="en-US" sz="2200" dirty="0" smtClean="0"/>
              <a:t>    Note: If   falls outside these lines, we have evidence against the null hypothesis that </a:t>
            </a:r>
            <a:r>
              <a:rPr lang="el-GR" sz="2200" dirty="0"/>
              <a:t>ρ</a:t>
            </a:r>
            <a:r>
              <a:rPr lang="en-US" sz="2200" baseline="-25000" dirty="0"/>
              <a:t>k</a:t>
            </a:r>
            <a:r>
              <a:rPr lang="en-US" sz="2200" dirty="0"/>
              <a:t> = </a:t>
            </a:r>
            <a:r>
              <a:rPr lang="en-US" sz="2200" dirty="0" smtClean="0"/>
              <a:t>0</a:t>
            </a:r>
            <a:r>
              <a:rPr lang="en-US" sz="2200" dirty="0"/>
              <a:t> </a:t>
            </a:r>
            <a:r>
              <a:rPr lang="en-US" sz="2200" dirty="0" smtClean="0"/>
              <a:t>at the 5% level. </a:t>
            </a:r>
          </a:p>
          <a:p>
            <a:pPr marL="0" indent="0">
              <a:buNone/>
            </a:pPr>
            <a:endParaRPr lang="en-US" sz="2200" dirty="0" smtClean="0"/>
          </a:p>
          <a:p>
            <a:r>
              <a:rPr lang="en-US" sz="2200" dirty="0"/>
              <a:t>The lag 0 autocorrelation is always 1.</a:t>
            </a:r>
          </a:p>
          <a:p>
            <a:pPr marL="0" indent="0">
              <a:buNone/>
            </a:pPr>
            <a:endParaRPr lang="en-US" sz="2200" dirty="0"/>
          </a:p>
          <a:p>
            <a:endParaRPr lang="en-US" sz="2200" dirty="0"/>
          </a:p>
        </p:txBody>
      </p:sp>
      <p:graphicFrame>
        <p:nvGraphicFramePr>
          <p:cNvPr id="4" name="Object 3"/>
          <p:cNvGraphicFramePr>
            <a:graphicFrameLocks noChangeAspect="1"/>
          </p:cNvGraphicFramePr>
          <p:nvPr>
            <p:extLst>
              <p:ext uri="{D42A27DB-BD31-4B8C-83A1-F6EECF244321}">
                <p14:modId xmlns:p14="http://schemas.microsoft.com/office/powerpoint/2010/main" val="462995596"/>
              </p:ext>
            </p:extLst>
          </p:nvPr>
        </p:nvGraphicFramePr>
        <p:xfrm>
          <a:off x="3970337" y="3405048"/>
          <a:ext cx="1135063" cy="778291"/>
        </p:xfrm>
        <a:graphic>
          <a:graphicData uri="http://schemas.openxmlformats.org/presentationml/2006/ole">
            <mc:AlternateContent xmlns:mc="http://schemas.openxmlformats.org/markup-compatibility/2006">
              <mc:Choice xmlns:v="urn:schemas-microsoft-com:vml" Requires="v">
                <p:oleObj spid="_x0000_s42191" name="Equation" r:id="rId3" imgW="622080" imgH="419040" progId="Equation.3">
                  <p:embed/>
                </p:oleObj>
              </mc:Choice>
              <mc:Fallback>
                <p:oleObj name="Equation" r:id="rId3" imgW="622080" imgH="419040" progId="Equation.3">
                  <p:embed/>
                  <p:pic>
                    <p:nvPicPr>
                      <p:cNvPr id="0" name="Object 4"/>
                      <p:cNvPicPr>
                        <a:picLocks noChangeAspect="1" noChangeArrowheads="1"/>
                      </p:cNvPicPr>
                      <p:nvPr/>
                    </p:nvPicPr>
                    <p:blipFill>
                      <a:blip r:embed="rId4"/>
                      <a:srcRect/>
                      <a:stretch>
                        <a:fillRect/>
                      </a:stretch>
                    </p:blipFill>
                    <p:spPr bwMode="auto">
                      <a:xfrm>
                        <a:off x="3970337" y="3405048"/>
                        <a:ext cx="1135063" cy="778291"/>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F0A4D2B7-4371-4D9C-AC55-85F7836C09C5}" type="slidenum">
              <a:rPr lang="en-US" smtClean="0"/>
              <a:pPr/>
              <a:t>36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044690809"/>
              </p:ext>
            </p:extLst>
          </p:nvPr>
        </p:nvGraphicFramePr>
        <p:xfrm>
          <a:off x="4800600" y="4080385"/>
          <a:ext cx="1065213" cy="872615"/>
        </p:xfrm>
        <a:graphic>
          <a:graphicData uri="http://schemas.openxmlformats.org/presentationml/2006/ole">
            <mc:AlternateContent xmlns:mc="http://schemas.openxmlformats.org/markup-compatibility/2006">
              <mc:Choice xmlns:v="urn:schemas-microsoft-com:vml" Requires="v">
                <p:oleObj spid="_x0000_s42192" name="Equation" r:id="rId5" imgW="520560" imgH="419040" progId="Equation.3">
                  <p:embed/>
                </p:oleObj>
              </mc:Choice>
              <mc:Fallback>
                <p:oleObj name="Equation" r:id="rId5" imgW="520560" imgH="419040" progId="Equation.3">
                  <p:embed/>
                  <p:pic>
                    <p:nvPicPr>
                      <p:cNvPr id="0" name="Object 3"/>
                      <p:cNvPicPr>
                        <a:picLocks noChangeAspect="1" noChangeArrowheads="1"/>
                      </p:cNvPicPr>
                      <p:nvPr/>
                    </p:nvPicPr>
                    <p:blipFill>
                      <a:blip r:embed="rId6"/>
                      <a:srcRect/>
                      <a:stretch>
                        <a:fillRect/>
                      </a:stretch>
                    </p:blipFill>
                    <p:spPr bwMode="auto">
                      <a:xfrm>
                        <a:off x="4800600" y="4080385"/>
                        <a:ext cx="1065213" cy="8726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75800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7200" y="717550"/>
            <a:ext cx="8229600" cy="4964113"/>
          </a:xfrm>
          <a:noFill/>
        </p:spPr>
      </p:pic>
      <p:sp>
        <p:nvSpPr>
          <p:cNvPr id="2" name="Slide Number Placeholder 1"/>
          <p:cNvSpPr>
            <a:spLocks noGrp="1"/>
          </p:cNvSpPr>
          <p:nvPr>
            <p:ph type="sldNum" sz="quarter" idx="12"/>
          </p:nvPr>
        </p:nvSpPr>
        <p:spPr/>
        <p:txBody>
          <a:bodyPr/>
          <a:lstStyle/>
          <a:p>
            <a:pPr>
              <a:defRPr/>
            </a:pPr>
            <a:fld id="{4FFA1276-0C73-472F-B4B7-EB641F0D4F91}" type="slidenum">
              <a:rPr lang="en-US" altLang="en-US" smtClean="0"/>
              <a:pPr>
                <a:defRPr/>
              </a:pPr>
              <a:t>37</a:t>
            </a:fld>
            <a:endParaRPr lang="en-US" altLang="en-US"/>
          </a:p>
        </p:txBody>
      </p:sp>
      <p:sp>
        <p:nvSpPr>
          <p:cNvPr id="4" name="Footer Placeholder 4"/>
          <p:cNvSpPr txBox="1">
            <a:spLocks/>
          </p:cNvSpPr>
          <p:nvPr/>
        </p:nvSpPr>
        <p:spPr bwMode="auto">
          <a:xfrm>
            <a:off x="1143000" y="6324600"/>
            <a:ext cx="701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en-US" sz="1400" dirty="0"/>
              <a:t>Reference: Introduction to Time Series Analysis and Forecasting 2E, 2015  MJK</a:t>
            </a:r>
          </a:p>
        </p:txBody>
      </p:sp>
      <p:sp>
        <p:nvSpPr>
          <p:cNvPr id="3" name="TextBox 2"/>
          <p:cNvSpPr txBox="1"/>
          <p:nvPr/>
        </p:nvSpPr>
        <p:spPr>
          <a:xfrm>
            <a:off x="2514600" y="228600"/>
            <a:ext cx="4815549" cy="584775"/>
          </a:xfrm>
          <a:prstGeom prst="rect">
            <a:avLst/>
          </a:prstGeom>
          <a:noFill/>
        </p:spPr>
        <p:txBody>
          <a:bodyPr wrap="none" rtlCol="0">
            <a:spAutoFit/>
          </a:bodyPr>
          <a:lstStyle/>
          <a:p>
            <a:r>
              <a:rPr lang="en-US" sz="3200" dirty="0" smtClean="0"/>
              <a:t>Nonstationary Time Series </a:t>
            </a:r>
            <a:endParaRPr lang="en-US" sz="3200" dirty="0"/>
          </a:p>
        </p:txBody>
      </p:sp>
    </p:spTree>
    <p:extLst>
      <p:ext uri="{BB962C8B-B14F-4D97-AF65-F5344CB8AC3E}">
        <p14:creationId xmlns:p14="http://schemas.microsoft.com/office/powerpoint/2010/main" val="219131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7848600" cy="923330"/>
          </a:xfrm>
          <a:prstGeom prst="rect">
            <a:avLst/>
          </a:prstGeom>
          <a:noFill/>
          <a:ln>
            <a:solidFill>
              <a:srgbClr val="FF0000"/>
            </a:solidFill>
          </a:ln>
        </p:spPr>
        <p:txBody>
          <a:bodyPr wrap="square">
            <a:spAutoFit/>
          </a:bodyPr>
          <a:lstStyle/>
          <a:p>
            <a:r>
              <a:rPr lang="en-US" dirty="0"/>
              <a:t>Herald.dat &lt;- </a:t>
            </a:r>
            <a:r>
              <a:rPr lang="en-US" dirty="0" err="1"/>
              <a:t>read.table</a:t>
            </a:r>
            <a:r>
              <a:rPr lang="en-US" dirty="0"/>
              <a:t>("C:/MA_TS/R/Herald.dat", header = T)</a:t>
            </a:r>
          </a:p>
          <a:p>
            <a:r>
              <a:rPr lang="en-US" dirty="0"/>
              <a:t>attach (Herald.dat)</a:t>
            </a:r>
          </a:p>
          <a:p>
            <a:r>
              <a:rPr lang="en-US" dirty="0"/>
              <a:t>plot(Herald.dat)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63" y="2314575"/>
            <a:ext cx="6561137"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0A4D2B7-4371-4D9C-AC55-85F7836C09C5}" type="slidenum">
              <a:rPr lang="en-US" smtClean="0"/>
              <a:pPr/>
              <a:t>4</a:t>
            </a:fld>
            <a:endParaRPr lang="en-US"/>
          </a:p>
        </p:txBody>
      </p:sp>
      <p:sp>
        <p:nvSpPr>
          <p:cNvPr id="3" name="Rectangle 2"/>
          <p:cNvSpPr/>
          <p:nvPr/>
        </p:nvSpPr>
        <p:spPr>
          <a:xfrm>
            <a:off x="1066800" y="1676400"/>
            <a:ext cx="4572000" cy="4801314"/>
          </a:xfrm>
          <a:prstGeom prst="rect">
            <a:avLst/>
          </a:prstGeom>
        </p:spPr>
        <p:txBody>
          <a:bodyPr>
            <a:spAutoFit/>
          </a:bodyPr>
          <a:lstStyle/>
          <a:p>
            <a:r>
              <a:rPr lang="pl-PL" dirty="0"/>
              <a:t>CO	Benzoa</a:t>
            </a:r>
          </a:p>
          <a:p>
            <a:r>
              <a:rPr lang="pl-PL" dirty="0"/>
              <a:t>2.8	0.5</a:t>
            </a:r>
          </a:p>
          <a:p>
            <a:r>
              <a:rPr lang="pl-PL" dirty="0"/>
              <a:t>15.5	0.1</a:t>
            </a:r>
          </a:p>
          <a:p>
            <a:r>
              <a:rPr lang="pl-PL" dirty="0"/>
              <a:t>19	0.8</a:t>
            </a:r>
          </a:p>
          <a:p>
            <a:r>
              <a:rPr lang="pl-PL" dirty="0"/>
              <a:t>6.8	0.9</a:t>
            </a:r>
          </a:p>
          <a:p>
            <a:r>
              <a:rPr lang="pl-PL" dirty="0"/>
              <a:t>5.5	1</a:t>
            </a:r>
          </a:p>
          <a:p>
            <a:r>
              <a:rPr lang="pl-PL" dirty="0"/>
              <a:t>5.6	1.1</a:t>
            </a:r>
          </a:p>
          <a:p>
            <a:r>
              <a:rPr lang="pl-PL" dirty="0"/>
              <a:t>9.6	3.9</a:t>
            </a:r>
          </a:p>
          <a:p>
            <a:r>
              <a:rPr lang="pl-PL" dirty="0"/>
              <a:t>13.3	4</a:t>
            </a:r>
          </a:p>
          <a:p>
            <a:r>
              <a:rPr lang="pl-PL" dirty="0"/>
              <a:t>5.5	1.3</a:t>
            </a:r>
          </a:p>
          <a:p>
            <a:r>
              <a:rPr lang="pl-PL" dirty="0"/>
              <a:t>12	5.7</a:t>
            </a:r>
          </a:p>
          <a:p>
            <a:r>
              <a:rPr lang="pl-PL" dirty="0"/>
              <a:t>5.6	1.5</a:t>
            </a:r>
          </a:p>
          <a:p>
            <a:r>
              <a:rPr lang="pl-PL" dirty="0"/>
              <a:t>19.5	6</a:t>
            </a:r>
          </a:p>
          <a:p>
            <a:r>
              <a:rPr lang="pl-PL" dirty="0"/>
              <a:t>11	7.3</a:t>
            </a:r>
          </a:p>
          <a:p>
            <a:r>
              <a:rPr lang="pl-PL" dirty="0"/>
              <a:t>12.8	8.1</a:t>
            </a:r>
          </a:p>
          <a:p>
            <a:r>
              <a:rPr lang="pl-PL" dirty="0"/>
              <a:t>5.5	2.2</a:t>
            </a:r>
          </a:p>
          <a:p>
            <a:r>
              <a:rPr lang="pl-PL" dirty="0"/>
              <a:t>10.5	9.5</a:t>
            </a:r>
          </a:p>
        </p:txBody>
      </p:sp>
    </p:spTree>
    <p:extLst>
      <p:ext uri="{BB962C8B-B14F-4D97-AF65-F5344CB8AC3E}">
        <p14:creationId xmlns:p14="http://schemas.microsoft.com/office/powerpoint/2010/main" val="217171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in R</a:t>
            </a:r>
            <a:endParaRPr lang="en-US" dirty="0"/>
          </a:p>
        </p:txBody>
      </p:sp>
      <p:sp>
        <p:nvSpPr>
          <p:cNvPr id="5" name="Rectangle 4"/>
          <p:cNvSpPr/>
          <p:nvPr/>
        </p:nvSpPr>
        <p:spPr>
          <a:xfrm>
            <a:off x="1828800" y="1676400"/>
            <a:ext cx="6040582" cy="4154984"/>
          </a:xfrm>
          <a:prstGeom prst="rect">
            <a:avLst/>
          </a:prstGeom>
        </p:spPr>
        <p:txBody>
          <a:bodyPr wrap="square">
            <a:spAutoFit/>
          </a:bodyPr>
          <a:lstStyle/>
          <a:p>
            <a:r>
              <a:rPr lang="en-US" sz="2400" dirty="0" smtClean="0">
                <a:solidFill>
                  <a:srgbClr val="FF0000"/>
                </a:solidFill>
              </a:rPr>
              <a:t>&gt;</a:t>
            </a:r>
            <a:r>
              <a:rPr lang="en-US" sz="2400" dirty="0" smtClean="0"/>
              <a:t> x </a:t>
            </a:r>
            <a:r>
              <a:rPr lang="en-US" sz="2400" dirty="0"/>
              <a:t>&lt;- CO; y &lt;- </a:t>
            </a:r>
            <a:r>
              <a:rPr lang="en-US" sz="2400" dirty="0" err="1"/>
              <a:t>Benzoa</a:t>
            </a:r>
            <a:r>
              <a:rPr lang="en-US" sz="2400" dirty="0"/>
              <a:t>; n &lt;- length(x</a:t>
            </a:r>
            <a:r>
              <a:rPr lang="en-US" sz="2400" dirty="0" smtClean="0"/>
              <a:t>)</a:t>
            </a:r>
          </a:p>
          <a:p>
            <a:endParaRPr lang="en-US" sz="2400" dirty="0"/>
          </a:p>
          <a:p>
            <a:r>
              <a:rPr lang="en-US" sz="2400" dirty="0" smtClean="0">
                <a:solidFill>
                  <a:srgbClr val="FF0000"/>
                </a:solidFill>
              </a:rPr>
              <a:t>&gt;</a:t>
            </a:r>
            <a:r>
              <a:rPr lang="en-US" sz="2400" dirty="0" smtClean="0"/>
              <a:t> sum</a:t>
            </a:r>
            <a:r>
              <a:rPr lang="en-US" sz="2400" dirty="0"/>
              <a:t>((x-mean(x))*(y-mean(y)))/(n-1</a:t>
            </a:r>
            <a:r>
              <a:rPr lang="en-US" sz="2400" dirty="0" smtClean="0"/>
              <a:t>)</a:t>
            </a:r>
          </a:p>
          <a:p>
            <a:r>
              <a:rPr lang="en-US" sz="2400" dirty="0"/>
              <a:t>[1] 5.511042</a:t>
            </a:r>
          </a:p>
          <a:p>
            <a:endParaRPr lang="en-US" sz="2400" dirty="0"/>
          </a:p>
          <a:p>
            <a:r>
              <a:rPr lang="en-US" sz="2400" dirty="0" smtClean="0">
                <a:solidFill>
                  <a:srgbClr val="FF0000"/>
                </a:solidFill>
              </a:rPr>
              <a:t>&gt; </a:t>
            </a:r>
            <a:r>
              <a:rPr lang="en-US" sz="2400" dirty="0" smtClean="0"/>
              <a:t>mean</a:t>
            </a:r>
            <a:r>
              <a:rPr lang="en-US" sz="2400" dirty="0"/>
              <a:t>((x-mean(x))*(y-mean(y</a:t>
            </a:r>
            <a:r>
              <a:rPr lang="en-US" sz="2400" dirty="0" smtClean="0"/>
              <a:t>)))</a:t>
            </a:r>
          </a:p>
          <a:p>
            <a:r>
              <a:rPr lang="en-US" sz="2400" dirty="0"/>
              <a:t>[1] 5.166602</a:t>
            </a:r>
          </a:p>
          <a:p>
            <a:endParaRPr lang="en-US" sz="2400" dirty="0"/>
          </a:p>
          <a:p>
            <a:r>
              <a:rPr lang="en-US" sz="2400" dirty="0" smtClean="0">
                <a:solidFill>
                  <a:srgbClr val="FF0000"/>
                </a:solidFill>
              </a:rPr>
              <a:t>&gt; </a:t>
            </a:r>
            <a:r>
              <a:rPr lang="en-US" sz="2400" dirty="0" err="1" smtClean="0"/>
              <a:t>cov</a:t>
            </a:r>
            <a:r>
              <a:rPr lang="en-US" sz="2400" dirty="0" smtClean="0"/>
              <a:t>(</a:t>
            </a:r>
            <a:r>
              <a:rPr lang="en-US" sz="2400" dirty="0" err="1" smtClean="0"/>
              <a:t>x,y</a:t>
            </a:r>
            <a:r>
              <a:rPr lang="en-US" sz="2400" dirty="0" smtClean="0"/>
              <a:t>)</a:t>
            </a:r>
          </a:p>
          <a:p>
            <a:r>
              <a:rPr lang="en-US" sz="2400" dirty="0"/>
              <a:t>[1] 5.511042</a:t>
            </a:r>
          </a:p>
          <a:p>
            <a:endParaRPr lang="en-US" sz="2400" dirty="0"/>
          </a:p>
        </p:txBody>
      </p:sp>
      <p:sp>
        <p:nvSpPr>
          <p:cNvPr id="3" name="Slide Number Placeholder 2"/>
          <p:cNvSpPr>
            <a:spLocks noGrp="1"/>
          </p:cNvSpPr>
          <p:nvPr>
            <p:ph type="sldNum" sz="quarter" idx="12"/>
          </p:nvPr>
        </p:nvSpPr>
        <p:spPr/>
        <p:txBody>
          <a:bodyPr/>
          <a:lstStyle/>
          <a:p>
            <a:fld id="{F0A4D2B7-4371-4D9C-AC55-85F7836C09C5}" type="slidenum">
              <a:rPr lang="en-US" smtClean="0"/>
              <a:pPr/>
              <a:t>5</a:t>
            </a:fld>
            <a:endParaRPr lang="en-US"/>
          </a:p>
        </p:txBody>
      </p:sp>
    </p:spTree>
    <p:extLst>
      <p:ext uri="{BB962C8B-B14F-4D97-AF65-F5344CB8AC3E}">
        <p14:creationId xmlns:p14="http://schemas.microsoft.com/office/powerpoint/2010/main" val="531359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Correlation</a:t>
            </a:r>
          </a:p>
          <a:p>
            <a:endParaRPr lang="en-US" dirty="0"/>
          </a:p>
          <a:p>
            <a:endParaRPr lang="en-US" dirty="0" smtClean="0"/>
          </a:p>
          <a:p>
            <a:r>
              <a:rPr lang="en-US" dirty="0" smtClean="0"/>
              <a:t>Sample correlation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92310604"/>
              </p:ext>
            </p:extLst>
          </p:nvPr>
        </p:nvGraphicFramePr>
        <p:xfrm>
          <a:off x="2971800" y="1981200"/>
          <a:ext cx="5622925" cy="1120326"/>
        </p:xfrm>
        <a:graphic>
          <a:graphicData uri="http://schemas.openxmlformats.org/presentationml/2006/ole">
            <mc:AlternateContent xmlns:mc="http://schemas.openxmlformats.org/markup-compatibility/2006">
              <mc:Choice xmlns:v="urn:schemas-microsoft-com:vml" Requires="v">
                <p:oleObj spid="_x0000_s31108" name="Equation" r:id="rId4" imgW="2400120" imgH="469800" progId="Equation.3">
                  <p:embed/>
                </p:oleObj>
              </mc:Choice>
              <mc:Fallback>
                <p:oleObj name="Equation" r:id="rId4" imgW="2400120" imgH="469800" progId="Equation.3">
                  <p:embed/>
                  <p:pic>
                    <p:nvPicPr>
                      <p:cNvPr id="0" name="Object 3"/>
                      <p:cNvPicPr>
                        <a:picLocks noChangeAspect="1" noChangeArrowheads="1"/>
                      </p:cNvPicPr>
                      <p:nvPr/>
                    </p:nvPicPr>
                    <p:blipFill>
                      <a:blip r:embed="rId5"/>
                      <a:srcRect/>
                      <a:stretch>
                        <a:fillRect/>
                      </a:stretch>
                    </p:blipFill>
                    <p:spPr bwMode="auto">
                      <a:xfrm>
                        <a:off x="2971800" y="1981200"/>
                        <a:ext cx="5622925" cy="1120326"/>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34715281"/>
              </p:ext>
            </p:extLst>
          </p:nvPr>
        </p:nvGraphicFramePr>
        <p:xfrm>
          <a:off x="4291012" y="3810000"/>
          <a:ext cx="3481388" cy="1000125"/>
        </p:xfrm>
        <a:graphic>
          <a:graphicData uri="http://schemas.openxmlformats.org/presentationml/2006/ole">
            <mc:AlternateContent xmlns:mc="http://schemas.openxmlformats.org/markup-compatibility/2006">
              <mc:Choice xmlns:v="urn:schemas-microsoft-com:vml" Requires="v">
                <p:oleObj spid="_x0000_s31109" name="Equation" r:id="rId6" imgW="1485720" imgH="419040" progId="Equation.3">
                  <p:embed/>
                </p:oleObj>
              </mc:Choice>
              <mc:Fallback>
                <p:oleObj name="Equation" r:id="rId6" imgW="1485720" imgH="419040" progId="Equation.3">
                  <p:embed/>
                  <p:pic>
                    <p:nvPicPr>
                      <p:cNvPr id="0" name="Object 4"/>
                      <p:cNvPicPr>
                        <a:picLocks noChangeAspect="1" noChangeArrowheads="1"/>
                      </p:cNvPicPr>
                      <p:nvPr/>
                    </p:nvPicPr>
                    <p:blipFill>
                      <a:blip r:embed="rId7"/>
                      <a:srcRect/>
                      <a:stretch>
                        <a:fillRect/>
                      </a:stretch>
                    </p:blipFill>
                    <p:spPr bwMode="auto">
                      <a:xfrm>
                        <a:off x="4291012" y="3810000"/>
                        <a:ext cx="34813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F0A4D2B7-4371-4D9C-AC55-85F7836C09C5}" type="slidenum">
              <a:rPr lang="en-US" smtClean="0"/>
              <a:pPr/>
              <a:t>6</a:t>
            </a:fld>
            <a:endParaRPr lang="en-US"/>
          </a:p>
        </p:txBody>
      </p:sp>
    </p:spTree>
    <p:extLst>
      <p:ext uri="{BB962C8B-B14F-4D97-AF65-F5344CB8AC3E}">
        <p14:creationId xmlns:p14="http://schemas.microsoft.com/office/powerpoint/2010/main" val="1541365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in R</a:t>
            </a:r>
            <a:endParaRPr lang="en-US" dirty="0"/>
          </a:p>
        </p:txBody>
      </p:sp>
      <p:sp>
        <p:nvSpPr>
          <p:cNvPr id="4" name="Rectangle 3"/>
          <p:cNvSpPr/>
          <p:nvPr/>
        </p:nvSpPr>
        <p:spPr>
          <a:xfrm>
            <a:off x="2514600" y="1981200"/>
            <a:ext cx="4572000" cy="1938992"/>
          </a:xfrm>
          <a:prstGeom prst="rect">
            <a:avLst/>
          </a:prstGeom>
        </p:spPr>
        <p:txBody>
          <a:bodyPr>
            <a:spAutoFit/>
          </a:bodyPr>
          <a:lstStyle/>
          <a:p>
            <a:r>
              <a:rPr lang="en-US" sz="2400" dirty="0" smtClean="0"/>
              <a:t>&gt; </a:t>
            </a:r>
            <a:r>
              <a:rPr lang="en-US" sz="2400" dirty="0" err="1" smtClean="0"/>
              <a:t>cov</a:t>
            </a:r>
            <a:r>
              <a:rPr lang="en-US" sz="2400" dirty="0" smtClean="0"/>
              <a:t>(</a:t>
            </a:r>
            <a:r>
              <a:rPr lang="en-US" sz="2400" dirty="0" err="1" smtClean="0"/>
              <a:t>x,y</a:t>
            </a:r>
            <a:r>
              <a:rPr lang="en-US" sz="2400" dirty="0"/>
              <a:t>)/(</a:t>
            </a:r>
            <a:r>
              <a:rPr lang="en-US" sz="2400" dirty="0" err="1"/>
              <a:t>sd</a:t>
            </a:r>
            <a:r>
              <a:rPr lang="en-US" sz="2400" dirty="0"/>
              <a:t>(x)*</a:t>
            </a:r>
            <a:r>
              <a:rPr lang="en-US" sz="2400" dirty="0" err="1"/>
              <a:t>sd</a:t>
            </a:r>
            <a:r>
              <a:rPr lang="en-US" sz="2400" dirty="0"/>
              <a:t>(y</a:t>
            </a:r>
            <a:r>
              <a:rPr lang="en-US" sz="2400" dirty="0" smtClean="0"/>
              <a:t>))</a:t>
            </a:r>
          </a:p>
          <a:p>
            <a:r>
              <a:rPr lang="en-US" sz="2400" dirty="0"/>
              <a:t>[1] 0.3550973</a:t>
            </a:r>
          </a:p>
          <a:p>
            <a:endParaRPr lang="en-US" sz="2400" dirty="0"/>
          </a:p>
          <a:p>
            <a:r>
              <a:rPr lang="en-US" sz="2400" dirty="0" smtClean="0"/>
              <a:t>&gt; </a:t>
            </a:r>
            <a:r>
              <a:rPr lang="en-US" sz="2400" dirty="0" err="1" smtClean="0"/>
              <a:t>cor</a:t>
            </a:r>
            <a:r>
              <a:rPr lang="en-US" sz="2400" dirty="0" smtClean="0"/>
              <a:t>(</a:t>
            </a:r>
            <a:r>
              <a:rPr lang="en-US" sz="2400" dirty="0" err="1" smtClean="0"/>
              <a:t>x,y</a:t>
            </a:r>
            <a:r>
              <a:rPr lang="en-US" sz="2400" dirty="0" smtClean="0"/>
              <a:t>)</a:t>
            </a:r>
          </a:p>
          <a:p>
            <a:r>
              <a:rPr lang="en-US" sz="2400" dirty="0"/>
              <a:t>[1] 0.3550973</a:t>
            </a:r>
          </a:p>
        </p:txBody>
      </p:sp>
      <p:sp>
        <p:nvSpPr>
          <p:cNvPr id="3" name="Slide Number Placeholder 2"/>
          <p:cNvSpPr>
            <a:spLocks noGrp="1"/>
          </p:cNvSpPr>
          <p:nvPr>
            <p:ph type="sldNum" sz="quarter" idx="12"/>
          </p:nvPr>
        </p:nvSpPr>
        <p:spPr/>
        <p:txBody>
          <a:bodyPr/>
          <a:lstStyle/>
          <a:p>
            <a:fld id="{F0A4D2B7-4371-4D9C-AC55-85F7836C09C5}" type="slidenum">
              <a:rPr lang="en-US" smtClean="0"/>
              <a:pPr/>
              <a:t>7</a:t>
            </a:fld>
            <a:endParaRPr lang="en-US"/>
          </a:p>
        </p:txBody>
      </p:sp>
    </p:spTree>
    <p:extLst>
      <p:ext uri="{BB962C8B-B14F-4D97-AF65-F5344CB8AC3E}">
        <p14:creationId xmlns:p14="http://schemas.microsoft.com/office/powerpoint/2010/main" val="3772935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ensemble and stationary </a:t>
            </a:r>
            <a:endParaRPr lang="en-US" dirty="0"/>
          </a:p>
        </p:txBody>
      </p:sp>
      <p:sp>
        <p:nvSpPr>
          <p:cNvPr id="3" name="Content Placeholder 2"/>
          <p:cNvSpPr>
            <a:spLocks noGrp="1"/>
          </p:cNvSpPr>
          <p:nvPr>
            <p:ph idx="1"/>
          </p:nvPr>
        </p:nvSpPr>
        <p:spPr/>
        <p:txBody>
          <a:bodyPr/>
          <a:lstStyle/>
          <a:p>
            <a:pPr marL="0" indent="0">
              <a:buNone/>
            </a:pPr>
            <a:r>
              <a:rPr lang="en-US" dirty="0" smtClean="0"/>
              <a:t>       The mean function of a time series model is</a:t>
            </a:r>
          </a:p>
          <a:p>
            <a:pPr marL="0" indent="0">
              <a:buNone/>
            </a:pPr>
            <a:endParaRPr lang="en-US" dirty="0"/>
          </a:p>
          <a:p>
            <a:pPr marL="0" indent="0">
              <a:buNone/>
            </a:pPr>
            <a:endParaRPr lang="en-US" dirty="0" smtClean="0"/>
          </a:p>
          <a:p>
            <a:pPr marL="0" indent="0">
              <a:buNone/>
            </a:pPr>
            <a:r>
              <a:rPr lang="en-US" dirty="0" smtClean="0"/>
              <a:t>       and, in general, is a function of t. </a:t>
            </a:r>
          </a:p>
          <a:p>
            <a:pPr marL="0" indent="0">
              <a:buNone/>
            </a:pPr>
            <a:endParaRPr lang="en-US" dirty="0"/>
          </a:p>
          <a:p>
            <a:pPr marL="0" indent="0">
              <a:buNone/>
            </a:pPr>
            <a:r>
              <a:rPr lang="en-US" dirty="0"/>
              <a:t> </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06885266"/>
              </p:ext>
            </p:extLst>
          </p:nvPr>
        </p:nvGraphicFramePr>
        <p:xfrm>
          <a:off x="3317875" y="2438400"/>
          <a:ext cx="1762125" cy="609600"/>
        </p:xfrm>
        <a:graphic>
          <a:graphicData uri="http://schemas.openxmlformats.org/presentationml/2006/ole">
            <mc:AlternateContent xmlns:mc="http://schemas.openxmlformats.org/markup-compatibility/2006">
              <mc:Choice xmlns:v="urn:schemas-microsoft-com:vml" Requires="v">
                <p:oleObj spid="_x0000_s32001" name="Equation" r:id="rId4" imgW="672840" imgH="228600" progId="Equation.3">
                  <p:embed/>
                </p:oleObj>
              </mc:Choice>
              <mc:Fallback>
                <p:oleObj name="Equation" r:id="rId4" imgW="672840" imgH="228600" progId="Equation.3">
                  <p:embed/>
                  <p:pic>
                    <p:nvPicPr>
                      <p:cNvPr id="0" name="Object 4"/>
                      <p:cNvPicPr>
                        <a:picLocks noChangeAspect="1" noChangeArrowheads="1"/>
                      </p:cNvPicPr>
                      <p:nvPr/>
                    </p:nvPicPr>
                    <p:blipFill>
                      <a:blip r:embed="rId5"/>
                      <a:srcRect/>
                      <a:stretch>
                        <a:fillRect/>
                      </a:stretch>
                    </p:blipFill>
                    <p:spPr bwMode="auto">
                      <a:xfrm>
                        <a:off x="3317875" y="2438400"/>
                        <a:ext cx="1762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F0A4D2B7-4371-4D9C-AC55-85F7836C09C5}" type="slidenum">
              <a:rPr lang="en-US" smtClean="0"/>
              <a:pPr/>
              <a:t>8</a:t>
            </a:fld>
            <a:endParaRPr lang="en-US"/>
          </a:p>
        </p:txBody>
      </p:sp>
    </p:spTree>
    <p:extLst>
      <p:ext uri="{BB962C8B-B14F-4D97-AF65-F5344CB8AC3E}">
        <p14:creationId xmlns:p14="http://schemas.microsoft.com/office/powerpoint/2010/main" val="383388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type="body" idx="1"/>
          </p:nvPr>
        </p:nvSpPr>
        <p:spPr/>
        <p:txBody>
          <a:bodyPr/>
          <a:lstStyle/>
          <a:p>
            <a:pPr eaLnBrk="1" hangingPunct="1"/>
            <a:r>
              <a:rPr lang="en-US" altLang="en-US" smtClean="0"/>
              <a:t>Stationary data</a:t>
            </a:r>
          </a:p>
          <a:p>
            <a:pPr eaLnBrk="1" hangingPunct="1"/>
            <a:r>
              <a:rPr lang="en-US" altLang="en-US" smtClean="0"/>
              <a:t>Data is strictly stationary if its properties are not affected by a change in time origin</a:t>
            </a:r>
          </a:p>
          <a:p>
            <a:pPr eaLnBrk="1" hangingPunct="1"/>
            <a:r>
              <a:rPr lang="en-US" altLang="en-US" smtClean="0"/>
              <a:t>The joint probability density function does not change if the time interval changes</a:t>
            </a:r>
          </a:p>
        </p:txBody>
      </p:sp>
      <p:sp>
        <p:nvSpPr>
          <p:cNvPr id="3" name="Title 2"/>
          <p:cNvSpPr>
            <a:spLocks noGrp="1"/>
          </p:cNvSpPr>
          <p:nvPr>
            <p:ph type="title"/>
          </p:nvPr>
        </p:nvSpPr>
        <p:spPr/>
        <p:txBody>
          <a:bodyPr/>
          <a:lstStyle/>
          <a:p>
            <a:r>
              <a:rPr lang="en-US" dirty="0" smtClean="0"/>
              <a:t>Stationary Time Series</a:t>
            </a:r>
            <a:endParaRPr lang="en-US" dirty="0"/>
          </a:p>
        </p:txBody>
      </p:sp>
      <p:sp>
        <p:nvSpPr>
          <p:cNvPr id="2" name="Slide Number Placeholder 1"/>
          <p:cNvSpPr>
            <a:spLocks noGrp="1"/>
          </p:cNvSpPr>
          <p:nvPr>
            <p:ph type="sldNum" sz="quarter" idx="12"/>
          </p:nvPr>
        </p:nvSpPr>
        <p:spPr/>
        <p:txBody>
          <a:bodyPr/>
          <a:lstStyle/>
          <a:p>
            <a:fld id="{F0A4D2B7-4371-4D9C-AC55-85F7836C09C5}" type="slidenum">
              <a:rPr lang="en-US" smtClean="0"/>
              <a:pPr/>
              <a:t>9</a:t>
            </a:fld>
            <a:endParaRPr lang="en-US"/>
          </a:p>
        </p:txBody>
      </p:sp>
    </p:spTree>
    <p:extLst>
      <p:ext uri="{BB962C8B-B14F-4D97-AF65-F5344CB8AC3E}">
        <p14:creationId xmlns:p14="http://schemas.microsoft.com/office/powerpoint/2010/main" val="3882985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8778</TotalTime>
  <Words>1393</Words>
  <Application>Microsoft Macintosh PowerPoint</Application>
  <PresentationFormat>On-screen Show (4:3)</PresentationFormat>
  <Paragraphs>458</Paragraphs>
  <Slides>37</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Calibri</vt:lpstr>
      <vt:lpstr>Mangal</vt:lpstr>
      <vt:lpstr>宋体</vt:lpstr>
      <vt:lpstr>Arial</vt:lpstr>
      <vt:lpstr>Office Theme</vt:lpstr>
      <vt:lpstr>Equation</vt:lpstr>
      <vt:lpstr>Correlation  </vt:lpstr>
      <vt:lpstr>Expectation and the ensemble </vt:lpstr>
      <vt:lpstr>Example </vt:lpstr>
      <vt:lpstr>PowerPoint Presentation</vt:lpstr>
      <vt:lpstr>Covariance in R</vt:lpstr>
      <vt:lpstr>Correlation </vt:lpstr>
      <vt:lpstr>Correlation in R</vt:lpstr>
      <vt:lpstr>The ensemble and stationary </vt:lpstr>
      <vt:lpstr>Stationary Time Series</vt:lpstr>
      <vt:lpstr>Stationary data:</vt:lpstr>
      <vt:lpstr>Second-order stationary</vt:lpstr>
      <vt:lpstr>The ensemble and stationary </vt:lpstr>
      <vt:lpstr>Variance function</vt:lpstr>
      <vt:lpstr>Autocorrelation</vt:lpstr>
      <vt:lpstr>Autocorrelation</vt:lpstr>
      <vt:lpstr>PowerPoint Presentation</vt:lpstr>
      <vt:lpstr>PowerPoint Presentation</vt:lpstr>
      <vt:lpstr>Autocorrelation</vt:lpstr>
      <vt:lpstr>Autocorrelation</vt:lpstr>
      <vt:lpstr>Autocorrelation</vt:lpstr>
      <vt:lpstr>Properties of ACF</vt:lpstr>
      <vt:lpstr>Autocorrelation</vt:lpstr>
      <vt:lpstr>Autocorrelation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Autocorrelation in R </vt:lpstr>
      <vt:lpstr>Plot between xt and xt+1</vt:lpstr>
      <vt:lpstr>Autocovariance in R </vt:lpstr>
      <vt:lpstr>Correlogram</vt:lpstr>
      <vt:lpstr>Correlogram</vt:lpstr>
      <vt:lpstr>PowerPoint Presentation</vt:lpstr>
    </vt:vector>
  </TitlesOfParts>
  <Company>Microsoft</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252 Spring 2014  Chapter 3 Simple Linear Regression</dc:title>
  <dc:creator>Mook</dc:creator>
  <cp:lastModifiedBy>Dayou Zhou</cp:lastModifiedBy>
  <cp:revision>149</cp:revision>
  <cp:lastPrinted>2017-09-05T18:14:50Z</cp:lastPrinted>
  <dcterms:created xsi:type="dcterms:W3CDTF">2014-02-19T21:38:50Z</dcterms:created>
  <dcterms:modified xsi:type="dcterms:W3CDTF">2018-01-29T22:19:53Z</dcterms:modified>
</cp:coreProperties>
</file>