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57" r:id="rId4"/>
    <p:sldId id="268" r:id="rId5"/>
    <p:sldId id="282" r:id="rId6"/>
    <p:sldId id="283" r:id="rId7"/>
    <p:sldId id="277" r:id="rId8"/>
    <p:sldId id="279" r:id="rId9"/>
    <p:sldId id="281" r:id="rId10"/>
    <p:sldId id="266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424"/>
    <a:srgbClr val="C00000"/>
    <a:srgbClr val="CC3333"/>
    <a:srgbClr val="3E3A39"/>
    <a:srgbClr val="C13133"/>
    <a:srgbClr val="A6A6A6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42" autoAdjust="0"/>
  </p:normalViewPr>
  <p:slideViewPr>
    <p:cSldViewPr>
      <p:cViewPr varScale="1">
        <p:scale>
          <a:sx n="96" d="100"/>
          <a:sy n="9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35360"/>
        <c:axId val="81949440"/>
      </c:barChart>
      <c:catAx>
        <c:axId val="81935360"/>
        <c:scaling>
          <c:orientation val="minMax"/>
        </c:scaling>
        <c:delete val="0"/>
        <c:axPos val="b"/>
        <c:majorTickMark val="out"/>
        <c:minorTickMark val="none"/>
        <c:tickLblPos val="nextTo"/>
        <c:crossAx val="81949440"/>
        <c:crosses val="autoZero"/>
        <c:auto val="1"/>
        <c:lblAlgn val="ctr"/>
        <c:lblOffset val="100"/>
        <c:noMultiLvlLbl val="0"/>
      </c:catAx>
      <c:valAx>
        <c:axId val="81949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9353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2578170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630"/>
            <a:ext cx="9150109" cy="41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2484427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9" y="1714786"/>
            <a:ext cx="5586221" cy="59412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223287"/>
            <a:ext cx="2459806" cy="87343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4500630"/>
            <a:ext cx="2459806" cy="87343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7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5139463"/>
            <a:ext cx="2586242" cy="155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-2" y="31887"/>
            <a:ext cx="1080112" cy="537034"/>
            <a:chOff x="3374727" y="268470"/>
            <a:chExt cx="693212" cy="716046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4" y="268470"/>
              <a:ext cx="462145" cy="716046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268470"/>
              <a:ext cx="475162" cy="716046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sz="1600" b="1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  <a:endParaRPr lang="zh-CN" altLang="en-US" sz="1600" b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0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195263"/>
            <a:ext cx="8136904" cy="3238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735807"/>
            <a:ext cx="8036892" cy="3888581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6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>
            <p:extLst>
              <p:ext uri="{D42A27DB-BD31-4B8C-83A1-F6EECF244321}">
                <p14:modId xmlns:p14="http://schemas.microsoft.com/office/powerpoint/2010/main" val="3849740182"/>
              </p:ext>
            </p:extLst>
          </p:nvPr>
        </p:nvGraphicFramePr>
        <p:xfrm>
          <a:off x="611560" y="627534"/>
          <a:ext cx="806489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6499"/>
            <a:ext cx="1619672" cy="567811"/>
            <a:chOff x="3374727" y="247953"/>
            <a:chExt cx="693216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247953"/>
              <a:ext cx="562386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  <a:endParaRPr lang="zh-CN" altLang="en-US" b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5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4" y="249493"/>
            <a:ext cx="355443" cy="26658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064579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186658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851149"/>
            <a:ext cx="289594" cy="21719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2762631"/>
            <a:ext cx="504056" cy="378042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3275686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412481"/>
            <a:ext cx="576064" cy="432048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2492601"/>
            <a:ext cx="288032" cy="21602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9" y="2821227"/>
            <a:ext cx="929981" cy="69748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2" y="1572033"/>
            <a:ext cx="2308853" cy="148888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8" y="419411"/>
            <a:ext cx="1316379" cy="64705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3756862"/>
            <a:ext cx="1224136" cy="814118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2496627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8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53649"/>
            <a:ext cx="8229600" cy="294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t>2018/3/16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4840002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840002"/>
            <a:ext cx="1296144" cy="30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2" r:id="rId3"/>
    <p:sldLayoutId id="2147483660" r:id="rId4"/>
    <p:sldLayoutId id="2147483661" r:id="rId5"/>
    <p:sldLayoutId id="2147483666" r:id="rId6"/>
    <p:sldLayoutId id="214748366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716016" y="3075806"/>
            <a:ext cx="3383525" cy="31761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t>测试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部</a:t>
            </a:r>
            <a:r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t>：尹开峰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Python webdriver</a:t>
            </a:r>
          </a:p>
          <a:p>
            <a:r>
              <a:rPr lang="zh-CN" altLang="en-US" sz="2000" smtClean="0"/>
              <a:t>                              入门</a:t>
            </a:r>
            <a:r>
              <a:rPr lang="zh-CN" altLang="en-US" sz="2000"/>
              <a:t>简介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247714"/>
            <a:ext cx="4241954" cy="540060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smtClean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2679762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感谢聆听</a:t>
            </a:r>
            <a:endParaRPr lang="en-US" altLang="zh-CN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238940" y="874642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入门实例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E9389-633F-427A-8DD6-7F4C6D920904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662877" y="87034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4"/>
          <p:cNvSpPr txBox="1">
            <a:spLocks/>
          </p:cNvSpPr>
          <p:nvPr/>
        </p:nvSpPr>
        <p:spPr>
          <a:xfrm>
            <a:off x="1691682" y="843558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19" name="平行四边形 18"/>
          <p:cNvSpPr/>
          <p:nvPr/>
        </p:nvSpPr>
        <p:spPr>
          <a:xfrm>
            <a:off x="2238940" y="1414702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API-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元素定位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1662877" y="141040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4"/>
          <p:cNvSpPr txBox="1">
            <a:spLocks/>
          </p:cNvSpPr>
          <p:nvPr/>
        </p:nvSpPr>
        <p:spPr>
          <a:xfrm>
            <a:off x="1691682" y="1384567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2238941" y="195444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API-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浏览器操作</a:t>
            </a:r>
          </a:p>
        </p:txBody>
      </p:sp>
      <p:sp>
        <p:nvSpPr>
          <p:cNvPr id="23" name="平行四边形 22"/>
          <p:cNvSpPr/>
          <p:nvPr/>
        </p:nvSpPr>
        <p:spPr>
          <a:xfrm>
            <a:off x="1662877" y="195015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4"/>
          <p:cNvSpPr txBox="1">
            <a:spLocks/>
          </p:cNvSpPr>
          <p:nvPr/>
        </p:nvSpPr>
        <p:spPr>
          <a:xfrm>
            <a:off x="1691682" y="192431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5" name="平行四边形 24"/>
          <p:cNvSpPr/>
          <p:nvPr/>
        </p:nvSpPr>
        <p:spPr>
          <a:xfrm>
            <a:off x="2238940" y="249450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API-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操作测试对象</a:t>
            </a:r>
          </a:p>
        </p:txBody>
      </p:sp>
      <p:sp>
        <p:nvSpPr>
          <p:cNvPr id="26" name="平行四边形 25"/>
          <p:cNvSpPr/>
          <p:nvPr/>
        </p:nvSpPr>
        <p:spPr>
          <a:xfrm>
            <a:off x="1662877" y="249021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4"/>
          <p:cNvSpPr txBox="1">
            <a:spLocks/>
          </p:cNvSpPr>
          <p:nvPr/>
        </p:nvSpPr>
        <p:spPr>
          <a:xfrm>
            <a:off x="1691682" y="246437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8" name="平行四边形 27"/>
          <p:cNvSpPr/>
          <p:nvPr/>
        </p:nvSpPr>
        <p:spPr>
          <a:xfrm>
            <a:off x="2238940" y="303456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鼠标键盘事件</a:t>
            </a:r>
          </a:p>
        </p:txBody>
      </p:sp>
      <p:sp>
        <p:nvSpPr>
          <p:cNvPr id="29" name="平行四边形 28"/>
          <p:cNvSpPr/>
          <p:nvPr/>
        </p:nvSpPr>
        <p:spPr>
          <a:xfrm>
            <a:off x="1662877" y="303027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4"/>
          <p:cNvSpPr txBox="1">
            <a:spLocks/>
          </p:cNvSpPr>
          <p:nvPr/>
        </p:nvSpPr>
        <p:spPr>
          <a:xfrm>
            <a:off x="1691682" y="300443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674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735547"/>
            <a:ext cx="8496944" cy="431378"/>
          </a:xfrm>
        </p:spPr>
        <p:txBody>
          <a:bodyPr/>
          <a:lstStyle/>
          <a:p>
            <a:r>
              <a:rPr lang="zh-CN" altLang="en-US" sz="2000" smtClean="0">
                <a:solidFill>
                  <a:srgbClr val="C00000"/>
                </a:solidFill>
              </a:rPr>
              <a:t>通过百度搜索内容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221601"/>
            <a:ext cx="8280722" cy="3996593"/>
          </a:xfrm>
        </p:spPr>
        <p:txBody>
          <a:bodyPr>
            <a:normAutofit/>
          </a:bodyPr>
          <a:lstStyle/>
          <a:p>
            <a:r>
              <a:rPr lang="en-US" altLang="zh-CN" sz="1600" smtClean="0">
                <a:solidFill>
                  <a:srgbClr val="00B050"/>
                </a:solidFill>
              </a:rPr>
              <a:t>  # </a:t>
            </a:r>
            <a:r>
              <a:rPr lang="en-US" altLang="zh-CN" sz="1600">
                <a:solidFill>
                  <a:srgbClr val="00B050"/>
                </a:solidFill>
              </a:rPr>
              <a:t>coding = utf-8 </a:t>
            </a:r>
            <a:endParaRPr lang="en-US" altLang="zh-CN" sz="1600" smtClean="0">
              <a:solidFill>
                <a:srgbClr val="00B050"/>
              </a:solidFill>
            </a:endParaRPr>
          </a:p>
          <a:p>
            <a:r>
              <a:rPr lang="en-US" altLang="zh-CN" sz="1600" smtClean="0"/>
              <a:t>  from </a:t>
            </a:r>
            <a:r>
              <a:rPr lang="en-US" altLang="zh-CN" sz="1600"/>
              <a:t>selenium import webdriver </a:t>
            </a:r>
            <a:endParaRPr lang="en-US" altLang="zh-CN" sz="1600" smtClean="0"/>
          </a:p>
          <a:p>
            <a:r>
              <a:rPr lang="zh-CN" altLang="en-US" sz="1400" smtClean="0">
                <a:solidFill>
                  <a:srgbClr val="DC2424"/>
                </a:solidFill>
              </a:rPr>
              <a:t>    选择浏览器</a:t>
            </a:r>
            <a:endParaRPr lang="en-US" altLang="zh-CN" sz="1400" smtClean="0">
              <a:solidFill>
                <a:srgbClr val="DC2424"/>
              </a:solidFill>
            </a:endParaRPr>
          </a:p>
          <a:p>
            <a:r>
              <a:rPr lang="en-US" altLang="zh-CN" sz="1600" smtClean="0"/>
              <a:t>	browser </a:t>
            </a:r>
            <a:r>
              <a:rPr lang="en-US" altLang="zh-CN" sz="1600"/>
              <a:t>= </a:t>
            </a:r>
            <a:r>
              <a:rPr lang="en-US" altLang="zh-CN" sz="1600" err="1"/>
              <a:t>webdriver.Firefox</a:t>
            </a:r>
            <a:r>
              <a:rPr lang="en-US" altLang="zh-CN" sz="1600"/>
              <a:t>() </a:t>
            </a:r>
            <a:endParaRPr lang="en-US" altLang="zh-CN" sz="1600" smtClean="0"/>
          </a:p>
          <a:p>
            <a:r>
              <a:rPr lang="zh-CN" altLang="en-US" sz="1400" smtClean="0">
                <a:solidFill>
                  <a:srgbClr val="DC2424"/>
                </a:solidFill>
              </a:rPr>
              <a:t>    选择</a:t>
            </a:r>
            <a:r>
              <a:rPr lang="zh-CN" altLang="en-US" sz="1400">
                <a:solidFill>
                  <a:srgbClr val="DC2424"/>
                </a:solidFill>
              </a:rPr>
              <a:t>网址</a:t>
            </a:r>
            <a:endParaRPr lang="en-US" altLang="zh-CN" sz="1400">
              <a:solidFill>
                <a:srgbClr val="DC2424"/>
              </a:solidFill>
            </a:endParaRPr>
          </a:p>
          <a:p>
            <a:r>
              <a:rPr lang="en-US" altLang="zh-CN" sz="1600" smtClean="0"/>
              <a:t>	browser.get</a:t>
            </a:r>
            <a:r>
              <a:rPr lang="en-US" altLang="zh-CN" sz="1600"/>
              <a:t>("http://www.baidu.com</a:t>
            </a:r>
            <a:r>
              <a:rPr lang="en-US" altLang="zh-CN" sz="1600" smtClean="0"/>
              <a:t>")</a:t>
            </a:r>
          </a:p>
          <a:p>
            <a:r>
              <a:rPr lang="zh-CN" altLang="en-US" sz="1400" smtClean="0">
                <a:solidFill>
                  <a:srgbClr val="DC2424"/>
                </a:solidFill>
              </a:rPr>
              <a:t>    输入</a:t>
            </a:r>
            <a:r>
              <a:rPr lang="zh-CN" altLang="en-US" sz="1400">
                <a:solidFill>
                  <a:srgbClr val="DC2424"/>
                </a:solidFill>
              </a:rPr>
              <a:t>所需内容</a:t>
            </a:r>
            <a:endParaRPr lang="en-US" altLang="zh-CN" sz="1400">
              <a:solidFill>
                <a:srgbClr val="DC2424"/>
              </a:solidFill>
            </a:endParaRPr>
          </a:p>
          <a:p>
            <a:r>
              <a:rPr lang="en-US" altLang="zh-CN" sz="1600" smtClean="0"/>
              <a:t>	browser.find_element_by_id</a:t>
            </a:r>
            <a:r>
              <a:rPr lang="en-US" altLang="zh-CN" sz="1600"/>
              <a:t>("kw").send_keys</a:t>
            </a:r>
            <a:r>
              <a:rPr lang="en-US" altLang="zh-CN" sz="1600" smtClean="0"/>
              <a:t>(“harry") </a:t>
            </a:r>
          </a:p>
          <a:p>
            <a:r>
              <a:rPr lang="zh-CN" altLang="en-US" sz="1400" smtClean="0">
                <a:solidFill>
                  <a:srgbClr val="DC2424"/>
                </a:solidFill>
              </a:rPr>
              <a:t>    点击</a:t>
            </a:r>
            <a:r>
              <a:rPr lang="zh-CN" altLang="en-US" sz="1400">
                <a:solidFill>
                  <a:srgbClr val="DC2424"/>
                </a:solidFill>
              </a:rPr>
              <a:t>搜索</a:t>
            </a:r>
            <a:endParaRPr lang="en-US" altLang="zh-CN" sz="1400">
              <a:solidFill>
                <a:srgbClr val="DC2424"/>
              </a:solidFill>
            </a:endParaRPr>
          </a:p>
          <a:p>
            <a:r>
              <a:rPr lang="en-US" altLang="zh-CN" sz="1600" smtClean="0"/>
              <a:t>	browser.find_element_by_id</a:t>
            </a:r>
            <a:r>
              <a:rPr lang="en-US" altLang="zh-CN" sz="1600"/>
              <a:t>("su").click() </a:t>
            </a:r>
            <a:endParaRPr lang="en-US" altLang="zh-CN" sz="1600" smtClean="0"/>
          </a:p>
          <a:p>
            <a:r>
              <a:rPr lang="zh-CN" altLang="en-US" sz="1400" smtClean="0">
                <a:solidFill>
                  <a:srgbClr val="DC2424"/>
                </a:solidFill>
              </a:rPr>
              <a:t>    退出</a:t>
            </a:r>
            <a:endParaRPr lang="en-US" altLang="zh-CN" sz="1400">
              <a:solidFill>
                <a:srgbClr val="DC2424"/>
              </a:solidFill>
            </a:endParaRPr>
          </a:p>
          <a:p>
            <a:r>
              <a:rPr lang="en-US" altLang="zh-CN" sz="1600" smtClean="0"/>
              <a:t>	browser.quit</a:t>
            </a:r>
            <a:r>
              <a:rPr lang="en-US" altLang="zh-CN" sz="1600"/>
              <a:t>()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6499"/>
            <a:ext cx="2411757" cy="567811"/>
            <a:chOff x="2520086" y="247953"/>
            <a:chExt cx="1547857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47953"/>
              <a:ext cx="1329805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latin typeface="+mj-ea"/>
                  <a:ea typeface="+mj-ea"/>
                </a:rPr>
                <a:t>入门实例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7544" y="699542"/>
            <a:ext cx="8036892" cy="3888581"/>
          </a:xfrm>
        </p:spPr>
        <p:txBody>
          <a:bodyPr>
            <a:normAutofit/>
          </a:bodyPr>
          <a:lstStyle/>
          <a:p>
            <a:r>
              <a:rPr lang="zh-CN" altLang="en-US" sz="1600" smtClean="0"/>
              <a:t>元素定位方法多样，常用的有以下几种</a:t>
            </a:r>
            <a:endParaRPr lang="en-US" altLang="zh-CN" sz="1600" smtClean="0"/>
          </a:p>
          <a:p>
            <a:r>
              <a:rPr lang="en-US" altLang="zh-CN" sz="1600" smtClean="0"/>
              <a:t>    id                        </a:t>
            </a:r>
          </a:p>
          <a:p>
            <a:r>
              <a:rPr lang="en-US" altLang="zh-CN" sz="1600" smtClean="0"/>
              <a:t>    name</a:t>
            </a:r>
          </a:p>
          <a:p>
            <a:r>
              <a:rPr lang="en-US" altLang="zh-CN" sz="1600" smtClean="0"/>
              <a:t>    class name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  tag name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  link text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  xpath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  css selector</a:t>
            </a:r>
          </a:p>
          <a:p>
            <a:endParaRPr lang="en-US" altLang="zh-CN" sz="1600"/>
          </a:p>
          <a:p>
            <a:r>
              <a:rPr lang="zh-CN" altLang="en-US" sz="1600" smtClean="0"/>
              <a:t>使用方法为</a:t>
            </a:r>
            <a:r>
              <a:rPr lang="en-US" altLang="zh-CN" sz="1600" smtClean="0"/>
              <a:t>find_element_by_method ()</a:t>
            </a:r>
            <a:endParaRPr lang="zh-CN" altLang="en-US" sz="1600"/>
          </a:p>
        </p:txBody>
      </p:sp>
      <p:grpSp>
        <p:nvGrpSpPr>
          <p:cNvPr id="5" name="组合 4"/>
          <p:cNvGrpSpPr/>
          <p:nvPr/>
        </p:nvGrpSpPr>
        <p:grpSpPr>
          <a:xfrm>
            <a:off x="-2" y="16499"/>
            <a:ext cx="2123728" cy="567811"/>
            <a:chOff x="2520086" y="247953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47953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>
                  <a:latin typeface="+mj-ea"/>
                  <a:ea typeface="+mj-ea"/>
                </a:rPr>
                <a:t>API-</a:t>
              </a:r>
              <a:r>
                <a:rPr lang="zh-CN" altLang="en-US" b="1">
                  <a:latin typeface="+mj-ea"/>
                  <a:ea typeface="+mj-ea"/>
                </a:rPr>
                <a:t>元素定位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十字星 6"/>
          <p:cNvSpPr/>
          <p:nvPr/>
        </p:nvSpPr>
        <p:spPr>
          <a:xfrm>
            <a:off x="566429" y="1128466"/>
            <a:ext cx="117139" cy="1080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星 19"/>
          <p:cNvSpPr/>
          <p:nvPr/>
        </p:nvSpPr>
        <p:spPr>
          <a:xfrm>
            <a:off x="566429" y="1383618"/>
            <a:ext cx="117139" cy="1080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星 20"/>
          <p:cNvSpPr/>
          <p:nvPr/>
        </p:nvSpPr>
        <p:spPr>
          <a:xfrm>
            <a:off x="566429" y="1671650"/>
            <a:ext cx="117139" cy="1080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星 21"/>
          <p:cNvSpPr/>
          <p:nvPr/>
        </p:nvSpPr>
        <p:spPr>
          <a:xfrm>
            <a:off x="566429" y="1995686"/>
            <a:ext cx="117139" cy="1080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星 22"/>
          <p:cNvSpPr/>
          <p:nvPr/>
        </p:nvSpPr>
        <p:spPr>
          <a:xfrm>
            <a:off x="566429" y="2283718"/>
            <a:ext cx="117139" cy="1080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星 23"/>
          <p:cNvSpPr/>
          <p:nvPr/>
        </p:nvSpPr>
        <p:spPr>
          <a:xfrm>
            <a:off x="566429" y="2571750"/>
            <a:ext cx="117139" cy="1080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星 24"/>
          <p:cNvSpPr/>
          <p:nvPr/>
        </p:nvSpPr>
        <p:spPr>
          <a:xfrm>
            <a:off x="566429" y="2895786"/>
            <a:ext cx="117139" cy="1080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39552" y="123478"/>
            <a:ext cx="8036892" cy="450091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id</a:t>
            </a:r>
            <a:r>
              <a:rPr lang="zh-CN" altLang="en-US" smtClean="0">
                <a:solidFill>
                  <a:srgbClr val="FF0000"/>
                </a:solidFill>
              </a:rPr>
              <a:t>定位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z="1200"/>
              <a:t>有些</a:t>
            </a:r>
            <a:r>
              <a:rPr lang="en-US" altLang="zh-CN" sz="1200"/>
              <a:t>id</a:t>
            </a:r>
            <a:r>
              <a:rPr lang="zh-CN" altLang="en-US" sz="1200"/>
              <a:t>值是动态变化的，则不能使用该方法定位。如下：</a:t>
            </a:r>
            <a:r>
              <a:rPr lang="en-US" altLang="zh-CN" sz="1200"/>
              <a:t>id</a:t>
            </a:r>
            <a:r>
              <a:rPr lang="zh-CN" altLang="en-US" sz="1200"/>
              <a:t>就是动态的，每次进入页面，该</a:t>
            </a:r>
            <a:r>
              <a:rPr lang="en-US" altLang="zh-CN" sz="1200"/>
              <a:t>id</a:t>
            </a:r>
            <a:r>
              <a:rPr lang="zh-CN" altLang="en-US" sz="1200"/>
              <a:t>都会改变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&lt;</a:t>
            </a:r>
            <a:r>
              <a:rPr lang="en-US" altLang="zh-CN" sz="1200"/>
              <a:t>label style="display: block;" id="auto-id-1469758879170" class="u-label f-</a:t>
            </a:r>
            <a:r>
              <a:rPr lang="en-US" altLang="zh-CN" sz="1200" err="1"/>
              <a:t>dn</a:t>
            </a:r>
            <a:r>
              <a:rPr lang="en-US" altLang="zh-CN" sz="1200"/>
              <a:t>"&gt;</a:t>
            </a:r>
            <a:r>
              <a:rPr lang="zh-CN" altLang="en-US" sz="1200"/>
              <a:t>邮箱帐号或手机号</a:t>
            </a:r>
            <a:r>
              <a:rPr lang="en-US" altLang="zh-CN" sz="1200"/>
              <a:t>&lt;/label</a:t>
            </a:r>
            <a:r>
              <a:rPr lang="en-US" altLang="zh-CN" sz="1200" smtClean="0"/>
              <a:t>&gt;</a:t>
            </a:r>
          </a:p>
          <a:p>
            <a:endParaRPr lang="en-US" altLang="zh-CN" sz="1200"/>
          </a:p>
          <a:p>
            <a:r>
              <a:rPr lang="en-US" altLang="zh-CN" err="1">
                <a:solidFill>
                  <a:srgbClr val="FF0000"/>
                </a:solidFill>
              </a:rPr>
              <a:t>Class_name</a:t>
            </a:r>
            <a:r>
              <a:rPr lang="zh-CN" altLang="en-US">
                <a:solidFill>
                  <a:srgbClr val="FF0000"/>
                </a:solidFill>
              </a:rPr>
              <a:t>定位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z="1200" smtClean="0"/>
              <a:t>Class name</a:t>
            </a:r>
            <a:r>
              <a:rPr lang="zh-CN" altLang="en-US" sz="1200" smtClean="0"/>
              <a:t>是很容易重复的</a:t>
            </a:r>
            <a:endParaRPr lang="en-US" altLang="zh-CN" sz="1200" smtClean="0"/>
          </a:p>
          <a:p>
            <a:r>
              <a:rPr lang="en-US" altLang="zh-CN" sz="1200" err="1" smtClean="0"/>
              <a:t>find_element_by_class_name</a:t>
            </a:r>
            <a:r>
              <a:rPr lang="en-US" altLang="zh-CN" sz="1200"/>
              <a:t>("</a:t>
            </a:r>
            <a:r>
              <a:rPr lang="en-US" altLang="zh-CN" sz="1200" err="1"/>
              <a:t>class_name_vaule</a:t>
            </a:r>
            <a:r>
              <a:rPr lang="en-US" altLang="zh-CN" sz="1200" smtClean="0"/>
              <a:t>")</a:t>
            </a:r>
          </a:p>
          <a:p>
            <a:endParaRPr lang="en-US" altLang="zh-CN" sz="1200"/>
          </a:p>
          <a:p>
            <a:r>
              <a:rPr lang="en-US" altLang="zh-CN" err="1">
                <a:solidFill>
                  <a:srgbClr val="FF0000"/>
                </a:solidFill>
              </a:rPr>
              <a:t>Tag_name</a:t>
            </a:r>
            <a:r>
              <a:rPr lang="zh-CN" altLang="en-US">
                <a:solidFill>
                  <a:srgbClr val="FF0000"/>
                </a:solidFill>
              </a:rPr>
              <a:t>定位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 sz="1200" smtClean="0"/>
              <a:t>标签名字最容易重复，不过可以用来定位一组数据</a:t>
            </a:r>
            <a:r>
              <a:rPr lang="en-US" altLang="zh-CN" sz="1200" smtClean="0"/>
              <a:t> </a:t>
            </a:r>
          </a:p>
          <a:p>
            <a:r>
              <a:rPr lang="en-US" altLang="zh-CN" sz="1200" err="1"/>
              <a:t>find_element_by_tag_name</a:t>
            </a:r>
            <a:r>
              <a:rPr lang="en-US" altLang="zh-CN" sz="1200"/>
              <a:t>("input</a:t>
            </a:r>
            <a:r>
              <a:rPr lang="en-US" altLang="zh-CN" sz="1200" smtClean="0"/>
              <a:t>")</a:t>
            </a:r>
          </a:p>
          <a:p>
            <a:endParaRPr lang="en-US" altLang="zh-CN" sz="1200"/>
          </a:p>
          <a:p>
            <a:r>
              <a:rPr lang="en-US" altLang="zh-CN">
                <a:solidFill>
                  <a:srgbClr val="FF0000"/>
                </a:solidFill>
              </a:rPr>
              <a:t>Link</a:t>
            </a:r>
            <a:r>
              <a:rPr lang="zh-CN" altLang="en-US">
                <a:solidFill>
                  <a:srgbClr val="FF0000"/>
                </a:solidFill>
              </a:rPr>
              <a:t>定位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z="1200" err="1"/>
              <a:t>find_element_by_link_text</a:t>
            </a:r>
            <a:r>
              <a:rPr lang="en-US" altLang="zh-CN" sz="1200"/>
              <a:t>("</a:t>
            </a:r>
            <a:r>
              <a:rPr lang="en-US" altLang="zh-CN" sz="1200" err="1"/>
              <a:t>text_vaule</a:t>
            </a:r>
            <a:r>
              <a:rPr lang="en-US" altLang="zh-CN" sz="1200"/>
              <a:t>")</a:t>
            </a:r>
            <a:endParaRPr lang="en-US" altLang="zh-CN" sz="1200" smtClean="0"/>
          </a:p>
          <a:p>
            <a:r>
              <a:rPr lang="en-US" altLang="zh-CN" sz="1200"/>
              <a:t>&lt;</a:t>
            </a:r>
            <a:r>
              <a:rPr lang="en-US" altLang="zh-CN" sz="1200" err="1" smtClean="0"/>
              <a:t>aonclick</a:t>
            </a:r>
            <a:r>
              <a:rPr lang="en-US" altLang="zh-CN" sz="1200"/>
              <a:t>="</a:t>
            </a:r>
            <a:r>
              <a:rPr lang="en-US" altLang="zh-CN" sz="1200" err="1" smtClean="0"/>
              <a:t>returnfalse</a:t>
            </a:r>
            <a:r>
              <a:rPr lang="en-US" altLang="zh-CN" sz="1200" smtClean="0"/>
              <a:t>;"class</a:t>
            </a:r>
            <a:r>
              <a:rPr lang="en-US" altLang="zh-CN" sz="1200"/>
              <a:t>="</a:t>
            </a:r>
            <a:r>
              <a:rPr lang="en-US" altLang="zh-CN" sz="1200" err="1" smtClean="0"/>
              <a:t>lb"name</a:t>
            </a:r>
            <a:r>
              <a:rPr lang="en-US" altLang="zh-CN" sz="1200"/>
              <a:t>="</a:t>
            </a:r>
            <a:r>
              <a:rPr lang="en-US" altLang="zh-CN" sz="1200" err="1" smtClean="0"/>
              <a:t>tj_login"href</a:t>
            </a:r>
            <a:r>
              <a:rPr lang="en-US" altLang="zh-CN" sz="1200"/>
              <a:t>="https://passport.baidu.com/v2/?</a:t>
            </a:r>
            <a:r>
              <a:rPr lang="en-US" altLang="zh-CN" sz="1200" err="1"/>
              <a:t>login&amp;amp;tpl</a:t>
            </a:r>
            <a:r>
              <a:rPr lang="en-US" altLang="zh-CN" sz="1200"/>
              <a:t>=</a:t>
            </a:r>
            <a:r>
              <a:rPr lang="en-US" altLang="zh-CN" sz="1200" err="1"/>
              <a:t>mn&amp;amp;u</a:t>
            </a:r>
            <a:r>
              <a:rPr lang="en-US" altLang="zh-CN" sz="1200"/>
              <a:t>=http%3A%2F%2Fwww.baidu.com%2F"&gt;</a:t>
            </a:r>
            <a:r>
              <a:rPr lang="zh-CN" altLang="en-US" sz="1200"/>
              <a:t>登录</a:t>
            </a:r>
            <a:r>
              <a:rPr lang="en-US" altLang="zh-CN" sz="1200"/>
              <a:t>&lt;/a&gt;</a:t>
            </a:r>
            <a:r>
              <a:rPr lang="en-US" altLang="zh-CN" sz="1200"/>
              <a:t> </a:t>
            </a:r>
          </a:p>
          <a:p>
            <a:endParaRPr lang="en-US" altLang="zh-CN" sz="12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2CA83-2EED-4D09-887E-C845568B1C99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67358" y="339503"/>
            <a:ext cx="8036892" cy="4284886"/>
          </a:xfrm>
        </p:spPr>
        <p:txBody>
          <a:bodyPr/>
          <a:lstStyle/>
          <a:p>
            <a:r>
              <a:rPr lang="en-US" altLang="zh-CN" err="1" smtClean="0">
                <a:solidFill>
                  <a:srgbClr val="FF0000"/>
                </a:solidFill>
              </a:rPr>
              <a:t>css</a:t>
            </a:r>
            <a:r>
              <a:rPr lang="zh-CN" altLang="en-US" smtClean="0">
                <a:solidFill>
                  <a:srgbClr val="FF0000"/>
                </a:solidFill>
              </a:rPr>
              <a:t>定位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z="1400"/>
              <a:t>#</a:t>
            </a:r>
            <a:r>
              <a:rPr lang="zh-CN" altLang="en-US" sz="1400"/>
              <a:t>号表示通过</a:t>
            </a:r>
            <a:r>
              <a:rPr lang="en-US" altLang="zh-CN" sz="1400"/>
              <a:t>id</a:t>
            </a:r>
            <a:r>
              <a:rPr lang="zh-CN" altLang="en-US" sz="1400"/>
              <a:t>属性来定位</a:t>
            </a:r>
            <a:r>
              <a:rPr lang="zh-CN" altLang="en-US" sz="1400" smtClean="0"/>
              <a:t>元素，</a:t>
            </a:r>
            <a:r>
              <a:rPr lang="en-US" altLang="zh-CN" sz="1400" err="1"/>
              <a:t>find_element_by_css_selector</a:t>
            </a:r>
            <a:r>
              <a:rPr lang="en-US" altLang="zh-CN" sz="1400"/>
              <a:t>("</a:t>
            </a:r>
            <a:r>
              <a:rPr lang="en-US" altLang="zh-CN" sz="1400"/>
              <a:t>#</a:t>
            </a:r>
            <a:r>
              <a:rPr lang="en-US" altLang="zh-CN" sz="1400"/>
              <a:t>kw</a:t>
            </a:r>
            <a:r>
              <a:rPr lang="en-US" altLang="zh-CN" sz="1400" smtClean="0"/>
              <a:t>")</a:t>
            </a:r>
          </a:p>
          <a:p>
            <a:r>
              <a:rPr lang="en-US" altLang="zh-CN" sz="1400"/>
              <a:t>.</a:t>
            </a:r>
            <a:r>
              <a:rPr lang="zh-CN" altLang="en-US" sz="1400"/>
              <a:t>号表示通过</a:t>
            </a:r>
            <a:r>
              <a:rPr lang="en-US" altLang="zh-CN" sz="1400"/>
              <a:t>class</a:t>
            </a:r>
            <a:r>
              <a:rPr lang="zh-CN" altLang="en-US" sz="1400"/>
              <a:t>属性来定位</a:t>
            </a:r>
            <a:r>
              <a:rPr lang="zh-CN" altLang="en-US" sz="1400" smtClean="0"/>
              <a:t>元素，</a:t>
            </a:r>
            <a:r>
              <a:rPr lang="en-US" altLang="zh-CN" sz="1400"/>
              <a:t>find_element_by_css_selector("</a:t>
            </a:r>
            <a:r>
              <a:rPr lang="en-US" altLang="zh-CN" sz="1400"/>
              <a:t>.</a:t>
            </a:r>
            <a:r>
              <a:rPr lang="en-US" altLang="zh-CN" sz="1400"/>
              <a:t>s_ipt</a:t>
            </a:r>
            <a:r>
              <a:rPr lang="en-US" altLang="zh-CN" sz="1400" smtClean="0"/>
              <a:t>")</a:t>
            </a:r>
          </a:p>
          <a:p>
            <a:r>
              <a:rPr lang="zh-CN" altLang="en-US" sz="1400" smtClean="0"/>
              <a:t>通过标签定位，</a:t>
            </a:r>
            <a:r>
              <a:rPr lang="en-US" altLang="zh-CN" sz="1400" smtClean="0"/>
              <a:t>find_element_by_css_selector</a:t>
            </a:r>
            <a:r>
              <a:rPr lang="en-US" altLang="zh-CN" sz="1400"/>
              <a:t>("input</a:t>
            </a:r>
            <a:r>
              <a:rPr lang="en-US" altLang="zh-CN" sz="1400" smtClean="0"/>
              <a:t>")</a:t>
            </a:r>
          </a:p>
          <a:p>
            <a:r>
              <a:rPr lang="zh-CN" altLang="en-US" sz="1400"/>
              <a:t>通过属性定位元素（挺常用的</a:t>
            </a:r>
            <a:r>
              <a:rPr lang="zh-CN" altLang="en-US" sz="1400" smtClean="0"/>
              <a:t>），</a:t>
            </a:r>
            <a:r>
              <a:rPr lang="en-US" altLang="zh-CN" sz="1400" smtClean="0"/>
              <a:t>find_element_by_css_selector</a:t>
            </a:r>
            <a:r>
              <a:rPr lang="en-US" altLang="zh-CN" sz="1400"/>
              <a:t>("</a:t>
            </a:r>
            <a:r>
              <a:rPr lang="en-US" altLang="zh-CN" sz="1400"/>
              <a:t>[</a:t>
            </a:r>
            <a:r>
              <a:rPr lang="en-US" altLang="zh-CN" sz="1400"/>
              <a:t>name='wd'</a:t>
            </a:r>
            <a:r>
              <a:rPr lang="en-US" altLang="zh-CN" sz="1400"/>
              <a:t>]</a:t>
            </a:r>
            <a:r>
              <a:rPr lang="en-US" altLang="zh-CN" sz="1400"/>
              <a:t>")</a:t>
            </a:r>
          </a:p>
          <a:p>
            <a:r>
              <a:rPr lang="en-US" altLang="zh-CN" sz="1400" smtClean="0"/>
              <a:t>                                                   find_element_by_css_selector</a:t>
            </a:r>
            <a:r>
              <a:rPr lang="en-US" altLang="zh-CN" sz="1400"/>
              <a:t>("[maxlength='255</a:t>
            </a:r>
            <a:r>
              <a:rPr lang="en-US" altLang="zh-CN" sz="1400" smtClean="0"/>
              <a:t>']")</a:t>
            </a:r>
          </a:p>
          <a:p>
            <a:r>
              <a:rPr lang="zh-CN" altLang="en-US" sz="1400"/>
              <a:t>组合定位</a:t>
            </a:r>
            <a:r>
              <a:rPr lang="zh-CN" altLang="en-US" sz="1400" smtClean="0"/>
              <a:t>元素：标签</a:t>
            </a:r>
            <a:r>
              <a:rPr lang="zh-CN" altLang="en-US" sz="1400"/>
              <a:t>名</a:t>
            </a:r>
            <a:r>
              <a:rPr lang="en-US" altLang="zh-CN" sz="1400"/>
              <a:t>#id</a:t>
            </a:r>
            <a:r>
              <a:rPr lang="zh-CN" altLang="en-US" sz="1400"/>
              <a:t>属性值：指的是该</a:t>
            </a:r>
            <a:r>
              <a:rPr lang="en-US" altLang="zh-CN" sz="1400"/>
              <a:t>input</a:t>
            </a:r>
            <a:r>
              <a:rPr lang="zh-CN" altLang="en-US" sz="1400"/>
              <a:t>标签下</a:t>
            </a:r>
            <a:r>
              <a:rPr lang="en-US" altLang="zh-CN" sz="1400"/>
              <a:t>id</a:t>
            </a:r>
            <a:r>
              <a:rPr lang="zh-CN" altLang="en-US" sz="1400"/>
              <a:t>属性为</a:t>
            </a:r>
            <a:r>
              <a:rPr lang="en-US" altLang="zh-CN" sz="1400"/>
              <a:t>kw</a:t>
            </a:r>
            <a:r>
              <a:rPr lang="zh-CN" altLang="en-US" sz="1400"/>
              <a:t>的元素</a:t>
            </a:r>
          </a:p>
          <a:p>
            <a:r>
              <a:rPr lang="en-US" altLang="zh-CN" sz="1400" smtClean="0"/>
              <a:t>                        find_element_by_css_selector</a:t>
            </a:r>
            <a:r>
              <a:rPr lang="en-US" altLang="zh-CN" sz="1400"/>
              <a:t>("</a:t>
            </a:r>
            <a:r>
              <a:rPr lang="en-US" altLang="zh-CN" sz="1400" err="1"/>
              <a:t>input#kw</a:t>
            </a:r>
            <a:r>
              <a:rPr lang="en-US" altLang="zh-CN" sz="1400" smtClean="0"/>
              <a:t>")</a:t>
            </a:r>
          </a:p>
          <a:p>
            <a:r>
              <a:rPr lang="zh-CN" altLang="en-US" sz="1400" smtClean="0"/>
              <a:t> </a:t>
            </a:r>
            <a:r>
              <a:rPr lang="en-US" altLang="zh-CN" sz="1400" smtClean="0"/>
              <a:t>	      </a:t>
            </a:r>
            <a:r>
              <a:rPr lang="zh-CN" altLang="en-US" sz="1400" smtClean="0"/>
              <a:t>标签</a:t>
            </a:r>
            <a:r>
              <a:rPr lang="zh-CN" altLang="en-US" sz="1400"/>
              <a:t>名</a:t>
            </a:r>
            <a:r>
              <a:rPr lang="en-US" altLang="zh-CN" sz="1400"/>
              <a:t>.class</a:t>
            </a:r>
            <a:r>
              <a:rPr lang="zh-CN" altLang="en-US" sz="1400"/>
              <a:t>属性值：指的是该</a:t>
            </a:r>
            <a:r>
              <a:rPr lang="en-US" altLang="zh-CN" sz="1400"/>
              <a:t>input</a:t>
            </a:r>
            <a:r>
              <a:rPr lang="zh-CN" altLang="en-US" sz="1400"/>
              <a:t>标签下</a:t>
            </a:r>
            <a:r>
              <a:rPr lang="en-US" altLang="zh-CN" sz="1400"/>
              <a:t>class</a:t>
            </a:r>
            <a:r>
              <a:rPr lang="zh-CN" altLang="en-US" sz="1400"/>
              <a:t>属性为</a:t>
            </a:r>
            <a:r>
              <a:rPr lang="en-US" altLang="zh-CN" sz="1400" err="1"/>
              <a:t>s_ipt</a:t>
            </a:r>
            <a:r>
              <a:rPr lang="zh-CN" altLang="en-US" sz="1400"/>
              <a:t>的元素</a:t>
            </a:r>
          </a:p>
          <a:p>
            <a:r>
              <a:rPr lang="en-US" altLang="zh-CN" sz="1400" smtClean="0"/>
              <a:t>	      </a:t>
            </a:r>
            <a:r>
              <a:rPr lang="en-US" altLang="zh-CN" sz="1400" err="1" smtClean="0"/>
              <a:t>find_element_by_css_selector</a:t>
            </a:r>
            <a:r>
              <a:rPr lang="en-US" altLang="zh-CN" sz="1400"/>
              <a:t>("</a:t>
            </a:r>
            <a:r>
              <a:rPr lang="en-US" altLang="zh-CN" sz="1400" err="1"/>
              <a:t>input.s_ipt</a:t>
            </a:r>
            <a:r>
              <a:rPr lang="en-US" altLang="zh-CN" sz="1400"/>
              <a:t>")</a:t>
            </a:r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 smtClean="0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2CA83-2EED-4D09-887E-C845568B1C99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814"/>
            <a:ext cx="937079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7544" y="699542"/>
            <a:ext cx="8036892" cy="38885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500" smtClean="0">
                <a:solidFill>
                  <a:srgbClr val="00B050"/>
                </a:solidFill>
              </a:rPr>
              <a:t>  # </a:t>
            </a:r>
            <a:r>
              <a:rPr lang="zh-CN" altLang="zh-CN" sz="1500">
                <a:solidFill>
                  <a:srgbClr val="00B050"/>
                </a:solidFill>
              </a:rPr>
              <a:t>浏览器全屏显示</a:t>
            </a:r>
          </a:p>
          <a:p>
            <a:r>
              <a:rPr lang="en-US" altLang="zh-CN" sz="1600" smtClean="0"/>
              <a:t>	</a:t>
            </a:r>
            <a:r>
              <a:rPr lang="en-US" altLang="zh-CN" sz="1600" err="1" smtClean="0"/>
              <a:t>driver.maximize_window</a:t>
            </a:r>
            <a:r>
              <a:rPr lang="en-US" altLang="zh-CN" sz="1600"/>
              <a:t>()</a:t>
            </a:r>
            <a:r>
              <a:rPr lang="en-US" altLang="zh-CN" sz="1600" smtClean="0"/>
              <a:t> </a:t>
            </a:r>
          </a:p>
          <a:p>
            <a:r>
              <a:rPr lang="en-US" altLang="zh-CN" sz="1500" smtClean="0">
                <a:solidFill>
                  <a:srgbClr val="00B050"/>
                </a:solidFill>
              </a:rPr>
              <a:t>  #</a:t>
            </a:r>
            <a:r>
              <a:rPr lang="zh-CN" altLang="en-US" sz="1500">
                <a:solidFill>
                  <a:srgbClr val="00B050"/>
                </a:solidFill>
              </a:rPr>
              <a:t>浏览器设置大小</a:t>
            </a:r>
            <a:endParaRPr lang="en-US" altLang="zh-CN" sz="1500">
              <a:solidFill>
                <a:srgbClr val="00B050"/>
              </a:solidFill>
            </a:endParaRPr>
          </a:p>
          <a:p>
            <a:r>
              <a:rPr lang="en-US" altLang="zh-CN" sz="1600" smtClean="0"/>
              <a:t>	</a:t>
            </a:r>
            <a:r>
              <a:rPr lang="en-US" altLang="zh-CN" sz="1600" err="1" smtClean="0"/>
              <a:t>driver.set_window_size</a:t>
            </a:r>
            <a:r>
              <a:rPr lang="en-US" altLang="zh-CN" sz="1600" smtClean="0"/>
              <a:t>(800,600)</a:t>
            </a:r>
          </a:p>
          <a:p>
            <a:r>
              <a:rPr lang="en-US" altLang="zh-CN" sz="1500" smtClean="0">
                <a:solidFill>
                  <a:srgbClr val="00B050"/>
                </a:solidFill>
              </a:rPr>
              <a:t>  #</a:t>
            </a:r>
            <a:r>
              <a:rPr lang="zh-CN" altLang="en-US" sz="1500">
                <a:solidFill>
                  <a:srgbClr val="00B050"/>
                </a:solidFill>
              </a:rPr>
              <a:t>浏览器后退和前进</a:t>
            </a:r>
            <a:endParaRPr lang="en-US" altLang="zh-CN" sz="1500">
              <a:solidFill>
                <a:srgbClr val="00B050"/>
              </a:solidFill>
            </a:endParaRPr>
          </a:p>
          <a:p>
            <a:r>
              <a:rPr lang="en-US" altLang="zh-CN" sz="1600" smtClean="0"/>
              <a:t>	</a:t>
            </a:r>
            <a:r>
              <a:rPr lang="en-US" altLang="zh-CN" sz="1600" err="1" smtClean="0"/>
              <a:t>driver.back</a:t>
            </a:r>
            <a:r>
              <a:rPr lang="en-US" altLang="zh-CN" sz="1600" smtClean="0"/>
              <a:t>()    </a:t>
            </a:r>
            <a:r>
              <a:rPr lang="en-US" altLang="zh-CN" sz="1600" err="1" smtClean="0"/>
              <a:t>driver.forward</a:t>
            </a:r>
            <a:r>
              <a:rPr lang="en-US" altLang="zh-CN" sz="1600" smtClean="0"/>
              <a:t>() </a:t>
            </a:r>
            <a:endParaRPr lang="zh-CN" altLang="zh-CN" sz="1600"/>
          </a:p>
          <a:p>
            <a:r>
              <a:rPr lang="en-US" altLang="zh-CN" sz="1500" smtClean="0">
                <a:solidFill>
                  <a:srgbClr val="00B050"/>
                </a:solidFill>
              </a:rPr>
              <a:t>  #</a:t>
            </a:r>
            <a:r>
              <a:rPr lang="zh-CN" altLang="zh-CN" sz="1500">
                <a:solidFill>
                  <a:srgbClr val="00B050"/>
                </a:solidFill>
              </a:rPr>
              <a:t>输入中文</a:t>
            </a:r>
          </a:p>
          <a:p>
            <a:r>
              <a:rPr lang="en-US" altLang="zh-CN" sz="1600" smtClean="0"/>
              <a:t>	send_keys(u</a:t>
            </a:r>
            <a:r>
              <a:rPr lang="en-US" altLang="zh-CN" sz="1600"/>
              <a:t>"</a:t>
            </a:r>
            <a:r>
              <a:rPr lang="zh-CN" altLang="zh-CN" sz="1600"/>
              <a:t>输入中文</a:t>
            </a:r>
            <a:r>
              <a:rPr lang="en-US" altLang="zh-CN" sz="1600"/>
              <a:t>")</a:t>
            </a:r>
            <a:endParaRPr lang="zh-CN" altLang="zh-CN" sz="1600"/>
          </a:p>
          <a:p>
            <a:r>
              <a:rPr lang="en-US" altLang="zh-CN" sz="1500" smtClean="0">
                <a:solidFill>
                  <a:srgbClr val="00B050"/>
                </a:solidFill>
              </a:rPr>
              <a:t>  #</a:t>
            </a:r>
            <a:r>
              <a:rPr lang="zh-CN" altLang="zh-CN" sz="1500">
                <a:solidFill>
                  <a:srgbClr val="00B050"/>
                </a:solidFill>
              </a:rPr>
              <a:t>将页面滚动条拖到底部</a:t>
            </a:r>
          </a:p>
          <a:p>
            <a:r>
              <a:rPr lang="en-US" altLang="zh-CN" sz="1600" smtClean="0"/>
              <a:t>	</a:t>
            </a:r>
            <a:r>
              <a:rPr lang="en-US" altLang="zh-CN" sz="1600" err="1" smtClean="0"/>
              <a:t>js</a:t>
            </a:r>
            <a:r>
              <a:rPr lang="en-US" altLang="zh-CN" sz="1600"/>
              <a:t>="</a:t>
            </a:r>
            <a:r>
              <a:rPr lang="en-US" altLang="zh-CN" sz="1600" err="1"/>
              <a:t>var</a:t>
            </a:r>
            <a:r>
              <a:rPr lang="en-US" altLang="zh-CN" sz="1600"/>
              <a:t> q=</a:t>
            </a:r>
            <a:r>
              <a:rPr lang="en-US" altLang="zh-CN" sz="1600" err="1"/>
              <a:t>document.documentElement.scrollTop</a:t>
            </a:r>
            <a:r>
              <a:rPr lang="en-US" altLang="zh-CN" sz="1600"/>
              <a:t>=10000"</a:t>
            </a:r>
            <a:endParaRPr lang="zh-CN" altLang="zh-CN" sz="1600"/>
          </a:p>
          <a:p>
            <a:r>
              <a:rPr lang="en-US" altLang="zh-CN" sz="1600" smtClean="0"/>
              <a:t>	</a:t>
            </a:r>
            <a:r>
              <a:rPr lang="en-US" altLang="zh-CN" sz="1600" err="1" smtClean="0"/>
              <a:t>driver.execute_script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js</a:t>
            </a:r>
            <a:r>
              <a:rPr lang="en-US" altLang="zh-CN" sz="1600" smtClean="0"/>
              <a:t>)</a:t>
            </a:r>
          </a:p>
          <a:p>
            <a:r>
              <a:rPr lang="en-US" altLang="zh-CN" sz="1500" smtClean="0">
                <a:solidFill>
                  <a:srgbClr val="00B050"/>
                </a:solidFill>
              </a:rPr>
              <a:t>  #</a:t>
            </a:r>
            <a:r>
              <a:rPr lang="zh-CN" altLang="en-US" sz="1500">
                <a:solidFill>
                  <a:srgbClr val="00B050"/>
                </a:solidFill>
              </a:rPr>
              <a:t>关闭浏览器</a:t>
            </a:r>
            <a:endParaRPr lang="en-US" altLang="zh-CN" sz="1500">
              <a:solidFill>
                <a:srgbClr val="00B050"/>
              </a:solidFill>
            </a:endParaRPr>
          </a:p>
          <a:p>
            <a:r>
              <a:rPr lang="en-US" altLang="zh-CN" sz="1600" smtClean="0"/>
              <a:t>	</a:t>
            </a:r>
            <a:r>
              <a:rPr lang="en-US" altLang="zh-CN" sz="1600" err="1" smtClean="0"/>
              <a:t>driver.close</a:t>
            </a:r>
            <a:r>
              <a:rPr lang="en-US" altLang="zh-CN" sz="1600" smtClean="0"/>
              <a:t>()</a:t>
            </a:r>
            <a:endParaRPr lang="zh-CN" altLang="zh-CN" sz="1600"/>
          </a:p>
          <a:p>
            <a:endParaRPr lang="zh-CN" altLang="zh-CN" sz="1600"/>
          </a:p>
          <a:p>
            <a:r>
              <a:rPr lang="en-US" altLang="zh-CN" sz="1600" smtClean="0"/>
              <a:t>  </a:t>
            </a:r>
            <a:endParaRPr lang="en-US" altLang="zh-CN" sz="1600"/>
          </a:p>
        </p:txBody>
      </p:sp>
      <p:grpSp>
        <p:nvGrpSpPr>
          <p:cNvPr id="5" name="组合 4"/>
          <p:cNvGrpSpPr/>
          <p:nvPr/>
        </p:nvGrpSpPr>
        <p:grpSpPr>
          <a:xfrm>
            <a:off x="-2" y="16499"/>
            <a:ext cx="2123728" cy="567811"/>
            <a:chOff x="2520086" y="247953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47953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>
                  <a:latin typeface="+mj-ea"/>
                  <a:ea typeface="+mj-ea"/>
                </a:rPr>
                <a:t>API-</a:t>
              </a:r>
              <a:r>
                <a:rPr lang="zh-CN" altLang="en-US" b="1">
                  <a:latin typeface="+mj-ea"/>
                  <a:ea typeface="+mj-ea"/>
                </a:rPr>
                <a:t>浏览器操作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7544" y="681465"/>
            <a:ext cx="8036892" cy="3888581"/>
          </a:xfrm>
        </p:spPr>
        <p:txBody>
          <a:bodyPr>
            <a:normAutofit/>
          </a:bodyPr>
          <a:lstStyle/>
          <a:p>
            <a:r>
              <a:rPr lang="en-US" altLang="zh-CN" sz="1600" smtClean="0"/>
              <a:t>    </a:t>
            </a:r>
            <a:r>
              <a:rPr lang="zh-CN" altLang="en-US" sz="1600" smtClean="0">
                <a:solidFill>
                  <a:srgbClr val="00B050"/>
                </a:solidFill>
              </a:rPr>
              <a:t>常用的对对象的操作有</a:t>
            </a:r>
            <a:endParaRPr lang="en-US" altLang="zh-CN" sz="1600" smtClean="0">
              <a:solidFill>
                <a:srgbClr val="00B050"/>
              </a:solidFill>
            </a:endParaRPr>
          </a:p>
          <a:p>
            <a:r>
              <a:rPr lang="zh-CN" altLang="en-US" sz="1600" smtClean="0"/>
              <a:t>∑</a:t>
            </a:r>
            <a:r>
              <a:rPr lang="en-US" altLang="zh-CN" sz="1600" smtClean="0"/>
              <a:t>· </a:t>
            </a:r>
            <a:r>
              <a:rPr lang="en-US" altLang="zh-CN" sz="1800" b="1" smtClean="0">
                <a:solidFill>
                  <a:srgbClr val="FF0000"/>
                </a:solidFill>
              </a:rPr>
              <a:t>clear</a:t>
            </a:r>
            <a:r>
              <a:rPr lang="en-US" altLang="zh-CN" sz="1600" smtClean="0"/>
              <a:t> </a:t>
            </a:r>
            <a:r>
              <a:rPr lang="zh-CN" altLang="en-US" sz="1600" smtClean="0"/>
              <a:t>清除元素内容，</a:t>
            </a:r>
            <a:r>
              <a:rPr lang="en-US" altLang="zh-CN" sz="1600" smtClean="0"/>
              <a:t>if you can</a:t>
            </a:r>
          </a:p>
          <a:p>
            <a:r>
              <a:rPr lang="en-US" altLang="zh-CN" sz="1600"/>
              <a:t>  </a:t>
            </a:r>
            <a:r>
              <a:rPr lang="en-US" altLang="zh-CN" sz="1600" smtClean="0"/>
              <a:t>          </a:t>
            </a:r>
            <a:r>
              <a:rPr lang="en-US" altLang="zh-CN" sz="1600" err="1" smtClean="0"/>
              <a:t>by_id</a:t>
            </a:r>
            <a:r>
              <a:rPr lang="en-US" altLang="zh-CN" sz="1600"/>
              <a:t>("</a:t>
            </a:r>
            <a:r>
              <a:rPr lang="en-US" altLang="zh-CN" sz="1600" err="1"/>
              <a:t>user_name</a:t>
            </a:r>
            <a:r>
              <a:rPr lang="en-US" altLang="zh-CN" sz="1600"/>
              <a:t>").clear</a:t>
            </a:r>
            <a:r>
              <a:rPr lang="en-US" altLang="zh-CN" sz="1600" smtClean="0"/>
              <a:t>()</a:t>
            </a:r>
          </a:p>
          <a:p>
            <a:endParaRPr lang="en-US" altLang="zh-CN" sz="1600" smtClean="0"/>
          </a:p>
          <a:p>
            <a:r>
              <a:rPr lang="zh-CN" altLang="en-US" sz="1600"/>
              <a:t>∑</a:t>
            </a:r>
            <a:r>
              <a:rPr lang="en-US" altLang="zh-CN" sz="1600" smtClean="0"/>
              <a:t>· </a:t>
            </a:r>
            <a:r>
              <a:rPr lang="en-US" altLang="zh-CN" sz="1800" b="1">
                <a:solidFill>
                  <a:srgbClr val="FF0000"/>
                </a:solidFill>
              </a:rPr>
              <a:t>send_keys </a:t>
            </a:r>
            <a:r>
              <a:rPr lang="zh-CN" altLang="en-US" sz="1600" smtClean="0"/>
              <a:t>模拟输入，但是如果是中文，则是</a:t>
            </a:r>
            <a:r>
              <a:rPr lang="en-US" altLang="zh-CN" sz="1600" smtClean="0"/>
              <a:t>send_keys(u’</a:t>
            </a:r>
            <a:r>
              <a:rPr lang="zh-CN" altLang="en-US" sz="1600" smtClean="0"/>
              <a:t>中文</a:t>
            </a:r>
            <a:r>
              <a:rPr lang="en-US" altLang="zh-CN" sz="1600" smtClean="0"/>
              <a:t>’)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          </a:t>
            </a:r>
            <a:r>
              <a:rPr lang="en-US" altLang="zh-CN" sz="1600" err="1" smtClean="0"/>
              <a:t>by_id</a:t>
            </a:r>
            <a:r>
              <a:rPr lang="en-US" altLang="zh-CN" sz="1600"/>
              <a:t>("</a:t>
            </a:r>
            <a:r>
              <a:rPr lang="en-US" altLang="zh-CN" sz="1600" err="1"/>
              <a:t>user_pwd</a:t>
            </a:r>
            <a:r>
              <a:rPr lang="en-US" altLang="zh-CN" sz="1600"/>
              <a:t>").send_keys("123456</a:t>
            </a:r>
            <a:r>
              <a:rPr lang="en-US" altLang="zh-CN" sz="1600" smtClean="0"/>
              <a:t>")</a:t>
            </a:r>
          </a:p>
          <a:p>
            <a:endParaRPr lang="en-US" altLang="zh-CN" sz="1600" smtClean="0"/>
          </a:p>
          <a:p>
            <a:r>
              <a:rPr lang="zh-CN" altLang="en-US" sz="1600"/>
              <a:t>∑</a:t>
            </a:r>
            <a:r>
              <a:rPr lang="en-US" altLang="zh-CN" sz="1600" smtClean="0"/>
              <a:t>· </a:t>
            </a:r>
            <a:r>
              <a:rPr lang="en-US" altLang="zh-CN" sz="1800" b="1">
                <a:solidFill>
                  <a:srgbClr val="FF0000"/>
                </a:solidFill>
              </a:rPr>
              <a:t>click</a:t>
            </a:r>
            <a:r>
              <a:rPr lang="en-US" altLang="zh-CN" sz="1600" smtClean="0"/>
              <a:t> </a:t>
            </a:r>
            <a:r>
              <a:rPr lang="zh-CN" altLang="en-US" sz="1600" smtClean="0"/>
              <a:t>点击元素，只是单击一下</a:t>
            </a:r>
            <a:endParaRPr lang="en-US" altLang="zh-CN" sz="1600" smtClean="0"/>
          </a:p>
          <a:p>
            <a:r>
              <a:rPr lang="en-US" altLang="zh-CN" sz="1600"/>
              <a:t> </a:t>
            </a:r>
            <a:r>
              <a:rPr lang="en-US" altLang="zh-CN" sz="1600" smtClean="0"/>
              <a:t>           </a:t>
            </a:r>
            <a:r>
              <a:rPr lang="en-US" altLang="zh-CN" sz="1600" err="1" smtClean="0"/>
              <a:t>by_id</a:t>
            </a:r>
            <a:r>
              <a:rPr lang="en-US" altLang="zh-CN" sz="1600" smtClean="0"/>
              <a:t>(“</a:t>
            </a:r>
            <a:r>
              <a:rPr lang="en-US" altLang="zh-CN" sz="1600" err="1" smtClean="0"/>
              <a:t>loginBtn</a:t>
            </a:r>
            <a:r>
              <a:rPr lang="en-US" altLang="zh-CN" sz="1600" smtClean="0"/>
              <a:t>").click()</a:t>
            </a:r>
          </a:p>
          <a:p>
            <a:endParaRPr lang="en-US" altLang="zh-CN" sz="1600" smtClean="0"/>
          </a:p>
          <a:p>
            <a:r>
              <a:rPr lang="zh-CN" altLang="en-US" sz="1600"/>
              <a:t>∑</a:t>
            </a:r>
            <a:r>
              <a:rPr lang="en-US" altLang="zh-CN" sz="1600" smtClean="0"/>
              <a:t>· </a:t>
            </a:r>
            <a:r>
              <a:rPr lang="en-US" altLang="zh-CN" sz="1800" b="1" err="1">
                <a:solidFill>
                  <a:srgbClr val="FF0000"/>
                </a:solidFill>
              </a:rPr>
              <a:t>get_attribute</a:t>
            </a:r>
            <a:r>
              <a:rPr lang="en-US" altLang="zh-CN" sz="1600" smtClean="0"/>
              <a:t> </a:t>
            </a:r>
            <a:r>
              <a:rPr lang="zh-CN" altLang="en-US" sz="1600" smtClean="0"/>
              <a:t>获取</a:t>
            </a:r>
            <a:r>
              <a:rPr lang="zh-CN" altLang="en-US" sz="1600"/>
              <a:t>元素</a:t>
            </a:r>
            <a:r>
              <a:rPr lang="zh-CN" altLang="en-US" sz="1600" smtClean="0"/>
              <a:t>属性</a:t>
            </a:r>
            <a:r>
              <a:rPr lang="en-US" altLang="zh-CN" sz="1600" smtClean="0"/>
              <a:t> 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          </a:t>
            </a:r>
            <a:r>
              <a:rPr lang="en-US" altLang="zh-CN" sz="1600" err="1" smtClean="0"/>
              <a:t>by_id</a:t>
            </a:r>
            <a:r>
              <a:rPr lang="en-US" altLang="zh-CN" sz="1600" smtClean="0"/>
              <a:t>(‘</a:t>
            </a:r>
            <a:r>
              <a:rPr lang="en-US" altLang="zh-CN" sz="1600" err="1" smtClean="0"/>
              <a:t>ssid</a:t>
            </a:r>
            <a:r>
              <a:rPr lang="en-US" altLang="zh-CN" sz="1600" smtClean="0"/>
              <a:t>’).</a:t>
            </a:r>
            <a:r>
              <a:rPr lang="en-US" altLang="zh-CN" sz="1600" err="1"/>
              <a:t>get_attribute</a:t>
            </a:r>
            <a:r>
              <a:rPr lang="en-US" altLang="zh-CN" sz="1600" smtClean="0"/>
              <a:t>(‘value’)</a:t>
            </a:r>
            <a:r>
              <a:rPr lang="zh-CN" altLang="en-US" sz="1600" smtClean="0"/>
              <a:t>就可以获取输入框的值</a:t>
            </a:r>
            <a:endParaRPr lang="en-US" altLang="zh-CN" sz="1600"/>
          </a:p>
        </p:txBody>
      </p:sp>
      <p:grpSp>
        <p:nvGrpSpPr>
          <p:cNvPr id="5" name="组合 4"/>
          <p:cNvGrpSpPr/>
          <p:nvPr/>
        </p:nvGrpSpPr>
        <p:grpSpPr>
          <a:xfrm>
            <a:off x="-2" y="16499"/>
            <a:ext cx="2123728" cy="567811"/>
            <a:chOff x="2520086" y="247953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47953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 smtClean="0">
                  <a:latin typeface="+mj-ea"/>
                  <a:ea typeface="+mj-ea"/>
                </a:rPr>
                <a:t>API-</a:t>
              </a:r>
              <a:r>
                <a:rPr lang="zh-CN" altLang="en-US" b="1">
                  <a:latin typeface="+mj-ea"/>
                  <a:ea typeface="+mj-ea"/>
                </a:rPr>
                <a:t>操作</a:t>
              </a:r>
              <a:r>
                <a:rPr lang="zh-CN" altLang="en-US" b="1" smtClean="0">
                  <a:latin typeface="+mj-ea"/>
                  <a:ea typeface="+mj-ea"/>
                </a:rPr>
                <a:t>对象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7544" y="699542"/>
            <a:ext cx="8036892" cy="3888581"/>
          </a:xfrm>
        </p:spPr>
        <p:txBody>
          <a:bodyPr>
            <a:normAutofit/>
          </a:bodyPr>
          <a:lstStyle/>
          <a:p>
            <a:r>
              <a:rPr lang="en-US" altLang="zh-CN" sz="1600" smtClean="0">
                <a:solidFill>
                  <a:srgbClr val="00B050"/>
                </a:solidFill>
              </a:rPr>
              <a:t>#</a:t>
            </a:r>
            <a:r>
              <a:rPr lang="zh-CN" altLang="zh-CN" sz="1600" smtClean="0">
                <a:solidFill>
                  <a:srgbClr val="00B050"/>
                </a:solidFill>
              </a:rPr>
              <a:t>要</a:t>
            </a:r>
            <a:r>
              <a:rPr lang="zh-CN" altLang="zh-CN" sz="1600">
                <a:solidFill>
                  <a:srgbClr val="00B050"/>
                </a:solidFill>
              </a:rPr>
              <a:t>想调用</a:t>
            </a:r>
            <a:r>
              <a:rPr lang="zh-CN" altLang="zh-CN" sz="1600" smtClean="0">
                <a:solidFill>
                  <a:srgbClr val="00B050"/>
                </a:solidFill>
              </a:rPr>
              <a:t>键盘</a:t>
            </a:r>
            <a:r>
              <a:rPr lang="zh-CN" altLang="en-US" sz="1600" smtClean="0">
                <a:solidFill>
                  <a:srgbClr val="00B050"/>
                </a:solidFill>
              </a:rPr>
              <a:t>和鼠标</a:t>
            </a:r>
            <a:r>
              <a:rPr lang="zh-CN" altLang="zh-CN" sz="1600" smtClean="0">
                <a:solidFill>
                  <a:srgbClr val="00B050"/>
                </a:solidFill>
              </a:rPr>
              <a:t>需要</a:t>
            </a:r>
            <a:r>
              <a:rPr lang="zh-CN" altLang="zh-CN" sz="1600">
                <a:solidFill>
                  <a:srgbClr val="00B050"/>
                </a:solidFill>
              </a:rPr>
              <a:t>引入</a:t>
            </a:r>
            <a:r>
              <a:rPr lang="en-US" altLang="zh-CN" sz="1600">
                <a:solidFill>
                  <a:srgbClr val="00B050"/>
                </a:solidFill>
              </a:rPr>
              <a:t>keys</a:t>
            </a:r>
            <a:r>
              <a:rPr lang="zh-CN" altLang="zh-CN" sz="1600" smtClean="0">
                <a:solidFill>
                  <a:srgbClr val="00B050"/>
                </a:solidFill>
              </a:rPr>
              <a:t>包</a:t>
            </a:r>
            <a:endParaRPr lang="zh-CN" altLang="zh-CN" sz="1600">
              <a:solidFill>
                <a:srgbClr val="00B050"/>
              </a:solidFill>
            </a:endParaRPr>
          </a:p>
          <a:p>
            <a:r>
              <a:rPr lang="zh-CN" altLang="en-US" sz="1600" smtClean="0"/>
              <a:t>键盘：</a:t>
            </a:r>
            <a:r>
              <a:rPr lang="en-US" altLang="zh-CN" sz="1600" smtClean="0"/>
              <a:t>from </a:t>
            </a:r>
            <a:r>
              <a:rPr lang="en-US" altLang="zh-CN" sz="1600" err="1"/>
              <a:t>selenium.webdriver.common.keys</a:t>
            </a:r>
            <a:r>
              <a:rPr lang="en-US" altLang="zh-CN" sz="1600"/>
              <a:t> import Keys</a:t>
            </a:r>
            <a:endParaRPr lang="zh-CN" altLang="zh-CN" sz="1600"/>
          </a:p>
          <a:p>
            <a:r>
              <a:rPr lang="zh-CN" altLang="en-US" sz="1600" smtClean="0"/>
              <a:t>鼠标：</a:t>
            </a:r>
            <a:r>
              <a:rPr lang="en-US" altLang="zh-CN" sz="1600" smtClean="0"/>
              <a:t>from </a:t>
            </a:r>
            <a:r>
              <a:rPr lang="en-US" altLang="zh-CN" sz="1600" err="1"/>
              <a:t>selenium.webdriver.common.action_chains</a:t>
            </a:r>
            <a:r>
              <a:rPr lang="en-US" altLang="zh-CN" sz="1600"/>
              <a:t> import </a:t>
            </a:r>
            <a:r>
              <a:rPr lang="en-US" altLang="zh-CN" sz="1600" err="1" smtClean="0"/>
              <a:t>ActionChains</a:t>
            </a:r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#</a:t>
            </a:r>
            <a:r>
              <a:rPr lang="zh-CN" altLang="zh-CN" sz="1600">
                <a:solidFill>
                  <a:srgbClr val="FF0000"/>
                </a:solidFill>
              </a:rPr>
              <a:t>对定位到的元素执行鼠标右键</a:t>
            </a:r>
            <a:r>
              <a:rPr lang="zh-CN" altLang="zh-CN" sz="1600" smtClean="0">
                <a:solidFill>
                  <a:srgbClr val="FF0000"/>
                </a:solidFill>
              </a:rPr>
              <a:t>操作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err="1" smtClean="0"/>
              <a:t>qqq</a:t>
            </a:r>
            <a:r>
              <a:rPr lang="en-US" altLang="zh-CN" sz="1600" smtClean="0"/>
              <a:t>=</a:t>
            </a:r>
            <a:r>
              <a:rPr lang="en-US" altLang="zh-CN" sz="1600" err="1" smtClean="0"/>
              <a:t>driver.find_element_by_xpath</a:t>
            </a:r>
            <a:r>
              <a:rPr lang="en-US" altLang="zh-CN" sz="1600"/>
              <a:t>("/</a:t>
            </a:r>
            <a:r>
              <a:rPr lang="en-US" altLang="zh-CN" sz="1600" smtClean="0"/>
              <a:t>html/div/div[3]/</a:t>
            </a:r>
            <a:r>
              <a:rPr lang="en-US" altLang="zh-CN" sz="1600" err="1" smtClean="0"/>
              <a:t>tbody</a:t>
            </a:r>
            <a:r>
              <a:rPr lang="en-US" altLang="zh-CN" sz="1600" smtClean="0"/>
              <a:t>/</a:t>
            </a:r>
            <a:r>
              <a:rPr lang="en-US" altLang="zh-CN" sz="1600" err="1" smtClean="0"/>
              <a:t>tr</a:t>
            </a:r>
            <a:r>
              <a:rPr lang="en-US" altLang="zh-CN" sz="1600" smtClean="0"/>
              <a:t>/td[2</a:t>
            </a:r>
            <a:r>
              <a:rPr lang="en-US" altLang="zh-CN" sz="1600"/>
              <a:t>]") </a:t>
            </a:r>
            <a:r>
              <a:rPr lang="en-US" altLang="zh-CN" sz="1600" err="1" smtClean="0"/>
              <a:t>ActionChains</a:t>
            </a:r>
            <a:r>
              <a:rPr lang="en-US" altLang="zh-CN" sz="1600" smtClean="0"/>
              <a:t>(driver</a:t>
            </a:r>
            <a:r>
              <a:rPr lang="en-US" altLang="zh-CN" sz="1600"/>
              <a:t>).</a:t>
            </a:r>
            <a:r>
              <a:rPr lang="en-US" altLang="zh-CN" sz="1600" err="1"/>
              <a:t>context_click</a:t>
            </a:r>
            <a:r>
              <a:rPr lang="en-US" altLang="zh-CN" sz="1600"/>
              <a:t>(</a:t>
            </a:r>
            <a:r>
              <a:rPr lang="en-US" altLang="zh-CN" sz="1600" err="1"/>
              <a:t>qqq</a:t>
            </a:r>
            <a:r>
              <a:rPr lang="en-US" altLang="zh-CN" sz="1600"/>
              <a:t>).perform</a:t>
            </a:r>
            <a:r>
              <a:rPr lang="en-US" altLang="zh-CN" sz="1600" smtClean="0"/>
              <a:t>()</a:t>
            </a:r>
          </a:p>
          <a:p>
            <a:r>
              <a:rPr lang="en-US" altLang="zh-CN" sz="1600" err="1"/>
              <a:t>d</a:t>
            </a:r>
            <a:r>
              <a:rPr lang="en-US" altLang="zh-CN" sz="1600" err="1" smtClean="0"/>
              <a:t>ouble_click</a:t>
            </a:r>
            <a:r>
              <a:rPr lang="en-US" altLang="zh-CN" sz="1600" smtClean="0"/>
              <a:t>() </a:t>
            </a:r>
            <a:r>
              <a:rPr lang="zh-CN" altLang="en-US" sz="1600" smtClean="0"/>
              <a:t>双击</a:t>
            </a:r>
            <a:endParaRPr lang="en-US" altLang="zh-CN" sz="1600" smtClean="0"/>
          </a:p>
          <a:p>
            <a:r>
              <a:rPr lang="en-US" altLang="zh-CN" sz="1600" err="1"/>
              <a:t>m</a:t>
            </a:r>
            <a:r>
              <a:rPr lang="en-US" altLang="zh-CN" sz="1600" err="1" smtClean="0"/>
              <a:t>ove_to_element</a:t>
            </a:r>
            <a:r>
              <a:rPr lang="en-US" altLang="zh-CN" sz="1600" smtClean="0"/>
              <a:t>() </a:t>
            </a:r>
            <a:r>
              <a:rPr lang="zh-CN" altLang="en-US" sz="1600" smtClean="0"/>
              <a:t>鼠标悬停在一个元素上</a:t>
            </a:r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#</a:t>
            </a:r>
            <a:r>
              <a:rPr lang="zh-CN" altLang="zh-CN" sz="1600">
                <a:solidFill>
                  <a:srgbClr val="FF0000"/>
                </a:solidFill>
              </a:rPr>
              <a:t>通过定位密码框，</a:t>
            </a:r>
            <a:r>
              <a:rPr lang="en-US" altLang="zh-CN" sz="1600">
                <a:solidFill>
                  <a:srgbClr val="FF0000"/>
                </a:solidFill>
              </a:rPr>
              <a:t>enter</a:t>
            </a:r>
            <a:r>
              <a:rPr lang="zh-CN" altLang="zh-CN" sz="1600">
                <a:solidFill>
                  <a:srgbClr val="FF0000"/>
                </a:solidFill>
              </a:rPr>
              <a:t>（回车）来代替登陆按钮</a:t>
            </a:r>
          </a:p>
          <a:p>
            <a:r>
              <a:rPr lang="en-US" altLang="zh-CN" sz="1600" err="1"/>
              <a:t>driver.find_element_by_id</a:t>
            </a:r>
            <a:r>
              <a:rPr lang="en-US" altLang="zh-CN" sz="1600"/>
              <a:t>("</a:t>
            </a:r>
            <a:r>
              <a:rPr lang="en-US" altLang="zh-CN" sz="1600" err="1"/>
              <a:t>user_pwd</a:t>
            </a:r>
            <a:r>
              <a:rPr lang="en-US" altLang="zh-CN" sz="1600"/>
              <a:t>").send_keys(</a:t>
            </a:r>
            <a:r>
              <a:rPr lang="en-US" altLang="zh-CN" sz="1600" err="1"/>
              <a:t>Keys.ENTER</a:t>
            </a:r>
            <a:r>
              <a:rPr lang="en-US" altLang="zh-CN" sz="1600"/>
              <a:t>)</a:t>
            </a:r>
            <a:endParaRPr lang="zh-CN" altLang="zh-CN" sz="1600"/>
          </a:p>
          <a:p>
            <a:r>
              <a:rPr lang="en-US" altLang="zh-CN" sz="1600" err="1" smtClean="0"/>
              <a:t>send_keys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Keys.BACK_SPACE</a:t>
            </a:r>
            <a:r>
              <a:rPr lang="en-US" altLang="zh-CN" sz="1600" smtClean="0"/>
              <a:t>)  </a:t>
            </a:r>
            <a:r>
              <a:rPr lang="zh-CN" altLang="en-US" sz="1600" smtClean="0"/>
              <a:t>删除键</a:t>
            </a:r>
            <a:endParaRPr lang="en-US" altLang="zh-CN" sz="1600" smtClean="0"/>
          </a:p>
          <a:p>
            <a:r>
              <a:rPr lang="en-US" altLang="zh-CN" sz="1600" err="1" smtClean="0"/>
              <a:t>send_keys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Keys.TAB</a:t>
            </a:r>
            <a:r>
              <a:rPr lang="en-US" altLang="zh-CN" sz="1600" smtClean="0"/>
              <a:t>)  </a:t>
            </a:r>
            <a:r>
              <a:rPr lang="zh-CN" altLang="en-US" sz="1600" smtClean="0"/>
              <a:t>制表键</a:t>
            </a:r>
            <a:endParaRPr lang="en-US" altLang="zh-CN" sz="1600" smtClean="0"/>
          </a:p>
          <a:p>
            <a:r>
              <a:rPr lang="en-US" altLang="zh-CN" sz="1600" err="1" smtClean="0"/>
              <a:t>send_keys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Keys.CONTROL</a:t>
            </a:r>
            <a:r>
              <a:rPr lang="en-US" altLang="zh-CN" sz="1600" smtClean="0"/>
              <a:t>,</a:t>
            </a:r>
            <a:r>
              <a:rPr lang="zh-CN" altLang="en-US" sz="1600" smtClean="0"/>
              <a:t>‘</a:t>
            </a:r>
            <a:r>
              <a:rPr lang="en-US" altLang="zh-CN" sz="1600" smtClean="0"/>
              <a:t>a</a:t>
            </a:r>
            <a:r>
              <a:rPr lang="zh-CN" altLang="en-US" sz="1600" smtClean="0"/>
              <a:t>’</a:t>
            </a:r>
            <a:r>
              <a:rPr lang="en-US" altLang="zh-CN" sz="1600" smtClean="0"/>
              <a:t>) </a:t>
            </a:r>
            <a:r>
              <a:rPr lang="zh-CN" altLang="en-US" sz="1600" smtClean="0"/>
              <a:t>全选</a:t>
            </a:r>
            <a:endParaRPr lang="en-US" altLang="zh-CN" sz="1600"/>
          </a:p>
          <a:p>
            <a:endParaRPr lang="en-US" altLang="zh-CN" sz="1600"/>
          </a:p>
        </p:txBody>
      </p:sp>
      <p:grpSp>
        <p:nvGrpSpPr>
          <p:cNvPr id="5" name="组合 4"/>
          <p:cNvGrpSpPr/>
          <p:nvPr/>
        </p:nvGrpSpPr>
        <p:grpSpPr>
          <a:xfrm>
            <a:off x="-2" y="16499"/>
            <a:ext cx="2123728" cy="567811"/>
            <a:chOff x="2520086" y="247953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47953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latin typeface="+mj-ea"/>
                  <a:ea typeface="+mj-ea"/>
                </a:rPr>
                <a:t>鼠标键盘事件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3033</TotalTime>
  <Words>562</Words>
  <Application>Microsoft Office PowerPoint</Application>
  <PresentationFormat>全屏显示(16:9)</PresentationFormat>
  <Paragraphs>140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leon</cp:lastModifiedBy>
  <cp:revision>460</cp:revision>
  <dcterms:created xsi:type="dcterms:W3CDTF">2016-05-17T03:47:03Z</dcterms:created>
  <dcterms:modified xsi:type="dcterms:W3CDTF">2018-03-16T03:37:36Z</dcterms:modified>
</cp:coreProperties>
</file>