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8" r:id="rId4"/>
    <p:sldId id="295" r:id="rId5"/>
    <p:sldId id="294" r:id="rId6"/>
    <p:sldId id="297" r:id="rId7"/>
    <p:sldId id="296" r:id="rId8"/>
    <p:sldId id="293" r:id="rId9"/>
    <p:sldId id="292" r:id="rId10"/>
    <p:sldId id="291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86" d="100"/>
          <a:sy n="86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085184"/>
        <c:axId val="180617216"/>
      </c:barChart>
      <c:catAx>
        <c:axId val="18108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80617216"/>
        <c:crosses val="autoZero"/>
        <c:auto val="1"/>
        <c:lblAlgn val="ctr"/>
        <c:lblOffset val="100"/>
        <c:noMultiLvlLbl val="0"/>
      </c:catAx>
      <c:valAx>
        <c:axId val="180617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0851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2018/3/29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2018/3/29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004048" y="3861048"/>
            <a:ext cx="3383525" cy="423489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部：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李莉静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57779" y="2276872"/>
            <a:ext cx="5586221" cy="792162"/>
          </a:xfrm>
        </p:spPr>
        <p:txBody>
          <a:bodyPr/>
          <a:lstStyle/>
          <a:p>
            <a:r>
              <a:rPr lang="en-US" altLang="zh-CN" sz="3600" b="1" dirty="0">
                <a:latin typeface="+mj-ea"/>
              </a:rPr>
              <a:t>Robot </a:t>
            </a:r>
            <a:r>
              <a:rPr lang="en-US" altLang="zh-CN" sz="3600" b="1" dirty="0" smtClean="0">
                <a:latin typeface="+mj-ea"/>
              </a:rPr>
              <a:t>Framework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2967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入门简介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3" name="燕尾形 32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6" name="燕尾形 3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9" name="燕尾形 38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2" name="燕尾形 4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案例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90"/>
          <a:stretch/>
        </p:blipFill>
        <p:spPr bwMode="auto">
          <a:xfrm>
            <a:off x="669753" y="1654934"/>
            <a:ext cx="7430464" cy="20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9753" y="1043444"/>
            <a:ext cx="327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案例：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教学系统接口测试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3" y="3698112"/>
            <a:ext cx="7430464" cy="160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908721"/>
            <a:ext cx="8280722" cy="504056"/>
          </a:xfrm>
        </p:spPr>
        <p:txBody>
          <a:bodyPr>
            <a:norm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Robot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Framework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（简称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一个基于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可扩展地关键字驱动的测试自动化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 smtClean="0">
                  <a:latin typeface="+mj-ea"/>
                  <a:ea typeface="+mj-ea"/>
                </a:rPr>
                <a:t>简介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34076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部分优点：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支持简单易用的表格型语法，使得可以用统一方式创建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提供可以复用既存的关键字的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的简单易读的报表和日志结果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Telnet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变量的内建支持，尤其是不同测试环境下的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test case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test suite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级别的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setup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teardown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8248" r="6345"/>
          <a:stretch/>
        </p:blipFill>
        <p:spPr bwMode="auto">
          <a:xfrm>
            <a:off x="526719" y="4293096"/>
            <a:ext cx="2911875" cy="178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87624" y="609329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结构图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0832" y="4581128"/>
            <a:ext cx="1971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00832" y="5184505"/>
            <a:ext cx="1971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00832" y="5868649"/>
            <a:ext cx="1971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6016" y="4411851"/>
            <a:ext cx="2852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数据文件：含有一个或多个测试用例</a:t>
            </a:r>
            <a:endParaRPr lang="zh-CN" altLang="en-US" sz="13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5038311"/>
            <a:ext cx="3018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用于加载测试库，并解释执行数据文件</a:t>
            </a:r>
            <a:endParaRPr lang="zh-CN" altLang="en-US" sz="13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5661248"/>
            <a:ext cx="4019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测试库：</a:t>
            </a:r>
            <a:r>
              <a:rPr lang="en-US" altLang="zh-CN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300" b="1" dirty="0"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库、第三方扩展库或自行开发的库，</a:t>
            </a:r>
            <a:endParaRPr lang="en-US" altLang="zh-CN" sz="13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作为关键字运用于数据文件中</a:t>
            </a:r>
            <a:endParaRPr lang="en-US" altLang="zh-CN" sz="13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51520" y="908720"/>
            <a:ext cx="8568952" cy="2016224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RF</a:t>
            </a:r>
            <a:r>
              <a:rPr lang="zh-CN" altLang="en-US" sz="1600" dirty="0" smtClean="0"/>
              <a:t>直接在</a:t>
            </a:r>
            <a:r>
              <a:rPr lang="en-US" altLang="zh-CN" sz="1600" dirty="0" smtClean="0"/>
              <a:t>python</a:t>
            </a:r>
            <a:r>
              <a:rPr lang="zh-CN" altLang="zh-CN" sz="1600" dirty="0"/>
              <a:t>中安装（</a:t>
            </a:r>
            <a:r>
              <a:rPr lang="en-US" altLang="zh-CN" sz="1600" dirty="0"/>
              <a:t>RF</a:t>
            </a:r>
            <a:r>
              <a:rPr lang="zh-CN" altLang="zh-CN" sz="1600" dirty="0"/>
              <a:t>本质即一个</a:t>
            </a:r>
            <a:r>
              <a:rPr lang="en-US" altLang="zh-CN" sz="1600" dirty="0"/>
              <a:t>python</a:t>
            </a:r>
            <a:r>
              <a:rPr lang="zh-CN" altLang="zh-CN" sz="1600" dirty="0"/>
              <a:t>包）：</a:t>
            </a:r>
            <a:r>
              <a:rPr lang="en-US" altLang="zh-CN" sz="1600" dirty="0"/>
              <a:t>pip install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robotframework</a:t>
            </a:r>
            <a:endParaRPr lang="zh-CN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第三方</a:t>
            </a:r>
            <a:r>
              <a:rPr lang="zh-CN" altLang="zh-CN" sz="1600" dirty="0" smtClean="0"/>
              <a:t>库</a:t>
            </a:r>
            <a:r>
              <a:rPr lang="zh-CN" altLang="zh-CN" sz="1600" dirty="0"/>
              <a:t>的安装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百</a:t>
            </a:r>
            <a:r>
              <a:rPr lang="zh-CN" altLang="en-US" sz="1600" dirty="0" smtClean="0"/>
              <a:t>度，</a:t>
            </a:r>
            <a:r>
              <a:rPr lang="en-US" altLang="zh-CN" sz="1600" dirty="0" err="1" smtClean="0"/>
              <a:t>eg</a:t>
            </a:r>
            <a:r>
              <a:rPr lang="en-US" altLang="zh-CN" sz="1600" dirty="0"/>
              <a:t>: pip install </a:t>
            </a:r>
            <a:r>
              <a:rPr lang="en-US" altLang="zh-CN" sz="1600" dirty="0" smtClean="0"/>
              <a:t> –</a:t>
            </a:r>
            <a:r>
              <a:rPr lang="en-US" altLang="zh-CN" sz="1600" dirty="0"/>
              <a:t>pre </a:t>
            </a:r>
            <a:r>
              <a:rPr lang="en-US" altLang="zh-CN" sz="1600" dirty="0" smtClean="0"/>
              <a:t> –</a:t>
            </a:r>
            <a:r>
              <a:rPr lang="en-US" altLang="zh-CN" sz="1600" dirty="0"/>
              <a:t>upgrade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robotframwork-seleniumlibrary</a:t>
            </a:r>
            <a:r>
              <a:rPr lang="en-US" altLang="zh-CN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RIDE</a:t>
            </a:r>
            <a:r>
              <a:rPr lang="zh-CN" altLang="zh-CN" sz="1600" dirty="0"/>
              <a:t>（</a:t>
            </a:r>
            <a:r>
              <a:rPr lang="en-US" altLang="zh-CN" sz="1600" dirty="0"/>
              <a:t>RF</a:t>
            </a:r>
            <a:r>
              <a:rPr lang="zh-CN" altLang="zh-CN" sz="1600" dirty="0"/>
              <a:t>的图形界面编辑工具，仅支持</a:t>
            </a:r>
            <a:r>
              <a:rPr lang="en-US" altLang="zh-CN" sz="1600" dirty="0"/>
              <a:t>py2</a:t>
            </a:r>
            <a:r>
              <a:rPr lang="zh-CN" altLang="zh-CN" sz="1600" dirty="0"/>
              <a:t>）：</a:t>
            </a:r>
            <a:r>
              <a:rPr lang="en-US" altLang="zh-CN" sz="1600" dirty="0"/>
              <a:t>pip install  </a:t>
            </a:r>
            <a:r>
              <a:rPr lang="en-US" altLang="zh-CN" sz="1600" dirty="0" err="1"/>
              <a:t>robotframework</a:t>
            </a:r>
            <a:r>
              <a:rPr lang="en-US" altLang="zh-CN" sz="1600" dirty="0"/>
              <a:t>-ride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 smtClean="0"/>
              <a:t>wxpython</a:t>
            </a:r>
            <a:r>
              <a:rPr lang="zh-CN" altLang="zh-CN" sz="1600" dirty="0"/>
              <a:t>（</a:t>
            </a:r>
            <a:r>
              <a:rPr lang="en-US" altLang="zh-CN" sz="1600" dirty="0"/>
              <a:t>RIDE</a:t>
            </a:r>
            <a:r>
              <a:rPr lang="zh-CN" altLang="zh-CN" sz="1600" dirty="0"/>
              <a:t>的图形库</a:t>
            </a:r>
            <a:r>
              <a:rPr lang="zh-CN" altLang="zh-CN" sz="1600" dirty="0" smtClean="0"/>
              <a:t>）</a:t>
            </a:r>
            <a:endParaRPr lang="zh-CN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安装</a:t>
            </a:r>
            <a:r>
              <a:rPr lang="zh-CN" altLang="zh-CN" sz="1600" dirty="0"/>
              <a:t>插件，让相应代码显示高</a:t>
            </a:r>
            <a:r>
              <a:rPr lang="zh-CN" altLang="zh-CN" sz="1600" dirty="0" smtClean="0"/>
              <a:t>亮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按照</a:t>
            </a:r>
            <a:r>
              <a:rPr lang="zh-CN" altLang="zh-CN" sz="1600" dirty="0"/>
              <a:t>图示进行</a:t>
            </a:r>
            <a:r>
              <a:rPr lang="zh-CN" altLang="zh-CN" sz="1600" dirty="0" smtClean="0"/>
              <a:t>安装</a:t>
            </a:r>
            <a:r>
              <a:rPr lang="zh-CN" altLang="en-US" sz="1600" dirty="0" smtClean="0"/>
              <a:t>：</a:t>
            </a:r>
            <a:endParaRPr lang="zh-CN" altLang="zh-CN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2" name="燕尾形 1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安装</a:t>
              </a:r>
            </a:p>
          </p:txBody>
        </p:sp>
      </p:grp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0" y="2996952"/>
            <a:ext cx="2554470" cy="3312368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96951"/>
            <a:ext cx="460851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/>
              <a:pPr algn="ctr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/>
              <a:pPr algn="ctr"/>
              <a:t>3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燕尾形 1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520" y="810578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zh-CN" dirty="0"/>
              <a:t>结构：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测试套件目录：套件文件集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套件文件：数据文件（用例集）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</a:p>
          <a:p>
            <a:endParaRPr lang="zh-CN" altLang="en-US" dirty="0"/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84859" y="2276872"/>
            <a:ext cx="793155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8" name="燕尾形 2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2" name="燕尾形 31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8" name="燕尾形 37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79512" y="810578"/>
            <a:ext cx="85689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二、数据文件中的表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套件全局配置表，用于申明需要导入的库、初始化清除操作、用例标签设置等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(robot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运行时从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setting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setting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前的内容都不会被执行，书写为：***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***)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 Cases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测试用例表，用例都写在该表中，用例名前面不能有空格。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Keywords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关键字表，该表中可使用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语言定义用户关键字，用于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中开发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Variables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套件全局变量表，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语言定义全局变量。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3" y="3140968"/>
            <a:ext cx="7315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76983" y="6021288"/>
            <a:ext cx="415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最常用的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Test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两个表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1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8" name="燕尾形 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1" name="燕尾形 10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燕尾形 1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9512" y="1027033"/>
            <a:ext cx="8640960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中格式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${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（变量的基础格式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格式存放）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@{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}[0]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（若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，需要取出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中元素或遍历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&amp;{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}[a]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（若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变量是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取出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中元素或遍历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）关键字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BuiltIn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内置库，不需要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常用关键字：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Should 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系列、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Convert To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系列、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Create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Dictionary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Create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Log To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Console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   （</a:t>
            </a:r>
            <a:r>
              <a:rPr lang="en-US" altLang="zh-CN" sz="1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1200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http://robotframework.org/robotframework/latest/libraries/BuiltIn.html </a:t>
            </a: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）</a:t>
            </a:r>
            <a:endParaRPr lang="en-US" altLang="zh-CN" sz="12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  <a:r>
              <a:rPr lang="zh-CN" altLang="en-US" sz="1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用来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处理列表和字典的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库，常用关键字：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Append To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Set To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Dictionary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（</a:t>
            </a:r>
            <a:r>
              <a:rPr lang="en-US" altLang="zh-CN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 </a:t>
            </a:r>
            <a:r>
              <a:rPr lang="en-US" altLang="zh-CN" sz="1200" u="sng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http://robotframework.org/robotframework/latest/libraries/Collections.html#Append%20To%20List </a:t>
            </a:r>
            <a:r>
              <a:rPr lang="zh-CN" altLang="en-US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）</a:t>
            </a:r>
            <a:endParaRPr lang="en-US" altLang="zh-CN" sz="1200" dirty="0">
              <a:latin typeface="Ebrima" panose="02000000000000000000" pitchFamily="2" charset="0"/>
              <a:ea typeface="宋体" panose="02010600030101010101" pitchFamily="2" charset="-122"/>
              <a:cs typeface="Ebrima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SeleniumLibrary</a:t>
            </a:r>
            <a:r>
              <a:rPr lang="zh-CN" altLang="en-US" sz="1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扩展库，直接在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下自动化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，常用关键字：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open browser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Input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Click </a:t>
            </a:r>
            <a:r>
              <a:rPr lang="en-US" altLang="zh-CN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15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（</a:t>
            </a:r>
            <a:r>
              <a:rPr lang="en-US" altLang="zh-CN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 </a:t>
            </a:r>
            <a:r>
              <a:rPr lang="en-US" altLang="zh-CN" sz="1200" u="sng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http://robotframework.org/SeleniumLibrary/SeleniumLibrary.html#Close%20Browser </a:t>
            </a: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）</a:t>
            </a:r>
            <a:endParaRPr lang="en-US" altLang="zh-CN" sz="1200" dirty="0" smtClean="0">
              <a:latin typeface="Ebrima" panose="02000000000000000000" pitchFamily="2" charset="0"/>
              <a:ea typeface="宋体" panose="02010600030101010101" pitchFamily="2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[</a:t>
            </a:r>
            <a:r>
              <a:rPr lang="zh-CN" altLang="en-US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详细见</a:t>
            </a:r>
            <a:r>
              <a:rPr lang="en-US" altLang="zh-CN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RF</a:t>
            </a:r>
            <a:r>
              <a:rPr lang="zh-CN" altLang="en-US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官网文档</a:t>
            </a:r>
            <a:r>
              <a:rPr lang="zh-CN" altLang="en-US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，</a:t>
            </a:r>
            <a:r>
              <a:rPr lang="zh-CN" altLang="en-US" sz="1200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例</a:t>
            </a:r>
            <a:r>
              <a:rPr lang="en-US" altLang="zh-CN" sz="12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: </a:t>
            </a:r>
            <a:r>
              <a:rPr lang="en-US" altLang="zh-CN" sz="1200" u="sng" dirty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D:\demo\RF\task2.robot]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Ebrima" panose="02000000000000000000" pitchFamily="2" charset="0"/>
              <a:ea typeface="宋体" panose="02010600030101010101" pitchFamily="2" charset="-122"/>
              <a:cs typeface="Ebrima" panose="02000000000000000000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07" y="2168277"/>
            <a:ext cx="69056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2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1520" y="981075"/>
            <a:ext cx="8568952" cy="5184775"/>
          </a:xfrm>
        </p:spPr>
        <p:txBody>
          <a:bodyPr>
            <a:norm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）初始化和清除：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保证每次自动化的测试环境是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正确的，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setup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为初始化操作，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Teardown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为清除操作，可在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中设置，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Settings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表中对表内所有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都有效，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Test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中仅对设置的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有效，用例执行顺序为：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setup – case - 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Teardown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 ：</a:t>
            </a:r>
            <a:r>
              <a:rPr lang="en-US" altLang="zh-CN" sz="1600" b="1" dirty="0" smtClean="0"/>
              <a:t> 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Suite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Setup 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   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  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Suite Teardown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 Case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[Setup]  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[Teardown]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8" name="燕尾形 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1" name="燕尾形 10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燕尾形 1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1"/>
          <a:stretch/>
        </p:blipFill>
        <p:spPr bwMode="auto">
          <a:xfrm>
            <a:off x="395536" y="3554775"/>
            <a:ext cx="3744416" cy="261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45"/>
          <a:stretch/>
        </p:blipFill>
        <p:spPr bwMode="auto">
          <a:xfrm>
            <a:off x="4694322" y="3629295"/>
            <a:ext cx="403045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9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燕尾形 20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4" name="燕尾形 2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7" name="燕尾形 2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  <p:sp>
        <p:nvSpPr>
          <p:cNvPr id="29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）申明库：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若使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用第三方库或者自己编写的库，则需要提前在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Settings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表中申明导入。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）第三方库或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编写的文件：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Library 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（不需要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后缀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编写的文件： 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Resource 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.robot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（需要后缀）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写的变量文件： 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Variables 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u="sng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（或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.robot,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需要后缀）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573391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7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2018/3/29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13435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1520" y="864096"/>
            <a:ext cx="8568952" cy="6597352"/>
          </a:xfrm>
        </p:spPr>
        <p:txBody>
          <a:bodyPr>
            <a:norm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）执行：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，进入文件所在目录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robot  --</a:t>
            </a:r>
            <a:r>
              <a:rPr lang="en-US" altLang="zh-CN" sz="1600" u="sng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pythonpath</a:t>
            </a:r>
            <a:r>
              <a:rPr lang="en-US" altLang="zh-CN" sz="1600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[–-test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用例名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套件目录名或套件文件名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85750" indent="-285750">
              <a:buFont typeface="Wingdings"/>
              <a:buChar char="Ø"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/>
              <a:buChar char="Ø"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robot  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1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pythonpath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.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–-test *0003  case</a:t>
            </a:r>
          </a:p>
          <a:p>
            <a:pPr marL="285750" indent="-285750">
              <a:buFont typeface="Wingdings"/>
              <a:buChar char="Ø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文件）：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robot –A  </a:t>
            </a:r>
            <a:r>
              <a:rPr lang="zh-CN" altLang="en-US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参数文件名</a:t>
            </a:r>
            <a:r>
              <a:rPr lang="en-US" altLang="zh-CN" sz="16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endParaRPr lang="en-US" altLang="zh-CN" sz="1600" u="sng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56745"/>
            <a:ext cx="2066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组合 47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9" name="燕尾形 48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自定义标题栏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4" name="燕尾形 5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7" name="燕尾形 56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常用空白幻灯片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0" name="燕尾形 59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Robot Framework </a:t>
              </a:r>
              <a:r>
                <a:rPr lang="zh-CN" altLang="en-US" b="1" dirty="0">
                  <a:latin typeface="+mj-ea"/>
                  <a:ea typeface="+mj-ea"/>
                </a:rPr>
                <a:t>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952</Words>
  <Application>Microsoft Office PowerPoint</Application>
  <PresentationFormat>全屏显示(4:3)</PresentationFormat>
  <Paragraphs>137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395</cp:revision>
  <dcterms:created xsi:type="dcterms:W3CDTF">2016-05-17T03:47:03Z</dcterms:created>
  <dcterms:modified xsi:type="dcterms:W3CDTF">2018-03-29T07:19:24Z</dcterms:modified>
</cp:coreProperties>
</file>