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57" r:id="rId5"/>
    <p:sldId id="270" r:id="rId6"/>
    <p:sldId id="269" r:id="rId7"/>
    <p:sldId id="271" r:id="rId8"/>
    <p:sldId id="275" r:id="rId9"/>
    <p:sldId id="272" r:id="rId10"/>
    <p:sldId id="273" r:id="rId11"/>
    <p:sldId id="274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  <a:srgbClr val="CC3333"/>
    <a:srgbClr val="3E3A39"/>
    <a:srgbClr val="C00000"/>
    <a:srgbClr val="C13133"/>
    <a:srgbClr val="A6A6A6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42" autoAdjust="0"/>
  </p:normalViewPr>
  <p:slideViewPr>
    <p:cSldViewPr>
      <p:cViewPr>
        <p:scale>
          <a:sx n="100" d="100"/>
          <a:sy n="100" d="100"/>
        </p:scale>
        <p:origin x="-936" y="-19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204224"/>
        <c:axId val="142410304"/>
      </c:barChart>
      <c:catAx>
        <c:axId val="20120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2410304"/>
        <c:crosses val="autoZero"/>
        <c:auto val="1"/>
        <c:lblAlgn val="ctr"/>
        <c:lblOffset val="100"/>
        <c:noMultiLvlLbl val="0"/>
      </c:catAx>
      <c:valAx>
        <c:axId val="142410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204224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0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2578170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630"/>
            <a:ext cx="9150109" cy="41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2484427"/>
            <a:ext cx="4280520" cy="31761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9" y="1714786"/>
            <a:ext cx="5586221" cy="59412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223287"/>
            <a:ext cx="2459806" cy="87343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4500630"/>
            <a:ext cx="2459806" cy="87343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5139463"/>
            <a:ext cx="2586242" cy="1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-2" y="31887"/>
            <a:ext cx="1080112" cy="537034"/>
            <a:chOff x="3374727" y="268470"/>
            <a:chExt cx="693212" cy="716046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4" y="268470"/>
              <a:ext cx="462145" cy="716046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268470"/>
              <a:ext cx="475162" cy="716046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sz="16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195263"/>
            <a:ext cx="8136904" cy="323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735807"/>
            <a:ext cx="8036892" cy="3888581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627534"/>
          <a:ext cx="806489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6499"/>
            <a:ext cx="1619672" cy="567811"/>
            <a:chOff x="3374727" y="247953"/>
            <a:chExt cx="693216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247953"/>
              <a:ext cx="562386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4" y="249493"/>
            <a:ext cx="355443" cy="26658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064579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186658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851149"/>
            <a:ext cx="289594" cy="21719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2762631"/>
            <a:ext cx="504056" cy="378042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3275686"/>
            <a:ext cx="648072" cy="48605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412481"/>
            <a:ext cx="576064" cy="432048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2492601"/>
            <a:ext cx="288032" cy="21602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9" y="2821227"/>
            <a:ext cx="929981" cy="69748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2" y="1572033"/>
            <a:ext cx="2308853" cy="148888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8" y="419411"/>
            <a:ext cx="1316379" cy="647057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3756862"/>
            <a:ext cx="1224136" cy="814118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2496627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53649"/>
            <a:ext cx="8229600" cy="294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4869657"/>
            <a:ext cx="3320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2018/4/13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4840002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840002"/>
            <a:ext cx="1296144" cy="3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48726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4" y="2585307"/>
            <a:ext cx="3383525" cy="3176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测试部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于建文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51920" y="1419622"/>
            <a:ext cx="5161815" cy="594122"/>
          </a:xfrm>
        </p:spPr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入门简介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2876"/>
            <a:ext cx="1619673" cy="567811"/>
            <a:chOff x="2520086" y="340544"/>
            <a:chExt cx="1547857" cy="571898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0544"/>
              <a:ext cx="1329805" cy="571898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定 位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87024" y="1419622"/>
            <a:ext cx="5544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/>
              <a:t>ID(resource-id)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err="1" smtClean="0"/>
              <a:t>ClassName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err="1" smtClean="0"/>
              <a:t>Xpath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err="1"/>
              <a:t>UIAutomator</a:t>
            </a:r>
            <a:r>
              <a:rPr lang="zh-CN" altLang="en-US" b="1" dirty="0" smtClean="0"/>
              <a:t>定位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终极定位，官方推荐）</a:t>
            </a:r>
            <a:endParaRPr lang="en-US" altLang="zh-CN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/>
              <a:t>... 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1549"/>
            <a:ext cx="4176464" cy="405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03648" y="185167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剩下的就去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，就去请教，就去学习</a:t>
            </a:r>
            <a:r>
              <a:rPr lang="en-US" altLang="zh-CN" sz="2000" dirty="0" smtClean="0"/>
              <a:t>python</a:t>
            </a:r>
            <a:r>
              <a:rPr lang="zh-CN" altLang="en-US" sz="2000" dirty="0"/>
              <a:t>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478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247714"/>
            <a:ext cx="4241954" cy="540060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2679762"/>
            <a:ext cx="4241954" cy="54006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87464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87034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2" y="843558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1414702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Appium</a:t>
            </a:r>
            <a:r>
              <a:rPr lang="zh-CN" altLang="en-US" dirty="0" smtClean="0">
                <a:solidFill>
                  <a:schemeClr val="tx1"/>
                </a:solidFill>
              </a:rPr>
              <a:t>优势及工作原理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1410408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2" y="1384567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195444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Appium</a:t>
            </a:r>
            <a:r>
              <a:rPr lang="zh-CN" altLang="en-US" dirty="0" smtClean="0">
                <a:solidFill>
                  <a:schemeClr val="tx1"/>
                </a:solidFill>
              </a:rPr>
              <a:t>安装以及环境配置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195015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2" y="192431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249450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Appium</a:t>
            </a:r>
            <a:r>
              <a:rPr lang="en-US" altLang="zh-CN" dirty="0" smtClean="0">
                <a:solidFill>
                  <a:schemeClr val="tx1"/>
                </a:solidFill>
              </a:rPr>
              <a:t> Desired Capabilities</a:t>
            </a:r>
            <a:r>
              <a:rPr lang="zh-CN" altLang="en-US" dirty="0" smtClean="0">
                <a:solidFill>
                  <a:schemeClr val="tx1"/>
                </a:solidFill>
              </a:rPr>
              <a:t>配置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249021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/>
          <p:nvPr/>
        </p:nvSpPr>
        <p:spPr>
          <a:xfrm>
            <a:off x="1691682" y="246437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38940" y="3034565"/>
            <a:ext cx="5573420" cy="347591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定位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3030271"/>
            <a:ext cx="576064" cy="347591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/>
          <p:nvPr/>
        </p:nvSpPr>
        <p:spPr>
          <a:xfrm>
            <a:off x="1691682" y="3004431"/>
            <a:ext cx="792087" cy="32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2CA83-2EED-4D09-887E-C845568B1C99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7784" y="1419622"/>
            <a:ext cx="34692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 pitchFamily="34" charset="0"/>
                <a:cs typeface="Calibri" pitchFamily="34" charset="0"/>
              </a:rPr>
              <a:t>DEMO</a:t>
            </a:r>
            <a:endParaRPr lang="zh-CN" alt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2876"/>
            <a:ext cx="3055409" cy="567811"/>
            <a:chOff x="2520086" y="340544"/>
            <a:chExt cx="1547857" cy="571898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0544"/>
              <a:ext cx="1329805" cy="571898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</a:rPr>
                <a:t>Appium</a:t>
              </a:r>
              <a:r>
                <a:rPr lang="zh-CN" altLang="en-US" b="1" dirty="0">
                  <a:solidFill>
                    <a:schemeClr val="bg1"/>
                  </a:solidFill>
                </a:rPr>
                <a:t>优势及工作原理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87624" y="1059582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跨</a:t>
            </a:r>
            <a:r>
              <a:rPr lang="zh-CN" altLang="en-US" sz="2000" dirty="0" smtClean="0"/>
              <a:t>设备：</a:t>
            </a:r>
            <a:r>
              <a:rPr lang="en-US" altLang="zh-CN" sz="2000" dirty="0" err="1" smtClean="0"/>
              <a:t>IOS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Android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跨语言：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php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nodejs</a:t>
            </a:r>
            <a:r>
              <a:rPr lang="en-US" altLang="zh-CN" sz="2000" dirty="0" smtClean="0"/>
              <a:t> etc.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跨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：可以在多个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之间交互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跨平台：</a:t>
            </a:r>
            <a:r>
              <a:rPr lang="en-US" altLang="zh-CN" sz="2000" dirty="0" err="1"/>
              <a:t>OSX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Linux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不</a:t>
            </a:r>
            <a:r>
              <a:rPr lang="zh-CN" altLang="en-US" sz="2000" dirty="0" smtClean="0"/>
              <a:t>依赖源代码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/>
              <a:t>不</a:t>
            </a:r>
            <a:r>
              <a:rPr lang="zh-CN" altLang="en-US" sz="2000" dirty="0" smtClean="0"/>
              <a:t>限制测试框架和平台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2876"/>
            <a:ext cx="3055409" cy="567811"/>
            <a:chOff x="2520086" y="340544"/>
            <a:chExt cx="1547857" cy="571898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0544"/>
              <a:ext cx="1329805" cy="571898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</a:rPr>
                <a:t>Appium</a:t>
              </a:r>
              <a:r>
                <a:rPr lang="zh-CN" altLang="en-US" b="1" dirty="0">
                  <a:solidFill>
                    <a:schemeClr val="bg1"/>
                  </a:solidFill>
                </a:rPr>
                <a:t>优势及工作原理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4083918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Appium</a:t>
            </a:r>
            <a:r>
              <a:rPr lang="zh-CN" altLang="en-US" sz="1400" dirty="0" smtClean="0"/>
              <a:t>基于</a:t>
            </a:r>
            <a:r>
              <a:rPr lang="en-US" altLang="zh-CN" sz="1400" dirty="0" err="1" smtClean="0"/>
              <a:t>webdriver</a:t>
            </a:r>
            <a:r>
              <a:rPr lang="zh-CN" altLang="en-US" sz="1400" dirty="0" smtClean="0"/>
              <a:t>协议，利用</a:t>
            </a:r>
            <a:r>
              <a:rPr lang="en-US" altLang="zh-CN" sz="1400" dirty="0" smtClean="0"/>
              <a:t>bootstrap</a:t>
            </a:r>
            <a:r>
              <a:rPr lang="zh-CN" altLang="en-US" sz="1400" dirty="0" smtClean="0"/>
              <a:t>调用</a:t>
            </a:r>
            <a:r>
              <a:rPr lang="en-US" altLang="zh-CN" sz="1400" dirty="0" err="1" smtClean="0"/>
              <a:t>google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UIAutomator</a:t>
            </a:r>
            <a:r>
              <a:rPr lang="zh-CN" altLang="en-US" sz="1400" dirty="0" smtClean="0"/>
              <a:t>命令实现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自动化（即电脑</a:t>
            </a:r>
            <a:r>
              <a:rPr lang="en-US" altLang="zh-CN" sz="1400" dirty="0" smtClean="0"/>
              <a:t>client</a:t>
            </a:r>
            <a:r>
              <a:rPr lang="zh-CN" altLang="en-US" sz="1400" dirty="0" smtClean="0"/>
              <a:t>运行脚本，调用</a:t>
            </a:r>
            <a:r>
              <a:rPr lang="en-US" altLang="zh-CN" sz="1400" dirty="0" err="1" smtClean="0"/>
              <a:t>webdriver</a:t>
            </a:r>
            <a:r>
              <a:rPr lang="zh-CN" altLang="en-US" sz="1400" dirty="0" smtClean="0"/>
              <a:t>接口，</a:t>
            </a:r>
            <a:r>
              <a:rPr lang="en-US" altLang="zh-CN" sz="1400" dirty="0" err="1" smtClean="0"/>
              <a:t>appium</a:t>
            </a:r>
            <a:r>
              <a:rPr lang="en-US" altLang="zh-CN" sz="1400" dirty="0" smtClean="0"/>
              <a:t> server</a:t>
            </a:r>
            <a:r>
              <a:rPr lang="zh-CN" altLang="en-US" sz="1400" dirty="0" smtClean="0"/>
              <a:t>接到</a:t>
            </a:r>
            <a:r>
              <a:rPr lang="en-US" altLang="zh-CN" sz="1400" dirty="0" smtClean="0"/>
              <a:t>client</a:t>
            </a:r>
            <a:r>
              <a:rPr lang="zh-CN" altLang="en-US" sz="1400" dirty="0" smtClean="0"/>
              <a:t>命令，其将这些命令转换为</a:t>
            </a:r>
            <a:r>
              <a:rPr lang="en-US" altLang="zh-CN" sz="1400" dirty="0" err="1" smtClean="0"/>
              <a:t>UIAutomator</a:t>
            </a:r>
            <a:r>
              <a:rPr lang="zh-CN" altLang="en-US" sz="1400" dirty="0" smtClean="0"/>
              <a:t>可以识别的命令，</a:t>
            </a:r>
            <a:r>
              <a:rPr lang="en-US" altLang="zh-CN" sz="1400" dirty="0" err="1" smtClean="0"/>
              <a:t>UIAutomator</a:t>
            </a:r>
            <a:r>
              <a:rPr lang="zh-CN" altLang="en-US" sz="1400" dirty="0" smtClean="0"/>
              <a:t>来执行自动化操作）。</a:t>
            </a:r>
            <a:endParaRPr lang="en-US" altLang="zh-CN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90" y="771550"/>
            <a:ext cx="6257900" cy="322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-25623"/>
            <a:ext cx="3347865" cy="844810"/>
            <a:chOff x="2520086" y="201048"/>
            <a:chExt cx="1547857" cy="85089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01048"/>
              <a:ext cx="1329805" cy="85089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</a:rPr>
                <a:t>Appium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安装以及环境</a:t>
              </a:r>
              <a:r>
                <a:rPr lang="zh-CN" altLang="en-US" b="1" dirty="0">
                  <a:solidFill>
                    <a:schemeClr val="bg1"/>
                  </a:solidFill>
                </a:rPr>
                <a:t>配置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819187"/>
            <a:ext cx="55446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安装</a:t>
            </a:r>
            <a:r>
              <a:rPr lang="en-US" altLang="zh-CN" sz="2000" dirty="0" err="1"/>
              <a:t>Node.js</a:t>
            </a:r>
            <a:r>
              <a:rPr lang="en-US" altLang="zh-CN" sz="2000" dirty="0"/>
              <a:t>(</a:t>
            </a:r>
            <a:r>
              <a:rPr lang="zh-CN" altLang="en-US" sz="2000" dirty="0"/>
              <a:t>配置环境变量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appium</a:t>
            </a:r>
            <a:r>
              <a:rPr lang="en-US" altLang="zh-CN" sz="2000" dirty="0" smtClean="0"/>
              <a:t> desktop</a:t>
            </a:r>
            <a:r>
              <a:rPr lang="zh-CN" altLang="en-US" sz="2000" dirty="0" smtClean="0"/>
              <a:t>（</a:t>
            </a:r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err="1">
                <a:hlinkClick r:id="rId2"/>
              </a:rPr>
              <a:t>appium.io</a:t>
            </a:r>
            <a:r>
              <a:rPr lang="en-US" altLang="zh-CN" sz="2000" dirty="0">
                <a:hlinkClick r:id="rId2"/>
              </a:rPr>
              <a:t>/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安装</a:t>
            </a:r>
            <a:r>
              <a:rPr lang="en-US" altLang="zh-CN" sz="2000" dirty="0" smtClean="0"/>
              <a:t>Android SDK + </a:t>
            </a:r>
            <a:r>
              <a:rPr lang="en-US" altLang="zh-CN" sz="2000" dirty="0" err="1" smtClean="0"/>
              <a:t>JDK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配置环境变量）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db</a:t>
            </a:r>
            <a:r>
              <a:rPr lang="zh-CN" altLang="en-US" sz="2000" dirty="0" smtClean="0"/>
              <a:t>可用（终端在开发者模式打开调试）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3718"/>
            <a:ext cx="77724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3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-25623"/>
            <a:ext cx="3347865" cy="844810"/>
            <a:chOff x="2520086" y="201048"/>
            <a:chExt cx="1547857" cy="85089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01048"/>
              <a:ext cx="1329805" cy="85089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</a:rPr>
                <a:t>Appium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安装以及环境</a:t>
              </a:r>
              <a:r>
                <a:rPr lang="zh-CN" altLang="en-US" b="1" dirty="0">
                  <a:solidFill>
                    <a:schemeClr val="bg1"/>
                  </a:solidFill>
                </a:rPr>
                <a:t>配置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5" y="987574"/>
            <a:ext cx="87439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2876"/>
            <a:ext cx="2411761" cy="567811"/>
            <a:chOff x="2520086" y="340544"/>
            <a:chExt cx="1547857" cy="571898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0544"/>
              <a:ext cx="1329805" cy="571898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开启自动化之旅 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788948"/>
            <a:ext cx="767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手机（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可用） </a:t>
            </a:r>
            <a:r>
              <a:rPr lang="en-US" altLang="zh-CN" dirty="0" smtClean="0"/>
              <a:t>+ Eclipse(</a:t>
            </a:r>
            <a:r>
              <a:rPr lang="zh-CN" altLang="en-US" dirty="0" smtClean="0"/>
              <a:t>脚本编写、执行等）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电脑（已安装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686"/>
            <a:ext cx="282132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320" y="1158280"/>
            <a:ext cx="3214605" cy="33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7" y="1148372"/>
            <a:ext cx="2987824" cy="336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" y="1148373"/>
            <a:ext cx="2817479" cy="75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8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2876"/>
            <a:ext cx="4211961" cy="567811"/>
            <a:chOff x="2520086" y="340544"/>
            <a:chExt cx="1547857" cy="571898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87424"/>
              <a:ext cx="462145" cy="478140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0544"/>
              <a:ext cx="1329805" cy="571898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Appium</a:t>
              </a:r>
              <a:r>
                <a:rPr lang="en-US" altLang="zh-CN" dirty="0">
                  <a:solidFill>
                    <a:schemeClr val="bg1"/>
                  </a:solidFill>
                </a:rPr>
                <a:t> Desired Capabilities</a:t>
              </a:r>
              <a:r>
                <a:rPr lang="zh-CN" altLang="en-US" dirty="0">
                  <a:solidFill>
                    <a:schemeClr val="bg1"/>
                  </a:solidFill>
                </a:rPr>
                <a:t>配置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2018/4/13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1" y="2493494"/>
            <a:ext cx="4509399" cy="25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94" y="2493495"/>
            <a:ext cx="4622006" cy="25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/>
          <a:stretch/>
        </p:blipFill>
        <p:spPr bwMode="auto">
          <a:xfrm>
            <a:off x="611560" y="680687"/>
            <a:ext cx="8140700" cy="181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336</Words>
  <Application>Microsoft Office PowerPoint</Application>
  <PresentationFormat>全屏显示(16:9)</PresentationFormat>
  <Paragraphs>78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lcfyujianwen</cp:lastModifiedBy>
  <cp:revision>600</cp:revision>
  <dcterms:created xsi:type="dcterms:W3CDTF">2016-05-17T03:47:00Z</dcterms:created>
  <dcterms:modified xsi:type="dcterms:W3CDTF">2018-04-13T08:14:58Z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