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33"/>
    <a:srgbClr val="3E3A39"/>
    <a:srgbClr val="C00000"/>
    <a:srgbClr val="C13133"/>
    <a:srgbClr val="A6A6A6"/>
    <a:srgbClr val="DC2424"/>
    <a:srgbClr val="333333"/>
    <a:srgbClr val="FF5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042" autoAdjust="0"/>
  </p:normalViewPr>
  <p:slideViewPr>
    <p:cSldViewPr>
      <p:cViewPr varScale="1">
        <p:scale>
          <a:sx n="83" d="100"/>
          <a:sy n="83" d="100"/>
        </p:scale>
        <p:origin x="-138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7135104"/>
        <c:axId val="216072192"/>
      </c:barChart>
      <c:catAx>
        <c:axId val="217135104"/>
        <c:scaling>
          <c:orientation val="minMax"/>
        </c:scaling>
        <c:delete val="0"/>
        <c:axPos val="b"/>
        <c:majorTickMark val="out"/>
        <c:minorTickMark val="none"/>
        <c:tickLblPos val="nextTo"/>
        <c:crossAx val="216072192"/>
        <c:crosses val="autoZero"/>
        <c:auto val="1"/>
        <c:lblAlgn val="ctr"/>
        <c:lblOffset val="100"/>
        <c:noMultiLvlLbl val="0"/>
      </c:catAx>
      <c:valAx>
        <c:axId val="216072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713510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395C3-F9F2-4147-9BBA-2A9AE60BCC37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1D1BE-3B4B-4F58-9CCB-F51A359C8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80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06593-D589-479E-9955-2BD4332FFF71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0C349-B5A0-4C17-827D-B7267FFCB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21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无图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91880" y="3437559"/>
            <a:ext cx="4280520" cy="423489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—— </a:t>
            </a:r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EAAF-85EB-42B9-B134-E7358E6308B9}" type="datetimeFigureOut">
              <a:rPr lang="zh-CN" altLang="en-US" smtClean="0"/>
              <a:pPr/>
              <a:t>2018/5/2</a:t>
            </a:fld>
            <a:endParaRPr lang="zh-CN" altLang="en-US" dirty="0"/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E:\产品工作\天软VI\公司新VI库\素材\pp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06" y="874351"/>
            <a:ext cx="9150109" cy="514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60883" y="3447075"/>
            <a:ext cx="4280520" cy="423489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—— </a:t>
            </a:r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18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3563888" y="2420888"/>
            <a:ext cx="5586221" cy="79216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点击此处编辑幻灯片标题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8706" y="816122"/>
            <a:ext cx="2459806" cy="116457"/>
            <a:chOff x="-8706" y="836100"/>
            <a:chExt cx="2459806" cy="116457"/>
          </a:xfrm>
        </p:grpSpPr>
        <p:sp>
          <p:nvSpPr>
            <p:cNvPr id="20" name="矩形 19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直角三角形 22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 rot="10800000">
            <a:off x="6684228" y="5963059"/>
            <a:ext cx="2459806" cy="116457"/>
            <a:chOff x="-8706" y="836100"/>
            <a:chExt cx="2459806" cy="116457"/>
          </a:xfrm>
        </p:grpSpPr>
        <p:sp>
          <p:nvSpPr>
            <p:cNvPr id="37" name="矩形 36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直角三角形 37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A535C-3D6C-4B7F-8524-BEF799E1F278}" type="datetime1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71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 flipV="1">
            <a:off x="6557758" y="6852618"/>
            <a:ext cx="2586242" cy="206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 userDrawn="1"/>
        </p:nvGrpSpPr>
        <p:grpSpPr>
          <a:xfrm>
            <a:off x="0" y="116632"/>
            <a:ext cx="1080119" cy="567811"/>
            <a:chOff x="3374727" y="342588"/>
            <a:chExt cx="693216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22" name="燕尾形 21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374727" y="342588"/>
              <a:ext cx="475162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目录</a:t>
              </a:r>
              <a:endParaRPr lang="zh-CN" altLang="en-US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endParaRPr>
            </a:p>
          </p:txBody>
        </p:sp>
      </p:grp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8377-70BB-4E47-877B-E222D1481B4C}" type="datetime1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10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309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683568" y="260350"/>
            <a:ext cx="8136904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单击此处编辑主题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7358" y="981075"/>
            <a:ext cx="8036892" cy="5184775"/>
          </a:xfrm>
        </p:spPr>
        <p:txBody>
          <a:bodyPr/>
          <a:lstStyle>
            <a:lvl1pPr marL="0" indent="0">
              <a:buNone/>
              <a:defRPr sz="2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8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6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2CA83-2EED-4D09-887E-C845568B1C99}" type="datetime1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066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1EEF-A417-4545-8F2D-5F39478CBF93}" type="datetime1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34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33BAB34-A66A-46AD-A4BD-4E0BC19386D3}" type="datetime1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aphicFrame>
        <p:nvGraphicFramePr>
          <p:cNvPr id="6" name="图表 5"/>
          <p:cNvGraphicFramePr/>
          <p:nvPr userDrawn="1">
            <p:extLst>
              <p:ext uri="{D42A27DB-BD31-4B8C-83A1-F6EECF244321}">
                <p14:modId xmlns:p14="http://schemas.microsoft.com/office/powerpoint/2010/main" val="3849740182"/>
              </p:ext>
            </p:extLst>
          </p:nvPr>
        </p:nvGraphicFramePr>
        <p:xfrm>
          <a:off x="611560" y="836712"/>
          <a:ext cx="8064896" cy="5376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组合 7"/>
          <p:cNvGrpSpPr/>
          <p:nvPr userDrawn="1"/>
        </p:nvGrpSpPr>
        <p:grpSpPr>
          <a:xfrm>
            <a:off x="0" y="116632"/>
            <a:ext cx="1619672" cy="567811"/>
            <a:chOff x="3374727" y="342588"/>
            <a:chExt cx="693216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9" name="燕尾形 8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74727" y="342588"/>
              <a:ext cx="562386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图表样式</a:t>
              </a:r>
              <a:endParaRPr lang="zh-CN" altLang="en-US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153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3095283" y="332656"/>
            <a:ext cx="355443" cy="355443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25315" y="2752772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3400" b="1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THANK YOU !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683568" y="1582210"/>
            <a:ext cx="648072" cy="64807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186843" y="1134865"/>
            <a:ext cx="289594" cy="289594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683568" y="3683508"/>
            <a:ext cx="504056" cy="504056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1331640" y="4367581"/>
            <a:ext cx="648072" cy="64807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268774" y="1883308"/>
            <a:ext cx="576064" cy="576064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3690798" y="3323468"/>
            <a:ext cx="288032" cy="28803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2453638" y="3761636"/>
            <a:ext cx="929981" cy="929981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51" y="2096044"/>
            <a:ext cx="2308853" cy="1985182"/>
          </a:xfrm>
          <a:prstGeom prst="rect">
            <a:avLst/>
          </a:prstGeom>
          <a:noFill/>
          <a:ln>
            <a:noFill/>
          </a:ln>
          <a:effectLst>
            <a:outerShdw blurRad="508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37" y="559214"/>
            <a:ext cx="1316379" cy="862743"/>
          </a:xfrm>
          <a:prstGeom prst="rect">
            <a:avLst/>
          </a:prstGeom>
          <a:noFill/>
          <a:ln>
            <a:noFill/>
          </a:ln>
          <a:effectLst>
            <a:outerShdw blurRad="508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59" y="5009148"/>
            <a:ext cx="1224136" cy="1085491"/>
          </a:xfrm>
          <a:prstGeom prst="rect">
            <a:avLst/>
          </a:prstGeom>
          <a:noFill/>
          <a:ln>
            <a:noFill/>
          </a:ln>
          <a:effectLst>
            <a:outerShdw blurRad="254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434502" y="3328836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感谢聆听</a:t>
            </a:r>
            <a:endParaRPr lang="en-US" altLang="zh-CN" dirty="0" smtClean="0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21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3B50-BD4C-41EE-AFCB-8C17ACBC0768}" type="datetime1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23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68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 bright="70000" contrast="-70000"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204864"/>
            <a:ext cx="8229600" cy="3921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BAB34-A66A-46AD-A4BD-4E0BC19386D3}" type="datetime1">
              <a:rPr lang="zh-CN" altLang="en-US" smtClean="0"/>
              <a:t>2018/5/2</a:t>
            </a:fld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453336"/>
            <a:ext cx="9144000" cy="0"/>
          </a:xfrm>
          <a:prstGeom prst="line">
            <a:avLst/>
          </a:prstGeom>
          <a:ln>
            <a:solidFill>
              <a:srgbClr val="C131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E:\产品工作\天软VI\最终版\天软－logo图形英文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511307"/>
            <a:ext cx="1296144" cy="30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2" r:id="rId3"/>
    <p:sldLayoutId id="2147483660" r:id="rId4"/>
    <p:sldLayoutId id="2147483661" r:id="rId5"/>
    <p:sldLayoutId id="2147483666" r:id="rId6"/>
    <p:sldLayoutId id="2147483665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3E3A3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3E3A3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3E3A3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3E3A3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3E3A3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3E3A3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gif"/><Relationship Id="rId18" Type="http://schemas.openxmlformats.org/officeDocument/2006/relationships/image" Target="../media/image25.jpeg"/><Relationship Id="rId26" Type="http://schemas.openxmlformats.org/officeDocument/2006/relationships/image" Target="../media/image33.jpeg"/><Relationship Id="rId39" Type="http://schemas.openxmlformats.org/officeDocument/2006/relationships/image" Target="../media/image46.gif"/><Relationship Id="rId21" Type="http://schemas.openxmlformats.org/officeDocument/2006/relationships/image" Target="../media/image28.jpeg"/><Relationship Id="rId34" Type="http://schemas.openxmlformats.org/officeDocument/2006/relationships/image" Target="../media/image41.jpeg"/><Relationship Id="rId42" Type="http://schemas.openxmlformats.org/officeDocument/2006/relationships/image" Target="../media/image49.png"/><Relationship Id="rId47" Type="http://schemas.openxmlformats.org/officeDocument/2006/relationships/image" Target="../media/image54.jpeg"/><Relationship Id="rId50" Type="http://schemas.openxmlformats.org/officeDocument/2006/relationships/image" Target="../media/image57.jp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6" Type="http://schemas.openxmlformats.org/officeDocument/2006/relationships/image" Target="../media/image23.jpeg"/><Relationship Id="rId29" Type="http://schemas.openxmlformats.org/officeDocument/2006/relationships/image" Target="../media/image36.jpeg"/><Relationship Id="rId11" Type="http://schemas.openxmlformats.org/officeDocument/2006/relationships/image" Target="../media/image18.jpeg"/><Relationship Id="rId24" Type="http://schemas.openxmlformats.org/officeDocument/2006/relationships/image" Target="../media/image31.jpeg"/><Relationship Id="rId32" Type="http://schemas.openxmlformats.org/officeDocument/2006/relationships/image" Target="../media/image39.jpeg"/><Relationship Id="rId37" Type="http://schemas.openxmlformats.org/officeDocument/2006/relationships/image" Target="../media/image44.png"/><Relationship Id="rId40" Type="http://schemas.openxmlformats.org/officeDocument/2006/relationships/image" Target="../media/image47.jpeg"/><Relationship Id="rId45" Type="http://schemas.openxmlformats.org/officeDocument/2006/relationships/image" Target="../media/image52.png"/><Relationship Id="rId5" Type="http://schemas.openxmlformats.org/officeDocument/2006/relationships/image" Target="../media/image12.jpeg"/><Relationship Id="rId15" Type="http://schemas.openxmlformats.org/officeDocument/2006/relationships/image" Target="../media/image22.jpeg"/><Relationship Id="rId23" Type="http://schemas.openxmlformats.org/officeDocument/2006/relationships/image" Target="../media/image30.jpeg"/><Relationship Id="rId28" Type="http://schemas.openxmlformats.org/officeDocument/2006/relationships/image" Target="../media/image35.gif"/><Relationship Id="rId36" Type="http://schemas.openxmlformats.org/officeDocument/2006/relationships/image" Target="../media/image43.png"/><Relationship Id="rId49" Type="http://schemas.openxmlformats.org/officeDocument/2006/relationships/image" Target="../media/image56.jpg"/><Relationship Id="rId10" Type="http://schemas.openxmlformats.org/officeDocument/2006/relationships/image" Target="../media/image17.jpeg"/><Relationship Id="rId19" Type="http://schemas.openxmlformats.org/officeDocument/2006/relationships/image" Target="../media/image26.jpeg"/><Relationship Id="rId31" Type="http://schemas.openxmlformats.org/officeDocument/2006/relationships/image" Target="../media/image38.jpeg"/><Relationship Id="rId44" Type="http://schemas.openxmlformats.org/officeDocument/2006/relationships/image" Target="../media/image51.png"/><Relationship Id="rId4" Type="http://schemas.openxmlformats.org/officeDocument/2006/relationships/image" Target="../media/image11.gif"/><Relationship Id="rId9" Type="http://schemas.openxmlformats.org/officeDocument/2006/relationships/image" Target="../media/image16.jpeg"/><Relationship Id="rId14" Type="http://schemas.openxmlformats.org/officeDocument/2006/relationships/image" Target="../media/image21.gif"/><Relationship Id="rId22" Type="http://schemas.openxmlformats.org/officeDocument/2006/relationships/image" Target="../media/image29.jpeg"/><Relationship Id="rId27" Type="http://schemas.openxmlformats.org/officeDocument/2006/relationships/image" Target="../media/image34.jpeg"/><Relationship Id="rId30" Type="http://schemas.openxmlformats.org/officeDocument/2006/relationships/image" Target="../media/image37.jpeg"/><Relationship Id="rId35" Type="http://schemas.openxmlformats.org/officeDocument/2006/relationships/image" Target="../media/image42.jpeg"/><Relationship Id="rId43" Type="http://schemas.openxmlformats.org/officeDocument/2006/relationships/image" Target="../media/image50.jpeg"/><Relationship Id="rId48" Type="http://schemas.openxmlformats.org/officeDocument/2006/relationships/image" Target="../media/image55.png"/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12" Type="http://schemas.openxmlformats.org/officeDocument/2006/relationships/image" Target="../media/image19.jpeg"/><Relationship Id="rId17" Type="http://schemas.openxmlformats.org/officeDocument/2006/relationships/image" Target="../media/image24.jpeg"/><Relationship Id="rId25" Type="http://schemas.openxmlformats.org/officeDocument/2006/relationships/image" Target="../media/image32.jpeg"/><Relationship Id="rId33" Type="http://schemas.openxmlformats.org/officeDocument/2006/relationships/image" Target="../media/image40.jpeg"/><Relationship Id="rId38" Type="http://schemas.openxmlformats.org/officeDocument/2006/relationships/image" Target="../media/image45.jpeg"/><Relationship Id="rId46" Type="http://schemas.openxmlformats.org/officeDocument/2006/relationships/image" Target="../media/image53.png"/><Relationship Id="rId20" Type="http://schemas.openxmlformats.org/officeDocument/2006/relationships/image" Target="../media/image27.jpeg"/><Relationship Id="rId41" Type="http://schemas.openxmlformats.org/officeDocument/2006/relationships/image" Target="../media/image4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5004048" y="3861048"/>
            <a:ext cx="3383525" cy="423489"/>
          </a:xfrm>
        </p:spPr>
        <p:txBody>
          <a:bodyPr/>
          <a:lstStyle/>
          <a:p>
            <a:pPr algn="r"/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测试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部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：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Tim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557779" y="2276872"/>
            <a:ext cx="5586221" cy="792162"/>
          </a:xfrm>
        </p:spPr>
        <p:txBody>
          <a:bodyPr/>
          <a:lstStyle/>
          <a:p>
            <a:r>
              <a:rPr lang="en-US" altLang="zh-CN" sz="3600" b="1" dirty="0" err="1" smtClean="0">
                <a:latin typeface="+mj-ea"/>
              </a:rPr>
              <a:t>CDRouter</a:t>
            </a:r>
            <a:r>
              <a:rPr lang="zh-CN" altLang="en-US" sz="3600" b="1" dirty="0" smtClean="0">
                <a:latin typeface="+mj-ea"/>
              </a:rPr>
              <a:t>实例</a:t>
            </a:r>
            <a:endParaRPr lang="en-US" altLang="zh-CN" sz="3600" b="1" dirty="0" smtClean="0">
              <a:latin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EF0E9E-29AC-4248-96B9-42C3A6FE6495}" type="datetime1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2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dirty="0" err="1">
                  <a:latin typeface="+mj-ea"/>
                </a:rPr>
                <a:t>CDRouter</a:t>
              </a:r>
              <a:r>
                <a:rPr lang="en-US" altLang="zh-CN" b="1" dirty="0">
                  <a:latin typeface="+mj-ea"/>
                </a:rPr>
                <a:t> </a:t>
              </a:r>
              <a:r>
                <a:rPr lang="zh-CN" altLang="en-US" b="1" dirty="0" smtClean="0">
                  <a:latin typeface="+mj-ea"/>
                </a:rPr>
                <a:t>查看运行结果</a:t>
              </a:r>
              <a:r>
                <a:rPr lang="en-US" altLang="zh-CN" b="1" dirty="0" smtClean="0">
                  <a:latin typeface="+mj-ea"/>
                </a:rPr>
                <a:t> </a:t>
              </a:r>
              <a:endParaRPr lang="zh-CN" altLang="en-US" b="1" dirty="0">
                <a:latin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20" y="1599582"/>
            <a:ext cx="8820472" cy="385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99713" y="1124744"/>
            <a:ext cx="3352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查看最近的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结果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803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dirty="0" err="1">
                  <a:latin typeface="+mj-ea"/>
                </a:rPr>
                <a:t>CDRouter</a:t>
              </a:r>
              <a:r>
                <a:rPr lang="en-US" altLang="zh-CN" b="1" dirty="0">
                  <a:latin typeface="+mj-ea"/>
                </a:rPr>
                <a:t> </a:t>
              </a:r>
              <a:r>
                <a:rPr lang="zh-CN" altLang="en-US" b="1" dirty="0" smtClean="0">
                  <a:latin typeface="+mj-ea"/>
                </a:rPr>
                <a:t>查看运行结果</a:t>
              </a:r>
              <a:r>
                <a:rPr lang="en-US" altLang="zh-CN" b="1" dirty="0" smtClean="0">
                  <a:latin typeface="+mj-ea"/>
                </a:rPr>
                <a:t> </a:t>
              </a:r>
              <a:endParaRPr lang="zh-CN" altLang="en-US" b="1" dirty="0">
                <a:latin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9713" y="1124744"/>
            <a:ext cx="5385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点击需要查看的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查看具体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的执行结果</a:t>
            </a:r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028384" cy="420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131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dirty="0" err="1">
                  <a:latin typeface="+mj-ea"/>
                </a:rPr>
                <a:t>CDRouter</a:t>
              </a:r>
              <a:r>
                <a:rPr lang="en-US" altLang="zh-CN" b="1" dirty="0">
                  <a:latin typeface="+mj-ea"/>
                </a:rPr>
                <a:t> </a:t>
              </a:r>
              <a:r>
                <a:rPr lang="zh-CN" altLang="en-US" b="1" dirty="0" smtClean="0">
                  <a:latin typeface="+mj-ea"/>
                </a:rPr>
                <a:t>失败用例分析</a:t>
              </a:r>
              <a:r>
                <a:rPr lang="en-US" altLang="zh-CN" b="1" dirty="0" smtClean="0">
                  <a:latin typeface="+mj-ea"/>
                </a:rPr>
                <a:t> </a:t>
              </a:r>
              <a:endParaRPr lang="zh-CN" altLang="en-US" b="1" dirty="0">
                <a:latin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9713" y="1124744"/>
            <a:ext cx="7053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test case</a:t>
            </a:r>
            <a:r>
              <a:rPr lang="zh-CN" altLang="en-US" dirty="0" smtClean="0"/>
              <a:t>运行失败的原因，是</a:t>
            </a:r>
            <a:r>
              <a:rPr lang="en-US" altLang="zh-CN" dirty="0" smtClean="0"/>
              <a:t>ERROR</a:t>
            </a:r>
            <a:r>
              <a:rPr lang="zh-CN" altLang="en-US" dirty="0"/>
              <a:t>？</a:t>
            </a:r>
            <a:r>
              <a:rPr lang="zh-CN" altLang="en-US" dirty="0" smtClean="0"/>
              <a:t>是</a:t>
            </a:r>
            <a:r>
              <a:rPr lang="en-US" altLang="zh-CN" dirty="0"/>
              <a:t>S</a:t>
            </a:r>
            <a:r>
              <a:rPr lang="en-US" altLang="zh-CN" dirty="0" smtClean="0"/>
              <a:t>kipped</a:t>
            </a:r>
            <a:r>
              <a:rPr lang="zh-CN" altLang="en-US" dirty="0" smtClean="0"/>
              <a:t>？还是</a:t>
            </a:r>
            <a:r>
              <a:rPr lang="en-US" altLang="zh-CN" dirty="0" smtClean="0"/>
              <a:t>Failed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197570" y="1700808"/>
            <a:ext cx="88370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在每个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运行以前会根据你选择的用例执行</a:t>
            </a:r>
            <a:r>
              <a:rPr lang="en-US" altLang="zh-CN" dirty="0" smtClean="0"/>
              <a:t>per test case</a:t>
            </a:r>
            <a:r>
              <a:rPr lang="zh-CN" altLang="en-US" dirty="0" smtClean="0"/>
              <a:t>，如果是</a:t>
            </a:r>
            <a:r>
              <a:rPr lang="en-US" altLang="zh-CN" dirty="0" smtClean="0"/>
              <a:t>pre test case</a:t>
            </a:r>
          </a:p>
          <a:p>
            <a:r>
              <a:rPr lang="zh-CN" altLang="en-US" dirty="0" smtClean="0"/>
              <a:t>执行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，整个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的状态就会置为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，那么就需要排除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的原因</a:t>
            </a:r>
            <a:endParaRPr lang="en-US" altLang="zh-C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80" y="2348879"/>
            <a:ext cx="8395567" cy="57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74" y="3557863"/>
            <a:ext cx="8407974" cy="2103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67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dirty="0" err="1">
                  <a:latin typeface="+mj-ea"/>
                </a:rPr>
                <a:t>CDRouter</a:t>
              </a:r>
              <a:r>
                <a:rPr lang="en-US" altLang="zh-CN" b="1" dirty="0">
                  <a:latin typeface="+mj-ea"/>
                </a:rPr>
                <a:t> </a:t>
              </a:r>
              <a:r>
                <a:rPr lang="zh-CN" altLang="en-US" b="1" dirty="0" smtClean="0">
                  <a:latin typeface="+mj-ea"/>
                </a:rPr>
                <a:t>查看运行结果</a:t>
              </a:r>
              <a:r>
                <a:rPr lang="en-US" altLang="zh-CN" b="1" dirty="0" smtClean="0">
                  <a:latin typeface="+mj-ea"/>
                </a:rPr>
                <a:t> </a:t>
              </a:r>
              <a:endParaRPr lang="zh-CN" altLang="en-US" b="1" dirty="0">
                <a:latin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2018/5/3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7570" y="836712"/>
            <a:ext cx="89707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3.Skipped case</a:t>
            </a:r>
            <a:r>
              <a:rPr lang="zh-CN" altLang="en-US" dirty="0" smtClean="0"/>
              <a:t>就是无法运行的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，标记为黄色的三角形，此时我们点击</a:t>
            </a:r>
            <a:r>
              <a:rPr lang="en-US" altLang="zh-CN" dirty="0" smtClean="0"/>
              <a:t>Skip reasons</a:t>
            </a:r>
            <a:endParaRPr lang="en-US" altLang="zh-CN" dirty="0"/>
          </a:p>
          <a:p>
            <a:r>
              <a:rPr lang="zh-CN" altLang="en-US" dirty="0" smtClean="0"/>
              <a:t>可以查看到</a:t>
            </a:r>
            <a:r>
              <a:rPr lang="en-US" altLang="zh-CN" dirty="0" smtClean="0"/>
              <a:t>skipped</a:t>
            </a:r>
            <a:r>
              <a:rPr lang="zh-CN" altLang="en-US" dirty="0" smtClean="0"/>
              <a:t>文字描述，可以辅助我们分析原因</a:t>
            </a:r>
            <a:endParaRPr lang="en-US" altLang="zh-C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8" y="1484784"/>
            <a:ext cx="8748464" cy="108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8" y="2780928"/>
            <a:ext cx="8748464" cy="1180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7" y="4365104"/>
            <a:ext cx="8748465" cy="207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209786" y="4005064"/>
            <a:ext cx="7843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require </a:t>
            </a:r>
            <a:r>
              <a:rPr lang="en-US" altLang="zh-CN" dirty="0" err="1" smtClean="0"/>
              <a:t>dhcp</a:t>
            </a:r>
            <a:r>
              <a:rPr lang="en-US" altLang="zh-CN" dirty="0" smtClean="0"/>
              <a:t>-reservations</a:t>
            </a:r>
            <a:r>
              <a:rPr lang="zh-CN" altLang="en-US" dirty="0" smtClean="0"/>
              <a:t>，可以看到这个参数的具体解释，方便理解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4779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dirty="0" err="1">
                  <a:latin typeface="+mj-ea"/>
                </a:rPr>
                <a:t>CDRouter</a:t>
              </a:r>
              <a:r>
                <a:rPr lang="en-US" altLang="zh-CN" b="1" dirty="0">
                  <a:latin typeface="+mj-ea"/>
                </a:rPr>
                <a:t> </a:t>
              </a:r>
              <a:r>
                <a:rPr lang="zh-CN" altLang="en-US" b="1" dirty="0" smtClean="0">
                  <a:latin typeface="+mj-ea"/>
                </a:rPr>
                <a:t>查看运行结果</a:t>
              </a:r>
              <a:r>
                <a:rPr lang="en-US" altLang="zh-CN" b="1" dirty="0" smtClean="0">
                  <a:latin typeface="+mj-ea"/>
                </a:rPr>
                <a:t> </a:t>
              </a:r>
              <a:endParaRPr lang="zh-CN" altLang="en-US" b="1" dirty="0">
                <a:latin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2018/5/3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7570" y="755412"/>
            <a:ext cx="6518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5.Failed case</a:t>
            </a:r>
            <a:r>
              <a:rPr lang="zh-CN" altLang="en-US" dirty="0" smtClean="0"/>
              <a:t>需要通过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和抓包来获取信息，分析出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的原因</a:t>
            </a:r>
            <a:endParaRPr lang="en-US" altLang="zh-C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86" y="1182220"/>
            <a:ext cx="8538678" cy="138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86" y="2746260"/>
            <a:ext cx="8538678" cy="363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528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569331" y="2996952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3400" b="1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>
                <a:latin typeface="+mn-ea"/>
                <a:ea typeface="+mn-ea"/>
              </a:rPr>
              <a:t>THANK YOU !</a:t>
            </a:r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4578518" y="3573016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感谢聆听</a:t>
            </a:r>
            <a:endParaRPr lang="en-US" altLang="zh-CN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E0B3BF-4A47-41C4-A7D0-D68FF2BBA75D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9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dirty="0" err="1" smtClean="0">
                  <a:latin typeface="+mj-ea"/>
                  <a:ea typeface="+mj-ea"/>
                </a:rPr>
                <a:t>CDRouter</a:t>
              </a:r>
              <a:r>
                <a:rPr lang="en-US" altLang="zh-CN" b="1" dirty="0" smtClean="0">
                  <a:latin typeface="+mj-ea"/>
                  <a:ea typeface="+mj-ea"/>
                </a:rPr>
                <a:t> </a:t>
              </a:r>
              <a:r>
                <a:rPr lang="zh-CN" altLang="en-US" b="1" dirty="0" smtClean="0">
                  <a:latin typeface="+mj-ea"/>
                  <a:ea typeface="+mj-ea"/>
                </a:rPr>
                <a:t>简介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2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485" y="1196752"/>
            <a:ext cx="4317603" cy="2884159"/>
          </a:xfrm>
          <a:prstGeom prst="rect">
            <a:avLst/>
          </a:prstGeom>
        </p:spPr>
      </p:pic>
      <p:pic>
        <p:nvPicPr>
          <p:cNvPr id="25" name="Picture 1" descr="cdrouter-logo-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408" y="922020"/>
            <a:ext cx="3784600" cy="75692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88744" y="4365104"/>
            <a:ext cx="77768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 the industry standard for automated broadband network testing of CPEs.</a:t>
            </a:r>
            <a:endParaRPr lang="zh-CN" altLang="en-US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4410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dirty="0" err="1" smtClean="0">
                  <a:latin typeface="+mj-ea"/>
                  <a:ea typeface="+mj-ea"/>
                </a:rPr>
                <a:t>CDRouter</a:t>
              </a:r>
              <a:r>
                <a:rPr lang="en-US" altLang="zh-CN" b="1" dirty="0" smtClean="0">
                  <a:latin typeface="+mj-ea"/>
                  <a:ea typeface="+mj-ea"/>
                </a:rPr>
                <a:t> </a:t>
              </a:r>
              <a:r>
                <a:rPr lang="zh-CN" altLang="en-US" b="1" dirty="0" smtClean="0">
                  <a:latin typeface="+mj-ea"/>
                  <a:ea typeface="+mj-ea"/>
                </a:rPr>
                <a:t>简介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413792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ource Sans Pro Light" panose="020B0403030403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Who uses </a:t>
            </a:r>
            <a:r>
              <a:rPr lang="en-US" dirty="0" err="1"/>
              <a:t>CDRouter</a:t>
            </a:r>
            <a:r>
              <a:rPr lang="en-US" dirty="0"/>
              <a:t>?</a:t>
            </a:r>
          </a:p>
        </p:txBody>
      </p:sp>
      <p:pic>
        <p:nvPicPr>
          <p:cNvPr id="12" name="Picture 2" descr="Linksy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33" y="2456333"/>
            <a:ext cx="744067" cy="74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Motoro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744067" cy="74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At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744067" cy="74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Broadc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837333"/>
            <a:ext cx="744067" cy="74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Cisc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971800"/>
            <a:ext cx="744067" cy="74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Veriz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33" y="3124200"/>
            <a:ext cx="744067" cy="74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App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303933"/>
            <a:ext cx="744067" cy="74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Zhon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362200"/>
            <a:ext cx="744067" cy="74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 descr="Sonicwal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4200"/>
            <a:ext cx="744067" cy="74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Centurylink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33" y="3370733"/>
            <a:ext cx="744067" cy="74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4" descr="Zyxel_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438400"/>
            <a:ext cx="744067" cy="74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6" descr="Actiontec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42133"/>
            <a:ext cx="744067" cy="74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0" descr="Vonag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191000"/>
            <a:ext cx="744067" cy="74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2" descr="Huawei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95800"/>
            <a:ext cx="744067" cy="74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4" descr="Dlink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294533"/>
            <a:ext cx="744067" cy="74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6" descr="Ericsson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10000"/>
            <a:ext cx="734361" cy="734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8" descr="Realtek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933" y="4724400"/>
            <a:ext cx="744067" cy="74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0" descr="Billion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33" y="3124200"/>
            <a:ext cx="744067" cy="74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2" descr="Alpha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068" y="3282343"/>
            <a:ext cx="744067" cy="74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4" descr="Arcadyan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594" y="3997294"/>
            <a:ext cx="744067" cy="74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6" descr="Asus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191000"/>
            <a:ext cx="744067" cy="74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8" descr="Allion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75533"/>
            <a:ext cx="744067" cy="74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0" descr="Netgea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949" y="3733800"/>
            <a:ext cx="744067" cy="74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8" descr="Technicolor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333" y="4724400"/>
            <a:ext cx="744067" cy="74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2" descr="O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333" y="3733800"/>
            <a:ext cx="744067" cy="74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0" descr="Alu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038600"/>
            <a:ext cx="744067" cy="74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2" descr="Lantiq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86000"/>
            <a:ext cx="744067" cy="74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6" descr="Vodafone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114800"/>
            <a:ext cx="744067" cy="74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4" descr="Lantiq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10" y="4694776"/>
            <a:ext cx="744067" cy="74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6" descr="Xavi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715000"/>
            <a:ext cx="744067" cy="74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8" descr="Italtel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724400"/>
            <a:ext cx="744067" cy="74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70" descr="Foxconn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432736"/>
            <a:ext cx="744067" cy="74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72" descr="Microsoft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81600"/>
            <a:ext cx="744067" cy="74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74" descr="Askey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953000"/>
            <a:ext cx="744067" cy="74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52" descr="Calix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724400"/>
            <a:ext cx="744067" cy="74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76" descr="Comtrend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762" y="5177449"/>
            <a:ext cx="744067" cy="74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78" descr="Clearaccess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334000"/>
            <a:ext cx="744067" cy="74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0" descr="Tilgen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989733"/>
            <a:ext cx="744067" cy="74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82" descr="http://www.imera.com/images/cp_logos/cp_sercomm.gif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410200"/>
            <a:ext cx="744067" cy="53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4" descr="Ti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876800"/>
            <a:ext cx="744067" cy="74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NC_Logo_RGB_ohneClaim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486400"/>
            <a:ext cx="511656" cy="60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http://upload.wikimedia.org/wikipedia/en/thumb/c/c4/QualcommLogo.svg/564px-QualcommLogo.svg.png"/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943600"/>
            <a:ext cx="1158325" cy="2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0" descr="http://www.digitaltveurope.net/wp-content/uploads/2011/10/Arris1.jpg"/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638800"/>
            <a:ext cx="1042093" cy="36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2" descr="http://upload.wikimedia.org/wikipedia/en/thumb/3/3c/Wipro_Logo.svg/1024px-Wipro_Logo.svg.png"/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946" y="4419600"/>
            <a:ext cx="735654" cy="73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2" descr="Cablevision_logo.png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73" y="3939270"/>
            <a:ext cx="952406" cy="15267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81000" y="14478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 200 customers in 40 countries. Everyone from chipset, </a:t>
            </a:r>
            <a:r>
              <a:rPr lang="en-US" dirty="0" err="1"/>
              <a:t>odm</a:t>
            </a:r>
            <a:r>
              <a:rPr lang="en-US" dirty="0"/>
              <a:t>/</a:t>
            </a:r>
            <a:r>
              <a:rPr lang="en-US" dirty="0" err="1"/>
              <a:t>oem</a:t>
            </a:r>
            <a:r>
              <a:rPr lang="en-US" dirty="0"/>
              <a:t>, and device vendors to major service providers and MSOs.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60" name="Picture 1" descr="ignition.png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2209800"/>
            <a:ext cx="901700" cy="901700"/>
          </a:xfrm>
          <a:prstGeom prst="rect">
            <a:avLst/>
          </a:prstGeom>
        </p:spPr>
      </p:pic>
      <p:pic>
        <p:nvPicPr>
          <p:cNvPr id="61" name="Picture 3" descr="Luma.jpg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743200"/>
            <a:ext cx="685800" cy="685800"/>
          </a:xfrm>
          <a:prstGeom prst="rect">
            <a:avLst/>
          </a:prstGeom>
        </p:spPr>
      </p:pic>
      <p:pic>
        <p:nvPicPr>
          <p:cNvPr id="62" name="Picture 4" descr="googlelogo_color_272x92dp.png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53" y="5943600"/>
            <a:ext cx="901147" cy="304800"/>
          </a:xfrm>
          <a:prstGeom prst="rect">
            <a:avLst/>
          </a:prstGeom>
        </p:spPr>
      </p:pic>
      <p:pic>
        <p:nvPicPr>
          <p:cNvPr id="63" name="Picture 48" descr="liberty_global.jpg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438400"/>
            <a:ext cx="901700" cy="901700"/>
          </a:xfrm>
          <a:prstGeom prst="rect">
            <a:avLst/>
          </a:prstGeom>
        </p:spPr>
      </p:pic>
      <p:pic>
        <p:nvPicPr>
          <p:cNvPr id="64" name="Picture 18" descr="starry.jpg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73380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41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dirty="0" err="1" smtClean="0">
                  <a:latin typeface="+mj-ea"/>
                  <a:ea typeface="+mj-ea"/>
                </a:rPr>
                <a:t>CDRouter</a:t>
              </a:r>
              <a:r>
                <a:rPr lang="en-US" altLang="zh-CN" b="1" dirty="0" smtClean="0">
                  <a:latin typeface="+mj-ea"/>
                  <a:ea typeface="+mj-ea"/>
                </a:rPr>
                <a:t> </a:t>
              </a:r>
              <a:r>
                <a:rPr lang="zh-CN" altLang="en-US" b="1" dirty="0" smtClean="0">
                  <a:latin typeface="+mj-ea"/>
                  <a:ea typeface="+mj-ea"/>
                </a:rPr>
                <a:t>模拟场景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20724" y="2426391"/>
            <a:ext cx="32466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DNS, NTP, HTTP, TR-069 ACS, RADIUS, and more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1504" y="2795763"/>
            <a:ext cx="1698878" cy="30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WAN Connections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1504" y="3124200"/>
            <a:ext cx="160449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PPPoE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PPPoA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DHCPv4/v6</a:t>
            </a:r>
          </a:p>
          <a:p>
            <a:pPr marL="171450" indent="-1714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PPTP, L2TP</a:t>
            </a:r>
          </a:p>
          <a:p>
            <a:pPr marL="171450" indent="-1714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Static IPv4/v6</a:t>
            </a:r>
          </a:p>
          <a:p>
            <a:pPr marL="171450" indent="-1714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6to4, 6rd, DS-Lite</a:t>
            </a:r>
          </a:p>
          <a:p>
            <a:pPr marL="171450" indent="-1714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802.1x Access Controlled</a:t>
            </a:r>
          </a:p>
          <a:p>
            <a:pPr marL="171450" indent="-1714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Access to Internet to test cloud-enabled devices</a:t>
            </a:r>
          </a:p>
          <a:p>
            <a:pPr marL="171450" indent="-171450">
              <a:buClr>
                <a:schemeClr val="accent6"/>
              </a:buClr>
              <a:buFont typeface="Wingdings" panose="05000000000000000000" pitchFamily="2" charset="2"/>
              <a:buChar char="ü"/>
            </a:pP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23133" y="2755960"/>
            <a:ext cx="1726995" cy="335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LAN Connections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10400" y="3005264"/>
            <a:ext cx="19182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Wired Ethernet</a:t>
            </a:r>
          </a:p>
          <a:p>
            <a:pPr marL="171450" indent="-1714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Wireless</a:t>
            </a:r>
          </a:p>
          <a:p>
            <a:pPr marL="171450" indent="-1714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802.11 a/b/g/n/ac</a:t>
            </a:r>
          </a:p>
          <a:p>
            <a:pPr marL="171450" indent="-1714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Simulates LAN hosts</a:t>
            </a:r>
          </a:p>
          <a:p>
            <a:pPr marL="171450" indent="-1714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Simulate up to 64 </a:t>
            </a:r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WiFi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Clients</a:t>
            </a:r>
          </a:p>
          <a:p>
            <a:pPr marL="171450" indent="-1714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Simulate up to 512 Wired Clients</a:t>
            </a:r>
          </a:p>
          <a:p>
            <a:pPr marL="171450" indent="-1714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IPv4 or IPv6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90800" y="5867400"/>
            <a:ext cx="40213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Test multiple WAN types supported with an access node, including  DSL, PON, Ethernet, Point-to-Point, DOCSIS, or LTE connections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44700" y="2235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9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703793"/>
            <a:ext cx="3810000" cy="3018719"/>
          </a:xfrm>
          <a:prstGeom prst="rect">
            <a:avLst/>
          </a:prstGeom>
        </p:spPr>
      </p:pic>
      <p:sp>
        <p:nvSpPr>
          <p:cNvPr id="20" name="Title 34"/>
          <p:cNvSpPr txBox="1">
            <a:spLocks/>
          </p:cNvSpPr>
          <p:nvPr/>
        </p:nvSpPr>
        <p:spPr>
          <a:xfrm>
            <a:off x="457200" y="629816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E3A3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/>
              <a:t>CDRouter</a:t>
            </a:r>
            <a:r>
              <a:rPr lang="en-US" sz="3600" dirty="0" smtClean="0"/>
              <a:t> simulates a complete broadband home or business network</a:t>
            </a:r>
            <a:br>
              <a:rPr lang="en-US" sz="36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1017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dirty="0" err="1" smtClean="0">
                  <a:latin typeface="+mj-ea"/>
                  <a:ea typeface="+mj-ea"/>
                </a:rPr>
                <a:t>CDRouter</a:t>
              </a:r>
              <a:r>
                <a:rPr lang="en-US" altLang="zh-CN" b="1" dirty="0" smtClean="0">
                  <a:latin typeface="+mj-ea"/>
                  <a:ea typeface="+mj-ea"/>
                </a:rPr>
                <a:t> </a:t>
              </a:r>
              <a:r>
                <a:rPr lang="zh-CN" altLang="en-US" b="1" dirty="0" smtClean="0">
                  <a:latin typeface="+mj-ea"/>
                  <a:ea typeface="+mj-ea"/>
                </a:rPr>
                <a:t>运行步骤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773832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E3A3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With a Completely Automated Test Environment</a:t>
            </a:r>
            <a:endParaRPr lang="en-US" sz="3600" dirty="0"/>
          </a:p>
        </p:txBody>
      </p:sp>
      <p:pic>
        <p:nvPicPr>
          <p:cNvPr id="11" name="Picture 2" descr="comprehensive_test_autom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328136"/>
            <a:ext cx="8610600" cy="347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669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dirty="0" err="1" smtClean="0">
                  <a:latin typeface="+mj-ea"/>
                  <a:ea typeface="+mj-ea"/>
                </a:rPr>
                <a:t>CDRouter</a:t>
              </a:r>
              <a:r>
                <a:rPr lang="en-US" altLang="zh-CN" b="1" dirty="0" smtClean="0">
                  <a:latin typeface="+mj-ea"/>
                  <a:ea typeface="+mj-ea"/>
                </a:rPr>
                <a:t> </a:t>
              </a:r>
              <a:r>
                <a:rPr lang="en-US" altLang="zh-CN" b="1" dirty="0" err="1" smtClean="0">
                  <a:latin typeface="+mj-ea"/>
                  <a:ea typeface="+mj-ea"/>
                </a:rPr>
                <a:t>Config</a:t>
              </a:r>
              <a:r>
                <a:rPr lang="zh-CN" altLang="en-US" b="1" dirty="0" smtClean="0">
                  <a:latin typeface="+mj-ea"/>
                  <a:ea typeface="+mj-ea"/>
                </a:rPr>
                <a:t>创建</a:t>
              </a:r>
              <a:r>
                <a:rPr lang="en-US" altLang="zh-CN" b="1" dirty="0" smtClean="0">
                  <a:latin typeface="+mj-ea"/>
                  <a:ea typeface="+mj-ea"/>
                </a:rPr>
                <a:t> 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0" name="Title 34"/>
          <p:cNvSpPr txBox="1">
            <a:spLocks/>
          </p:cNvSpPr>
          <p:nvPr/>
        </p:nvSpPr>
        <p:spPr>
          <a:xfrm>
            <a:off x="457200" y="90872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E3A39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/>
              <a:t>1.</a:t>
            </a:r>
            <a:r>
              <a:rPr lang="zh-CN" altLang="en-US" sz="2000" dirty="0" smtClean="0"/>
              <a:t>新建</a:t>
            </a:r>
            <a:r>
              <a:rPr lang="zh-CN" altLang="en-US" sz="2000" dirty="0"/>
              <a:t>一个</a:t>
            </a:r>
            <a:r>
              <a:rPr lang="en-US" altLang="zh-CN" sz="2000" dirty="0" err="1"/>
              <a:t>config</a:t>
            </a:r>
            <a:r>
              <a:rPr lang="zh-CN" altLang="en-US" sz="2000" dirty="0"/>
              <a:t>文件，</a:t>
            </a:r>
            <a:r>
              <a:rPr lang="en-US" altLang="zh-CN" sz="2000" dirty="0" err="1"/>
              <a:t>config</a:t>
            </a:r>
            <a:r>
              <a:rPr lang="zh-CN" altLang="en-US" sz="2000" dirty="0"/>
              <a:t>文件的参数配置需要根据具体的测试用例来进行调整</a:t>
            </a:r>
            <a:endParaRPr lang="en-US" sz="3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9344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34"/>
          <p:cNvSpPr txBox="1">
            <a:spLocks/>
          </p:cNvSpPr>
          <p:nvPr/>
        </p:nvSpPr>
        <p:spPr>
          <a:xfrm>
            <a:off x="467544" y="2862064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E3A39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/>
              <a:t>2.</a:t>
            </a:r>
            <a:r>
              <a:rPr lang="zh-CN" altLang="en-US" sz="2000" dirty="0" smtClean="0"/>
              <a:t>配置</a:t>
            </a:r>
            <a:r>
              <a:rPr lang="en-US" altLang="zh-CN" sz="2000" dirty="0" err="1" smtClean="0"/>
              <a:t>config</a:t>
            </a:r>
            <a:r>
              <a:rPr lang="zh-CN" altLang="en-US" sz="2000" dirty="0" smtClean="0"/>
              <a:t>的文件名称和描述信息，建议用自己的名字和测试模块名来进行命名，方便自己和他人使用</a:t>
            </a:r>
            <a:endParaRPr lang="en-US" sz="36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61245"/>
            <a:ext cx="8640960" cy="261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669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dirty="0" err="1">
                  <a:latin typeface="+mj-ea"/>
                </a:rPr>
                <a:t>CDRouter</a:t>
              </a:r>
              <a:r>
                <a:rPr lang="en-US" altLang="zh-CN" b="1" dirty="0">
                  <a:latin typeface="+mj-ea"/>
                </a:rPr>
                <a:t> </a:t>
              </a:r>
              <a:r>
                <a:rPr lang="en-US" altLang="zh-CN" b="1" dirty="0" smtClean="0">
                  <a:latin typeface="+mj-ea"/>
                </a:rPr>
                <a:t>Package</a:t>
              </a:r>
              <a:r>
                <a:rPr lang="zh-CN" altLang="en-US" b="1" dirty="0" smtClean="0">
                  <a:latin typeface="+mj-ea"/>
                </a:rPr>
                <a:t>创建</a:t>
              </a:r>
              <a:r>
                <a:rPr lang="en-US" altLang="zh-CN" b="1" dirty="0" smtClean="0">
                  <a:latin typeface="+mj-ea"/>
                </a:rPr>
                <a:t> </a:t>
              </a:r>
              <a:endParaRPr lang="zh-CN" altLang="en-US" b="1" dirty="0">
                <a:latin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1673870"/>
            <a:ext cx="81089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34"/>
          <p:cNvSpPr txBox="1">
            <a:spLocks/>
          </p:cNvSpPr>
          <p:nvPr/>
        </p:nvSpPr>
        <p:spPr>
          <a:xfrm>
            <a:off x="457200" y="90872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E3A39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/>
              <a:t>1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新建</a:t>
            </a:r>
            <a:r>
              <a:rPr lang="zh-CN" altLang="en-US" sz="2000" dirty="0"/>
              <a:t>一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Package</a:t>
            </a:r>
            <a:r>
              <a:rPr lang="zh-CN" altLang="en-US" sz="2000" dirty="0" smtClean="0"/>
              <a:t>文件，</a:t>
            </a:r>
            <a:r>
              <a:rPr lang="en-US" altLang="zh-CN" sz="2000" dirty="0" smtClean="0"/>
              <a:t>Package</a:t>
            </a:r>
            <a:r>
              <a:rPr lang="zh-CN" altLang="en-US" sz="2000" dirty="0" smtClean="0"/>
              <a:t>就是一个测试用例集，需要挑选出要测试的用例和对应的</a:t>
            </a:r>
            <a:r>
              <a:rPr lang="en-US" altLang="zh-CN" sz="2000" dirty="0" err="1" smtClean="0"/>
              <a:t>config</a:t>
            </a:r>
            <a:r>
              <a:rPr lang="zh-CN" altLang="en-US" sz="2000" dirty="0" smtClean="0"/>
              <a:t>文件</a:t>
            </a:r>
            <a:endParaRPr lang="en-US" sz="36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3583466"/>
            <a:ext cx="8302947" cy="2579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34"/>
          <p:cNvSpPr txBox="1">
            <a:spLocks/>
          </p:cNvSpPr>
          <p:nvPr/>
        </p:nvSpPr>
        <p:spPr>
          <a:xfrm>
            <a:off x="467544" y="2862064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E3A39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/>
              <a:t>2.</a:t>
            </a:r>
            <a:r>
              <a:rPr lang="zh-CN" altLang="en-US" sz="2000" dirty="0" smtClean="0"/>
              <a:t>配置</a:t>
            </a:r>
            <a:r>
              <a:rPr lang="en-US" altLang="zh-CN" sz="2000" dirty="0" err="1" smtClean="0"/>
              <a:t>config</a:t>
            </a:r>
            <a:r>
              <a:rPr lang="zh-CN" altLang="en-US" sz="2000" dirty="0" smtClean="0"/>
              <a:t>的文件名称和描述信息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2669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dirty="0" err="1">
                  <a:latin typeface="+mj-ea"/>
                </a:rPr>
                <a:t>CDRouter</a:t>
              </a:r>
              <a:r>
                <a:rPr lang="en-US" altLang="zh-CN" b="1" dirty="0">
                  <a:latin typeface="+mj-ea"/>
                </a:rPr>
                <a:t> Package</a:t>
              </a:r>
              <a:r>
                <a:rPr lang="zh-CN" altLang="en-US" b="1" dirty="0">
                  <a:latin typeface="+mj-ea"/>
                </a:rPr>
                <a:t>创建</a:t>
              </a:r>
              <a:r>
                <a:rPr lang="en-US" altLang="zh-CN" b="1" dirty="0">
                  <a:latin typeface="+mj-ea"/>
                </a:rPr>
                <a:t> </a:t>
              </a:r>
              <a:endParaRPr lang="zh-CN" altLang="en-US" b="1" dirty="0">
                <a:latin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140420"/>
            <a:ext cx="8877300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33350" y="908720"/>
            <a:ext cx="199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挑选测试用例集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572669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dirty="0" err="1">
                  <a:latin typeface="+mj-ea"/>
                </a:rPr>
                <a:t>CDRouter</a:t>
              </a:r>
              <a:r>
                <a:rPr lang="en-US" altLang="zh-CN" b="1" dirty="0">
                  <a:latin typeface="+mj-ea"/>
                </a:rPr>
                <a:t> </a:t>
              </a:r>
              <a:r>
                <a:rPr lang="zh-CN" altLang="en-US" b="1" dirty="0" smtClean="0">
                  <a:latin typeface="+mj-ea"/>
                </a:rPr>
                <a:t>运行</a:t>
              </a:r>
              <a:r>
                <a:rPr lang="en-US" altLang="zh-CN" b="1" dirty="0" smtClean="0">
                  <a:latin typeface="+mj-ea"/>
                </a:rPr>
                <a:t>Package </a:t>
              </a:r>
              <a:endParaRPr lang="zh-CN" altLang="en-US" b="1" dirty="0">
                <a:latin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700808"/>
            <a:ext cx="8497321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133350" y="90872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挑选需要运行的测试用例集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142712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6267</TotalTime>
  <Words>546</Words>
  <Application>Microsoft Office PowerPoint</Application>
  <PresentationFormat>全屏显示(4:3)</PresentationFormat>
  <Paragraphs>101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skysoft</dc:creator>
  <cp:lastModifiedBy>skysoft</cp:lastModifiedBy>
  <cp:revision>422</cp:revision>
  <dcterms:created xsi:type="dcterms:W3CDTF">2016-05-17T03:47:03Z</dcterms:created>
  <dcterms:modified xsi:type="dcterms:W3CDTF">2018-05-04T05:19:13Z</dcterms:modified>
</cp:coreProperties>
</file>