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322" r:id="rId4"/>
    <p:sldId id="314" r:id="rId5"/>
    <p:sldId id="315" r:id="rId6"/>
    <p:sldId id="299" r:id="rId7"/>
    <p:sldId id="300" r:id="rId8"/>
    <p:sldId id="326" r:id="rId9"/>
    <p:sldId id="297" r:id="rId10"/>
    <p:sldId id="325" r:id="rId11"/>
    <p:sldId id="324" r:id="rId12"/>
    <p:sldId id="266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essie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33"/>
    <a:srgbClr val="3E3A39"/>
    <a:srgbClr val="C00000"/>
    <a:srgbClr val="C13133"/>
    <a:srgbClr val="A6A6A6"/>
    <a:srgbClr val="DC2424"/>
    <a:srgbClr val="333333"/>
    <a:srgbClr val="FF5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042" autoAdjust="0"/>
  </p:normalViewPr>
  <p:slideViewPr>
    <p:cSldViewPr>
      <p:cViewPr>
        <p:scale>
          <a:sx n="100" d="100"/>
          <a:sy n="100" d="100"/>
        </p:scale>
        <p:origin x="-1944" y="-9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0" d="100"/>
          <a:sy n="70" d="100"/>
        </p:scale>
        <p:origin x="-642" y="6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1227648"/>
        <c:axId val="86336064"/>
      </c:barChart>
      <c:catAx>
        <c:axId val="91227648"/>
        <c:scaling>
          <c:orientation val="minMax"/>
        </c:scaling>
        <c:delete val="0"/>
        <c:axPos val="b"/>
        <c:majorTickMark val="out"/>
        <c:minorTickMark val="none"/>
        <c:tickLblPos val="nextTo"/>
        <c:crossAx val="86336064"/>
        <c:crosses val="autoZero"/>
        <c:auto val="1"/>
        <c:lblAlgn val="ctr"/>
        <c:lblOffset val="100"/>
        <c:noMultiLvlLbl val="0"/>
      </c:catAx>
      <c:valAx>
        <c:axId val="863360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122764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395C3-F9F2-4147-9BBA-2A9AE60BCC37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1D1BE-3B4B-4F58-9CCB-F51A359C8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80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06593-D589-479E-9955-2BD4332FFF71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0C349-B5A0-4C17-827D-B7267FFCB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216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br-commtap</a:t>
            </a:r>
          </a:p>
          <a:p>
            <a:endParaRPr lang="en-US" altLang="zh-CN"/>
          </a:p>
          <a:p>
            <a:r>
              <a:rPr lang="en-US" altLang="zh-CN"/>
              <a:t>This is a classic linux software bridge which ensure that all the spectrumwifi related traffic is switched at layer 2 and remain sparate from home traffic.</a:t>
            </a:r>
          </a:p>
          <a:p>
            <a:endParaRPr lang="en-US" altLang="zh-CN"/>
          </a:p>
          <a:p>
            <a:r>
              <a:rPr lang="en-US" altLang="zh-CN"/>
              <a:t>gre-tap</a:t>
            </a:r>
          </a:p>
          <a:p>
            <a:endParaRPr lang="en-US" altLang="zh-CN"/>
          </a:p>
          <a:p>
            <a:r>
              <a:rPr lang="en-US" altLang="zh-CN"/>
              <a:t>The layer 2 gretap interface which is used to create layer 2 transparent bridging across WAN and WAG.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204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IPv6 LDRA (IPv6 DHCPv6 relay agent)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_无图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91880" y="2578170"/>
            <a:ext cx="4280520" cy="31761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—— </a:t>
            </a:r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BEAAF-85EB-42B9-B134-E7358E6308B9}" type="datetimeFigureOut">
              <a:rPr lang="zh-CN" altLang="en-US" smtClean="0"/>
              <a:pPr/>
              <a:t>2018/5/11</a:t>
            </a:fld>
            <a:endParaRPr lang="zh-CN" altLang="en-US"/>
          </a:p>
        </p:txBody>
      </p:sp>
      <p:sp>
        <p:nvSpPr>
          <p:cNvPr id="9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_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E:\产品工作\天软VI\公司新VI库\素材\ppt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0630"/>
            <a:ext cx="9150109" cy="41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860883" y="2484427"/>
            <a:ext cx="4280520" cy="31761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—— </a:t>
            </a:r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18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3563889" y="1714786"/>
            <a:ext cx="5586221" cy="594122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点击此处编辑幻灯片标题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8706" y="223287"/>
            <a:ext cx="2459806" cy="87343"/>
            <a:chOff x="-8706" y="836100"/>
            <a:chExt cx="2459806" cy="116457"/>
          </a:xfrm>
        </p:grpSpPr>
        <p:sp>
          <p:nvSpPr>
            <p:cNvPr id="20" name="矩形 19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直角三角形 22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 rot="10800000">
            <a:off x="6684228" y="4500630"/>
            <a:ext cx="2459806" cy="87343"/>
            <a:chOff x="-8706" y="836100"/>
            <a:chExt cx="2459806" cy="116457"/>
          </a:xfrm>
        </p:grpSpPr>
        <p:sp>
          <p:nvSpPr>
            <p:cNvPr id="37" name="矩形 36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直角三角形 37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A535C-3D6C-4B7F-8524-BEF799E1F278}" type="datetime1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1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71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 flipV="1">
            <a:off x="6557758" y="5139463"/>
            <a:ext cx="2586242" cy="155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 userDrawn="1"/>
        </p:nvGrpSpPr>
        <p:grpSpPr>
          <a:xfrm>
            <a:off x="-2" y="31887"/>
            <a:ext cx="1080112" cy="537034"/>
            <a:chOff x="3374727" y="268470"/>
            <a:chExt cx="693212" cy="716046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22" name="燕尾形 21"/>
            <p:cNvSpPr/>
            <p:nvPr/>
          </p:nvSpPr>
          <p:spPr>
            <a:xfrm flipH="1">
              <a:off x="3605794" y="268470"/>
              <a:ext cx="462145" cy="716046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374727" y="268470"/>
              <a:ext cx="475162" cy="716046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sz="1600" b="1" smtClean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</a:rPr>
                <a:t>目录</a:t>
              </a:r>
              <a:endParaRPr lang="zh-CN" altLang="en-US" sz="1600" b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endParaRPr>
            </a:p>
          </p:txBody>
        </p:sp>
      </p:grp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B8377-70BB-4E47-877B-E222D1481B4C}" type="datetime1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10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309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683568" y="195263"/>
            <a:ext cx="8136904" cy="3238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单击此处编辑主题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567358" y="735807"/>
            <a:ext cx="8036892" cy="3888581"/>
          </a:xfrm>
        </p:spPr>
        <p:txBody>
          <a:bodyPr/>
          <a:lstStyle>
            <a:lvl1pPr marL="0" indent="0">
              <a:buNone/>
              <a:defRPr sz="2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8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16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1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2CA83-2EED-4D09-887E-C845568B1C99}" type="datetime1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066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 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1EEF-A417-4545-8F2D-5F39478CBF93}" type="datetime1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343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33BAB34-A66A-46AD-A4BD-4E0BC19386D3}" type="datetime1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aphicFrame>
        <p:nvGraphicFramePr>
          <p:cNvPr id="6" name="图表 5"/>
          <p:cNvGraphicFramePr/>
          <p:nvPr userDrawn="1">
            <p:extLst>
              <p:ext uri="{D42A27DB-BD31-4B8C-83A1-F6EECF244321}">
                <p14:modId xmlns:p14="http://schemas.microsoft.com/office/powerpoint/2010/main" val="3849740182"/>
              </p:ext>
            </p:extLst>
          </p:nvPr>
        </p:nvGraphicFramePr>
        <p:xfrm>
          <a:off x="611560" y="627534"/>
          <a:ext cx="8064896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组合 7"/>
          <p:cNvGrpSpPr/>
          <p:nvPr userDrawn="1"/>
        </p:nvGrpSpPr>
        <p:grpSpPr>
          <a:xfrm>
            <a:off x="0" y="16499"/>
            <a:ext cx="1619672" cy="567811"/>
            <a:chOff x="3374727" y="247953"/>
            <a:chExt cx="693216" cy="757082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9" name="燕尾形 8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374727" y="247953"/>
              <a:ext cx="562386" cy="757082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smtClean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</a:rPr>
                <a:t>图表样式</a:t>
              </a:r>
              <a:endParaRPr lang="zh-CN" altLang="en-US" b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153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 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3095284" y="249493"/>
            <a:ext cx="355443" cy="266582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25315" y="2064579"/>
            <a:ext cx="4241954" cy="540060"/>
          </a:xfrm>
        </p:spPr>
        <p:txBody>
          <a:bodyPr>
            <a:normAutofit/>
          </a:bodyPr>
          <a:lstStyle>
            <a:lvl1pPr marL="0" indent="0">
              <a:buNone/>
              <a:defRPr sz="3400" b="1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THANK YOU !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683568" y="1186658"/>
            <a:ext cx="648072" cy="486054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186843" y="851149"/>
            <a:ext cx="289594" cy="217196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683568" y="2762631"/>
            <a:ext cx="504056" cy="378042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1331640" y="3275686"/>
            <a:ext cx="648072" cy="486054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268774" y="1412481"/>
            <a:ext cx="576064" cy="432048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3690798" y="2492601"/>
            <a:ext cx="288032" cy="216024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2453639" y="2821227"/>
            <a:ext cx="929981" cy="697486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52" y="1572033"/>
            <a:ext cx="2308853" cy="1488887"/>
          </a:xfrm>
          <a:prstGeom prst="rect">
            <a:avLst/>
          </a:prstGeom>
          <a:noFill/>
          <a:ln>
            <a:noFill/>
          </a:ln>
          <a:effectLst>
            <a:outerShdw blurRad="508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38" y="419411"/>
            <a:ext cx="1316379" cy="647057"/>
          </a:xfrm>
          <a:prstGeom prst="rect">
            <a:avLst/>
          </a:prstGeom>
          <a:noFill/>
          <a:ln>
            <a:noFill/>
          </a:ln>
          <a:effectLst>
            <a:outerShdw blurRad="508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359" y="3756862"/>
            <a:ext cx="1224136" cy="814118"/>
          </a:xfrm>
          <a:prstGeom prst="rect">
            <a:avLst/>
          </a:prstGeom>
          <a:noFill/>
          <a:ln>
            <a:noFill/>
          </a:ln>
          <a:effectLst>
            <a:outerShdw blurRad="254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434502" y="2496627"/>
            <a:ext cx="4241954" cy="540060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感谢聆听</a:t>
            </a:r>
            <a:endParaRPr lang="en-US" altLang="zh-CN" dirty="0" smtClean="0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21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3B50-BD4C-41EE-AFCB-8C17ACBC0768}" type="datetime1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23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68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62753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53649"/>
            <a:ext cx="8229600" cy="2940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BAB34-A66A-46AD-A4BD-4E0BC19386D3}" type="datetime1">
              <a:rPr lang="zh-CN" altLang="en-US" smtClean="0"/>
              <a:t>2018/5/11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4840002"/>
            <a:ext cx="9144000" cy="0"/>
          </a:xfrm>
          <a:prstGeom prst="line">
            <a:avLst/>
          </a:prstGeom>
          <a:ln>
            <a:solidFill>
              <a:srgbClr val="C131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E:\产品工作\天软VI\最终版\天软－logo图形英文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4840002"/>
            <a:ext cx="1296144" cy="30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2" r:id="rId3"/>
    <p:sldLayoutId id="2147483660" r:id="rId4"/>
    <p:sldLayoutId id="2147483661" r:id="rId5"/>
    <p:sldLayoutId id="2147483666" r:id="rId6"/>
    <p:sldLayoutId id="2147483665" r:id="rId7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3E3A3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3E3A3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3E3A3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3E3A3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3E3A3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3E3A3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860884" y="2585307"/>
            <a:ext cx="3383525" cy="317617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测试</a:t>
            </a:r>
            <a:r>
              <a:rPr lang="zh-CN" altLang="en-US" smtClean="0">
                <a:solidFill>
                  <a:schemeClr val="bg1">
                    <a:lumMod val="95000"/>
                  </a:schemeClr>
                </a:solidFill>
              </a:rPr>
              <a:t>部：</a:t>
            </a:r>
            <a:r>
              <a:rPr lang="en-US" altLang="zh-CN" smtClean="0">
                <a:solidFill>
                  <a:schemeClr val="bg1">
                    <a:lumMod val="95000"/>
                  </a:schemeClr>
                </a:solidFill>
              </a:rPr>
              <a:t>Tessie.Hou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SpectrumWiFi</a:t>
            </a:r>
            <a:r>
              <a:rPr lang="zh-CN" altLang="en-US" smtClean="0"/>
              <a:t>测试分享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EF0E9E-29AC-4248-96B9-42C3A6FE6495}" type="datetime1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2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467544" y="843558"/>
            <a:ext cx="8244408" cy="3600400"/>
          </a:xfrm>
          <a:ln>
            <a:noFill/>
          </a:ln>
        </p:spPr>
        <p:txBody>
          <a:bodyPr>
            <a:no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echo 1 &gt; /proc/sys/net/ipv4/ip_forward</a:t>
            </a:r>
          </a:p>
          <a:p>
            <a:pPr marL="342900" indent="-342900">
              <a:buAutoNum type="arabicPeriod"/>
            </a:pPr>
            <a:endParaRPr lang="en-US" altLang="zh-CN" sz="1800" smtClean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vim /etc/sysctrl.conf</a:t>
            </a:r>
          </a:p>
          <a:p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 </a:t>
            </a: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       net.ipv4.ip_forward=1</a:t>
            </a:r>
          </a:p>
          <a:p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        net.ipv6.conf.all.forwarding=1</a:t>
            </a:r>
          </a:p>
          <a:p>
            <a:endParaRPr lang="en-US" altLang="zh-CN" sz="1800" smtClean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  <a:p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iptables 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-A FORWARD -i br-com -o </a:t>
            </a: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ens33</a:t>
            </a:r>
            <a:r>
              <a:rPr lang="en-US" altLang="zh-CN" sz="1800" smtClean="0">
                <a:solidFill>
                  <a:schemeClr val="bg2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-j ACCEPT	</a:t>
            </a:r>
            <a:endParaRPr lang="en-US" altLang="zh-CN" sz="1800" smtClean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  <a:p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iptables 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-A FORWARD -i </a:t>
            </a: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ens33 -o 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br-com -m state --state ESTABLISHED,RELATED -j </a:t>
            </a: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ACCEPT</a:t>
            </a:r>
          </a:p>
          <a:p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iptables 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-t nat -A POSTROUTING -o </a:t>
            </a: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ens33</a:t>
            </a:r>
            <a:r>
              <a:rPr lang="en-US" altLang="zh-CN" sz="1800" smtClean="0">
                <a:solidFill>
                  <a:schemeClr val="bg2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-j MASQUERADE</a:t>
            </a:r>
          </a:p>
          <a:p>
            <a:endParaRPr lang="en-US" altLang="zh-CN" sz="1800" smtClean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1" y="16499"/>
            <a:ext cx="3275857" cy="567811"/>
            <a:chOff x="2520086" y="247953"/>
            <a:chExt cx="1547857" cy="757082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247954"/>
              <a:ext cx="462145" cy="75708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247953"/>
              <a:ext cx="1329805" cy="757082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smtClean="0">
                  <a:latin typeface="+mj-ea"/>
                  <a:ea typeface="+mj-ea"/>
                </a:rPr>
                <a:t>NAT configuration</a:t>
              </a:r>
              <a:endParaRPr lang="zh-CN" altLang="en-US" b="1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89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六边形 51"/>
          <p:cNvSpPr/>
          <p:nvPr/>
        </p:nvSpPr>
        <p:spPr>
          <a:xfrm rot="16200000">
            <a:off x="2394102" y="1839587"/>
            <a:ext cx="1326493" cy="1368152"/>
          </a:xfrm>
          <a:prstGeom prst="hexagon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六边形 48"/>
          <p:cNvSpPr/>
          <p:nvPr/>
        </p:nvSpPr>
        <p:spPr>
          <a:xfrm rot="16200000">
            <a:off x="3119544" y="2932355"/>
            <a:ext cx="1326493" cy="1368152"/>
          </a:xfrm>
          <a:prstGeom prst="hexagon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六边形 47"/>
          <p:cNvSpPr/>
          <p:nvPr/>
        </p:nvSpPr>
        <p:spPr>
          <a:xfrm rot="16200000">
            <a:off x="4592831" y="2932356"/>
            <a:ext cx="1326493" cy="1368152"/>
          </a:xfrm>
          <a:prstGeom prst="hexagon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六边形 40"/>
          <p:cNvSpPr/>
          <p:nvPr/>
        </p:nvSpPr>
        <p:spPr>
          <a:xfrm rot="16200000">
            <a:off x="5324172" y="1836515"/>
            <a:ext cx="1326493" cy="1368152"/>
          </a:xfrm>
          <a:prstGeom prst="hexagon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六边形 39"/>
          <p:cNvSpPr/>
          <p:nvPr/>
        </p:nvSpPr>
        <p:spPr>
          <a:xfrm rot="16200000">
            <a:off x="4592830" y="750721"/>
            <a:ext cx="1326493" cy="1368152"/>
          </a:xfrm>
          <a:prstGeom prst="hexagon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4A4647-996B-4E05-ABFD-42A1B8539CF9}" type="datetime1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11" name="六边形 10"/>
          <p:cNvSpPr/>
          <p:nvPr/>
        </p:nvSpPr>
        <p:spPr>
          <a:xfrm rot="16200000">
            <a:off x="3119544" y="750719"/>
            <a:ext cx="1326493" cy="1368152"/>
          </a:xfrm>
          <a:prstGeom prst="hexagon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539132" y="121674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rgbClr val="3E3A39"/>
                </a:solidFill>
                <a:latin typeface="+mn-ea"/>
              </a:rPr>
              <a:t>01</a:t>
            </a:r>
            <a:endParaRPr lang="zh-CN" altLang="en-US" b="1">
              <a:solidFill>
                <a:srgbClr val="3E3A39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4048" y="120359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rgbClr val="3E3A39"/>
                </a:solidFill>
                <a:latin typeface="+mn-ea"/>
              </a:rPr>
              <a:t>02</a:t>
            </a:r>
            <a:endParaRPr lang="zh-CN" altLang="en-US" b="1">
              <a:solidFill>
                <a:srgbClr val="3E3A39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62267" y="233035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rgbClr val="3E3A39"/>
                </a:solidFill>
                <a:latin typeface="+mn-ea"/>
              </a:rPr>
              <a:t>03</a:t>
            </a:r>
            <a:endParaRPr lang="zh-CN" altLang="en-US" b="1">
              <a:solidFill>
                <a:srgbClr val="3E3A39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21077" y="342686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rgbClr val="3E3A39"/>
                </a:solidFill>
                <a:latin typeface="+mn-ea"/>
              </a:rPr>
              <a:t>04</a:t>
            </a:r>
            <a:endParaRPr lang="zh-CN" altLang="en-US" b="1">
              <a:solidFill>
                <a:srgbClr val="3E3A39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47790" y="342652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rgbClr val="3E3A39"/>
                </a:solidFill>
                <a:latin typeface="+mn-ea"/>
              </a:rPr>
              <a:t>05</a:t>
            </a:r>
            <a:endParaRPr lang="zh-CN" altLang="en-US" b="1">
              <a:solidFill>
                <a:srgbClr val="3E3A39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22348" y="230910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rgbClr val="3E3A39"/>
                </a:solidFill>
                <a:latin typeface="+mn-ea"/>
              </a:rPr>
              <a:t>06</a:t>
            </a:r>
            <a:endParaRPr lang="zh-CN" altLang="en-US" b="1">
              <a:solidFill>
                <a:srgbClr val="3E3A39"/>
              </a:solidFill>
              <a:latin typeface="+mn-ea"/>
            </a:endParaRPr>
          </a:p>
        </p:txBody>
      </p:sp>
      <p:sp>
        <p:nvSpPr>
          <p:cNvPr id="21" name="五边形 20"/>
          <p:cNvSpPr/>
          <p:nvPr/>
        </p:nvSpPr>
        <p:spPr>
          <a:xfrm>
            <a:off x="899591" y="1288004"/>
            <a:ext cx="2016224" cy="486054"/>
          </a:xfrm>
          <a:prstGeom prst="homePlat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9819" y="1275606"/>
            <a:ext cx="184198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SSID VLAN &amp;&amp; Uplink VLAN</a:t>
            </a:r>
          </a:p>
        </p:txBody>
      </p:sp>
      <p:sp>
        <p:nvSpPr>
          <p:cNvPr id="38" name="五边形 37"/>
          <p:cNvSpPr/>
          <p:nvPr/>
        </p:nvSpPr>
        <p:spPr>
          <a:xfrm>
            <a:off x="179512" y="2262936"/>
            <a:ext cx="2016224" cy="486054"/>
          </a:xfrm>
          <a:prstGeom prst="homePlat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02934" y="2336686"/>
            <a:ext cx="18419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Support Domain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2" name="五边形 41"/>
          <p:cNvSpPr/>
          <p:nvPr/>
        </p:nvSpPr>
        <p:spPr>
          <a:xfrm rot="10800000">
            <a:off x="6156175" y="1314877"/>
            <a:ext cx="2016224" cy="486054"/>
          </a:xfrm>
          <a:prstGeom prst="homePlat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402427" y="1374663"/>
            <a:ext cx="18419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GRE Keepalive</a:t>
            </a:r>
          </a:p>
        </p:txBody>
      </p:sp>
      <p:sp>
        <p:nvSpPr>
          <p:cNvPr id="44" name="五边形 43"/>
          <p:cNvSpPr/>
          <p:nvPr/>
        </p:nvSpPr>
        <p:spPr>
          <a:xfrm rot="10800000">
            <a:off x="6876255" y="2262936"/>
            <a:ext cx="2016224" cy="486054"/>
          </a:xfrm>
          <a:prstGeom prst="homePlat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050499" y="2336686"/>
            <a:ext cx="18419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DHCP Relay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6" name="五边形 45"/>
          <p:cNvSpPr/>
          <p:nvPr/>
        </p:nvSpPr>
        <p:spPr>
          <a:xfrm rot="10800000">
            <a:off x="6128691" y="3183838"/>
            <a:ext cx="2016224" cy="486054"/>
          </a:xfrm>
          <a:prstGeom prst="homePlat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084167" y="3257588"/>
            <a:ext cx="23042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DSCP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Marking &amp;&amp; ATF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50" name="五边形 49"/>
          <p:cNvSpPr/>
          <p:nvPr/>
        </p:nvSpPr>
        <p:spPr>
          <a:xfrm>
            <a:off x="971599" y="3195156"/>
            <a:ext cx="2016224" cy="486054"/>
          </a:xfrm>
          <a:prstGeom prst="homePlat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001827" y="3219822"/>
            <a:ext cx="184198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Band Steering &amp;&amp; Fast Roaming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-2" y="16499"/>
            <a:ext cx="2123728" cy="567811"/>
            <a:chOff x="2520086" y="247953"/>
            <a:chExt cx="1363001" cy="757082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54" name="燕尾形 53"/>
            <p:cNvSpPr/>
            <p:nvPr/>
          </p:nvSpPr>
          <p:spPr>
            <a:xfrm flipH="1">
              <a:off x="3420942" y="247954"/>
              <a:ext cx="462145" cy="75708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520086" y="247953"/>
              <a:ext cx="1178144" cy="757082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smtClean="0">
                  <a:latin typeface="+mj-ea"/>
                  <a:ea typeface="+mj-ea"/>
                </a:rPr>
                <a:t>拓展延伸</a:t>
              </a:r>
              <a:endParaRPr lang="zh-CN" altLang="en-US" b="1">
                <a:latin typeface="+mj-ea"/>
                <a:ea typeface="+mj-ea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4443958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注：</a:t>
            </a:r>
            <a:r>
              <a:rPr lang="en-US" altLang="zh-CN" sz="1100" smtClean="0"/>
              <a:t>del GRE over IPSec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294047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569331" y="2247714"/>
            <a:ext cx="4241954" cy="540060"/>
          </a:xfrm>
        </p:spPr>
        <p:txBody>
          <a:bodyPr>
            <a:normAutofit fontScale="92500" lnSpcReduction="10000"/>
          </a:bodyPr>
          <a:lstStyle>
            <a:lvl1pPr marL="0" indent="0">
              <a:buNone/>
              <a:defRPr sz="3400" b="1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smtClean="0">
                <a:latin typeface="+mn-ea"/>
                <a:ea typeface="+mn-ea"/>
              </a:rPr>
              <a:t>THANK YOU !</a:t>
            </a:r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4578518" y="2679762"/>
            <a:ext cx="4241954" cy="540060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smtClean="0"/>
              <a:t>感谢聆听</a:t>
            </a:r>
            <a:endParaRPr lang="en-US" altLang="zh-CN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E0B3BF-4A47-41C4-A7D0-D68FF2BBA75D}" type="datetime1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/>
          <p:cNvSpPr/>
          <p:nvPr/>
        </p:nvSpPr>
        <p:spPr>
          <a:xfrm>
            <a:off x="2238940" y="874642"/>
            <a:ext cx="5573420" cy="347591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SpectrumWiFi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6E9389-633F-427A-8DD6-7F4C6D920904}" type="datetime1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1662877" y="870348"/>
            <a:ext cx="576064" cy="347591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4"/>
          <p:cNvSpPr txBox="1">
            <a:spLocks/>
          </p:cNvSpPr>
          <p:nvPr/>
        </p:nvSpPr>
        <p:spPr>
          <a:xfrm>
            <a:off x="1691682" y="843558"/>
            <a:ext cx="792087" cy="323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000" smtClean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19" name="平行四边形 18"/>
          <p:cNvSpPr/>
          <p:nvPr/>
        </p:nvSpPr>
        <p:spPr>
          <a:xfrm>
            <a:off x="2238940" y="1414702"/>
            <a:ext cx="5573420" cy="347591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SpectrumWiFi Traffic Flows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1662877" y="1410408"/>
            <a:ext cx="576064" cy="347591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4"/>
          <p:cNvSpPr txBox="1">
            <a:spLocks/>
          </p:cNvSpPr>
          <p:nvPr/>
        </p:nvSpPr>
        <p:spPr>
          <a:xfrm>
            <a:off x="1691682" y="1384567"/>
            <a:ext cx="792087" cy="323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000" smtClean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sp>
        <p:nvSpPr>
          <p:cNvPr id="22" name="平行四边形 21"/>
          <p:cNvSpPr/>
          <p:nvPr/>
        </p:nvSpPr>
        <p:spPr>
          <a:xfrm>
            <a:off x="2238940" y="1954445"/>
            <a:ext cx="5573420" cy="347591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SpectrumWiFi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WAG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Setup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1662877" y="1950151"/>
            <a:ext cx="576064" cy="347591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占位符 4"/>
          <p:cNvSpPr txBox="1">
            <a:spLocks/>
          </p:cNvSpPr>
          <p:nvPr/>
        </p:nvSpPr>
        <p:spPr>
          <a:xfrm>
            <a:off x="1691682" y="1924311"/>
            <a:ext cx="792087" cy="323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000" smtClean="0">
                <a:solidFill>
                  <a:schemeClr val="bg1"/>
                </a:solidFill>
                <a:latin typeface="+mn-ea"/>
              </a:rPr>
              <a:t>03</a:t>
            </a:r>
          </a:p>
        </p:txBody>
      </p:sp>
      <p:sp>
        <p:nvSpPr>
          <p:cNvPr id="25" name="平行四边形 24"/>
          <p:cNvSpPr/>
          <p:nvPr/>
        </p:nvSpPr>
        <p:spPr>
          <a:xfrm>
            <a:off x="2238940" y="2494505"/>
            <a:ext cx="5573420" cy="347591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Expansions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平行四边形 25"/>
          <p:cNvSpPr/>
          <p:nvPr/>
        </p:nvSpPr>
        <p:spPr>
          <a:xfrm>
            <a:off x="1662877" y="2490211"/>
            <a:ext cx="576064" cy="347591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占位符 4"/>
          <p:cNvSpPr txBox="1">
            <a:spLocks/>
          </p:cNvSpPr>
          <p:nvPr/>
        </p:nvSpPr>
        <p:spPr>
          <a:xfrm>
            <a:off x="1691682" y="2464371"/>
            <a:ext cx="792087" cy="323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000" smtClean="0">
                <a:solidFill>
                  <a:schemeClr val="bg1"/>
                </a:solidFill>
                <a:latin typeface="+mn-ea"/>
              </a:rPr>
              <a:t>04</a:t>
            </a:r>
          </a:p>
        </p:txBody>
      </p:sp>
      <p:sp>
        <p:nvSpPr>
          <p:cNvPr id="28" name="平行四边形 27"/>
          <p:cNvSpPr/>
          <p:nvPr/>
        </p:nvSpPr>
        <p:spPr>
          <a:xfrm>
            <a:off x="2238940" y="3034565"/>
            <a:ext cx="5573420" cy="347591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Demo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平行四边形 28"/>
          <p:cNvSpPr/>
          <p:nvPr/>
        </p:nvSpPr>
        <p:spPr>
          <a:xfrm>
            <a:off x="1662877" y="3030271"/>
            <a:ext cx="576064" cy="347591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4"/>
          <p:cNvSpPr txBox="1">
            <a:spLocks/>
          </p:cNvSpPr>
          <p:nvPr/>
        </p:nvSpPr>
        <p:spPr>
          <a:xfrm>
            <a:off x="1691682" y="3004431"/>
            <a:ext cx="792087" cy="323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000" smtClean="0">
                <a:solidFill>
                  <a:schemeClr val="bg1"/>
                </a:solidFill>
                <a:latin typeface="+mn-ea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8674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altLang="zh-CN" sz="1600" smtClean="0"/>
          </a:p>
          <a:p>
            <a:endParaRPr lang="zh-CN" altLang="en-US" sz="1600"/>
          </a:p>
        </p:txBody>
      </p:sp>
      <p:grpSp>
        <p:nvGrpSpPr>
          <p:cNvPr id="5" name="组合 4"/>
          <p:cNvGrpSpPr/>
          <p:nvPr/>
        </p:nvGrpSpPr>
        <p:grpSpPr>
          <a:xfrm>
            <a:off x="-2" y="16499"/>
            <a:ext cx="2123728" cy="567811"/>
            <a:chOff x="2520086" y="247953"/>
            <a:chExt cx="1363001" cy="757082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6" name="燕尾形 5"/>
            <p:cNvSpPr/>
            <p:nvPr/>
          </p:nvSpPr>
          <p:spPr>
            <a:xfrm flipH="1">
              <a:off x="3420942" y="247954"/>
              <a:ext cx="462145" cy="75708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520086" y="247953"/>
              <a:ext cx="1178144" cy="757082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en-US" altLang="zh-CN" b="1" smtClean="0">
                  <a:latin typeface="+mj-ea"/>
                  <a:ea typeface="+mj-ea"/>
                </a:rPr>
                <a:t>Architecture</a:t>
              </a:r>
              <a:endParaRPr lang="zh-CN" altLang="en-US" b="1">
                <a:latin typeface="+mj-ea"/>
                <a:ea typeface="+mj-ea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4A4647-996B-4E05-ABFD-42A1B8539CF9}" type="datetime1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34453"/>
            <a:ext cx="7614182" cy="41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8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4A4647-996B-4E05-ABFD-42A1B8539CF9}" type="datetime1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1811711"/>
            <a:ext cx="2267744" cy="162018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同心圆 7"/>
          <p:cNvSpPr/>
          <p:nvPr/>
        </p:nvSpPr>
        <p:spPr>
          <a:xfrm>
            <a:off x="1691680" y="897564"/>
            <a:ext cx="1119844" cy="1080120"/>
          </a:xfrm>
          <a:prstGeom prst="donut">
            <a:avLst>
              <a:gd name="adj" fmla="val 17447"/>
            </a:avLst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2" y="2999843"/>
            <a:ext cx="4175449" cy="1620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同心圆 12"/>
          <p:cNvSpPr/>
          <p:nvPr/>
        </p:nvSpPr>
        <p:spPr>
          <a:xfrm>
            <a:off x="3635896" y="2085696"/>
            <a:ext cx="1130788" cy="1080120"/>
          </a:xfrm>
          <a:prstGeom prst="donut">
            <a:avLst>
              <a:gd name="adj" fmla="val 174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84" y="3647915"/>
            <a:ext cx="3749303" cy="162018"/>
          </a:xfrm>
          <a:prstGeom prst="rect">
            <a:avLst/>
          </a:prstGeom>
          <a:solidFill>
            <a:srgbClr val="CC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同心圆 14"/>
          <p:cNvSpPr/>
          <p:nvPr/>
        </p:nvSpPr>
        <p:spPr>
          <a:xfrm>
            <a:off x="3203848" y="3647914"/>
            <a:ext cx="1107679" cy="1080120"/>
          </a:xfrm>
          <a:prstGeom prst="donut">
            <a:avLst>
              <a:gd name="adj" fmla="val 17447"/>
            </a:avLst>
          </a:prstGeom>
          <a:solidFill>
            <a:srgbClr val="CC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79713" y="1203598"/>
            <a:ext cx="831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rgbClr val="C00000"/>
                </a:solidFill>
                <a:latin typeface="+mn-ea"/>
              </a:rPr>
              <a:t>01</a:t>
            </a:r>
            <a:endParaRPr lang="zh-CN" altLang="en-US" sz="2400" b="1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6213" y="2398117"/>
            <a:ext cx="831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rgbClr val="C00000"/>
                </a:solidFill>
                <a:latin typeface="+mn-ea"/>
              </a:rPr>
              <a:t>02</a:t>
            </a:r>
            <a:endParaRPr lang="zh-CN" altLang="en-US" sz="2400" b="1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13131" y="3957141"/>
            <a:ext cx="831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rgbClr val="C00000"/>
                </a:solidFill>
                <a:latin typeface="+mn-ea"/>
              </a:rPr>
              <a:t>03</a:t>
            </a:r>
            <a:endParaRPr lang="zh-CN" altLang="en-US" sz="2400" b="1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59832" y="878397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3E3A39"/>
                </a:solidFill>
              </a:rPr>
              <a:t>user authentication </a:t>
            </a:r>
            <a:r>
              <a:rPr lang="en-US" altLang="zh-CN" sz="1600" smtClean="0">
                <a:solidFill>
                  <a:srgbClr val="3E3A39"/>
                </a:solidFill>
              </a:rPr>
              <a:t>process</a:t>
            </a:r>
            <a:endParaRPr lang="zh-CN" altLang="en-US" sz="1600">
              <a:solidFill>
                <a:srgbClr val="3E3A39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9832" y="1155397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 EAP messages are encapsulated by hostapd in Radius request and sent over the GRE tunnel.</a:t>
            </a:r>
          </a:p>
          <a:p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This ensures that even these trusted control packets remain isolated from the home traffic.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70004" y="2102533"/>
            <a:ext cx="2444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3E3A39"/>
                </a:solidFill>
              </a:rPr>
              <a:t>ip address </a:t>
            </a:r>
            <a:r>
              <a:rPr lang="en-US" altLang="zh-CN" sz="1600" smtClean="0">
                <a:solidFill>
                  <a:srgbClr val="3E3A39"/>
                </a:solidFill>
              </a:rPr>
              <a:t>acquisition</a:t>
            </a:r>
            <a:endParaRPr lang="zh-CN" altLang="en-US" sz="1600">
              <a:solidFill>
                <a:srgbClr val="3E3A39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70004" y="2379533"/>
            <a:ext cx="37444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DHCP packets from clients will be transparently bridge at L2 over GRE tunnel to remote DHCP server running on WAG.</a:t>
            </a:r>
          </a:p>
          <a:p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of transparent bridging both DHCP clients and server will see each other on the same LAN.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4008" y="3542693"/>
            <a:ext cx="2444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3E3A39"/>
                </a:solidFill>
              </a:rPr>
              <a:t>internet </a:t>
            </a:r>
            <a:r>
              <a:rPr lang="en-US" altLang="zh-CN" sz="1600" smtClean="0">
                <a:solidFill>
                  <a:srgbClr val="3E3A39"/>
                </a:solidFill>
              </a:rPr>
              <a:t>access</a:t>
            </a:r>
            <a:endParaRPr lang="zh-CN" altLang="en-US" sz="1600">
              <a:solidFill>
                <a:srgbClr val="3E3A39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44008" y="3819693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With respect to spectrumwifi, WAG is also the internet access server. In our design, all data traffic from clients will be transparently bridged over GRE to WAG.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-2" y="16499"/>
            <a:ext cx="2123728" cy="567811"/>
            <a:chOff x="2520086" y="247953"/>
            <a:chExt cx="1363001" cy="757082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27" name="燕尾形 26"/>
            <p:cNvSpPr/>
            <p:nvPr/>
          </p:nvSpPr>
          <p:spPr>
            <a:xfrm flipH="1">
              <a:off x="3420942" y="247954"/>
              <a:ext cx="462145" cy="75708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520086" y="247953"/>
              <a:ext cx="1178144" cy="757082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en-US" altLang="zh-CN" b="1" smtClean="0">
                  <a:latin typeface="+mj-ea"/>
                  <a:ea typeface="+mj-ea"/>
                </a:rPr>
                <a:t>Traffic Flows</a:t>
              </a:r>
              <a:endParaRPr lang="zh-CN" altLang="en-US" b="1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04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altLang="zh-CN" sz="1600" smtClean="0"/>
          </a:p>
          <a:p>
            <a:endParaRPr lang="zh-CN" altLang="en-US" sz="1600"/>
          </a:p>
        </p:txBody>
      </p:sp>
      <p:grpSp>
        <p:nvGrpSpPr>
          <p:cNvPr id="5" name="组合 4"/>
          <p:cNvGrpSpPr/>
          <p:nvPr/>
        </p:nvGrpSpPr>
        <p:grpSpPr>
          <a:xfrm>
            <a:off x="-1" y="16499"/>
            <a:ext cx="2483770" cy="567811"/>
            <a:chOff x="2520086" y="247953"/>
            <a:chExt cx="1363001" cy="757082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6" name="燕尾形 5"/>
            <p:cNvSpPr/>
            <p:nvPr/>
          </p:nvSpPr>
          <p:spPr>
            <a:xfrm flipH="1">
              <a:off x="3420942" y="247954"/>
              <a:ext cx="462145" cy="75708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520086" y="247953"/>
              <a:ext cx="1178144" cy="757082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en-US" altLang="zh-CN" b="1" smtClean="0">
                  <a:latin typeface="+mj-ea"/>
                  <a:ea typeface="+mj-ea"/>
                </a:rPr>
                <a:t>Packet Flow</a:t>
              </a:r>
              <a:endParaRPr lang="zh-CN" altLang="en-US" b="1">
                <a:latin typeface="+mj-ea"/>
                <a:ea typeface="+mj-ea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4A4647-996B-4E05-ABFD-42A1B8539CF9}" type="datetime1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66" y="643010"/>
            <a:ext cx="6827899" cy="416194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84" y="584310"/>
            <a:ext cx="6735095" cy="4161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833" y="584310"/>
            <a:ext cx="6353792" cy="41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6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6499"/>
            <a:ext cx="3563888" cy="567811"/>
            <a:chOff x="2520086" y="247953"/>
            <a:chExt cx="1085714" cy="757082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6" name="燕尾形 5"/>
            <p:cNvSpPr/>
            <p:nvPr/>
          </p:nvSpPr>
          <p:spPr>
            <a:xfrm flipH="1">
              <a:off x="3143655" y="247954"/>
              <a:ext cx="462145" cy="75708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520086" y="247953"/>
              <a:ext cx="900857" cy="757082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en-US" altLang="zh-CN" b="1" smtClean="0">
                  <a:latin typeface="+mj-ea"/>
                  <a:ea typeface="+mj-ea"/>
                </a:rPr>
                <a:t>Interface Components</a:t>
              </a:r>
              <a:endParaRPr lang="zh-CN" altLang="en-US" b="1">
                <a:latin typeface="+mj-ea"/>
                <a:ea typeface="+mj-ea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4A4647-996B-4E05-ABFD-42A1B8539CF9}" type="datetime1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07252" y="1452319"/>
            <a:ext cx="26886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13133"/>
              </a:buClr>
              <a:buFont typeface="Wingdings" panose="05000000000000000000" pitchFamily="2" charset="2"/>
              <a:buChar char="l"/>
            </a:pP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l2 bridge (br-tap / br-com)</a:t>
            </a:r>
          </a:p>
          <a:p>
            <a:pPr marL="285750" indent="-285750">
              <a:lnSpc>
                <a:spcPct val="150000"/>
              </a:lnSpc>
              <a:buClr>
                <a:srgbClr val="C13133"/>
              </a:buClr>
              <a:buFont typeface="Wingdings" panose="05000000000000000000" pitchFamily="2" charset="2"/>
              <a:buChar char="l"/>
            </a:pP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gre-tap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C13133"/>
              </a:buClr>
              <a:buFont typeface="Wingdings" panose="05000000000000000000" pitchFamily="2" charset="2"/>
              <a:buChar char="l"/>
            </a:pP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pip (veth0/veth1)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C13133"/>
              </a:buClr>
              <a:buFont typeface="Wingdings" panose="05000000000000000000" pitchFamily="2" charset="2"/>
              <a:buChar char="l"/>
            </a:pP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vlan (veth1.x)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55029" y="1474267"/>
            <a:ext cx="19492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13133"/>
              </a:buClr>
              <a:buFont typeface="+mj-ea"/>
              <a:buAutoNum type="circleNumDbPlain"/>
            </a:pP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ip link / ip -6 link</a:t>
            </a:r>
          </a:p>
          <a:p>
            <a:pPr marL="342900" indent="-342900">
              <a:lnSpc>
                <a:spcPct val="150000"/>
              </a:lnSpc>
              <a:buClr>
                <a:srgbClr val="C13133"/>
              </a:buClr>
              <a:buFont typeface="+mj-ea"/>
              <a:buAutoNum type="circleNumDbPlain"/>
            </a:pP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ifconfig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C13133"/>
              </a:buClr>
              <a:buFont typeface="+mj-ea"/>
              <a:buAutoNum type="circleNumDbPlain"/>
            </a:pP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brctl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C13133"/>
              </a:buClr>
              <a:buFont typeface="+mj-ea"/>
              <a:buAutoNum type="circleNumDbPlain"/>
            </a:pP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vconfig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5265" y="3363838"/>
            <a:ext cx="4264848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mtClean="0"/>
              <a:t>brctl     (apt </a:t>
            </a:r>
            <a:r>
              <a:rPr lang="en-US" altLang="zh-CN"/>
              <a:t>install </a:t>
            </a:r>
            <a:r>
              <a:rPr lang="en-US" altLang="zh-CN" smtClean="0"/>
              <a:t>bridge-utils)</a:t>
            </a:r>
          </a:p>
          <a:p>
            <a:pPr marL="342900" indent="-342900">
              <a:buAutoNum type="arabicPeriod"/>
            </a:pP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 smtClean="0"/>
              <a:t>vconfig (apt </a:t>
            </a:r>
            <a:r>
              <a:rPr lang="en-US" altLang="zh-CN"/>
              <a:t>install </a:t>
            </a:r>
            <a:r>
              <a:rPr lang="en-US" altLang="zh-CN" smtClean="0"/>
              <a:t>vlan)</a:t>
            </a:r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59632" y="1106070"/>
            <a:ext cx="1508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Interfaces</a:t>
            </a:r>
            <a:endParaRPr lang="zh-CN" altLang="en-US" sz="2400"/>
          </a:p>
        </p:txBody>
      </p:sp>
      <p:sp>
        <p:nvSpPr>
          <p:cNvPr id="20" name="TextBox 19"/>
          <p:cNvSpPr txBox="1"/>
          <p:nvPr/>
        </p:nvSpPr>
        <p:spPr>
          <a:xfrm>
            <a:off x="4855028" y="1142062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Commands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41644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6499"/>
            <a:ext cx="3275856" cy="567811"/>
            <a:chOff x="2520086" y="247953"/>
            <a:chExt cx="1085714" cy="757082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6" name="燕尾形 5"/>
            <p:cNvSpPr/>
            <p:nvPr/>
          </p:nvSpPr>
          <p:spPr>
            <a:xfrm flipH="1">
              <a:off x="3143655" y="247954"/>
              <a:ext cx="462145" cy="75708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520086" y="247953"/>
              <a:ext cx="900857" cy="757082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en-US" altLang="zh-CN" b="1" smtClean="0">
                  <a:latin typeface="+mj-ea"/>
                  <a:ea typeface="+mj-ea"/>
                </a:rPr>
                <a:t>Service Components</a:t>
              </a:r>
              <a:endParaRPr lang="zh-CN" altLang="en-US" b="1">
                <a:latin typeface="+mj-ea"/>
                <a:ea typeface="+mj-ea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4A4647-996B-4E05-ABFD-42A1B8539CF9}" type="datetime1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79260" y="1452319"/>
            <a:ext cx="21846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13133"/>
              </a:buClr>
              <a:buFont typeface="Wingdings" panose="05000000000000000000" pitchFamily="2" charset="2"/>
              <a:buChar char="l"/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AAA</a:t>
            </a:r>
            <a:endParaRPr lang="en-US" altLang="zh-CN" sz="14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C13133"/>
              </a:buClr>
              <a:buFont typeface="Wingdings" panose="05000000000000000000" pitchFamily="2" charset="2"/>
              <a:buChar char="l"/>
            </a:pP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DHCPv4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C13133"/>
              </a:buClr>
              <a:buFont typeface="Wingdings" panose="05000000000000000000" pitchFamily="2" charset="2"/>
              <a:buChar char="l"/>
            </a:pP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GRE tunnel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99993" y="1474267"/>
            <a:ext cx="194921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13133"/>
              </a:buClr>
              <a:buFont typeface="+mj-ea"/>
              <a:buAutoNum type="circleNumDbPlain"/>
            </a:pP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freeradius</a:t>
            </a:r>
          </a:p>
          <a:p>
            <a:pPr marL="342900" indent="-342900">
              <a:lnSpc>
                <a:spcPct val="150000"/>
              </a:lnSpc>
              <a:buClr>
                <a:srgbClr val="C13133"/>
              </a:buClr>
              <a:buFont typeface="+mj-ea"/>
              <a:buAutoNum type="circleNumDbPlain"/>
            </a:pP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isc-dhcp-server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C13133"/>
              </a:buClr>
              <a:buFont typeface="+mj-ea"/>
              <a:buAutoNum type="circleNumDbPlain"/>
            </a:pP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GRE interface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5827" y="3210297"/>
            <a:ext cx="5328592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mtClean="0"/>
              <a:t>freeradius         (apt install freeradius)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/>
              <a:t>isc-dhcp-server (apt install isc-dhcp-server)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19" name="TextBox 18"/>
          <p:cNvSpPr txBox="1"/>
          <p:nvPr/>
        </p:nvSpPr>
        <p:spPr>
          <a:xfrm>
            <a:off x="1331640" y="1106070"/>
            <a:ext cx="1288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Services</a:t>
            </a:r>
            <a:endParaRPr lang="zh-CN" altLang="en-US" sz="2400"/>
          </a:p>
        </p:txBody>
      </p:sp>
      <p:sp>
        <p:nvSpPr>
          <p:cNvPr id="20" name="TextBox 19"/>
          <p:cNvSpPr txBox="1"/>
          <p:nvPr/>
        </p:nvSpPr>
        <p:spPr>
          <a:xfrm>
            <a:off x="4499992" y="1142062"/>
            <a:ext cx="1665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Application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29943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1331640" y="699542"/>
            <a:ext cx="6192688" cy="1800200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altLang="zh-CN" sz="1100" smtClean="0">
                <a:solidFill>
                  <a:schemeClr val="accent2"/>
                </a:solidFill>
              </a:rPr>
              <a:t>ip link add gretap_secr type gretap local 10.8.6.222 remote 10.8.6.176</a:t>
            </a:r>
          </a:p>
          <a:p>
            <a:pPr marL="342900" indent="-342900">
              <a:buAutoNum type="arabicPeriod"/>
            </a:pPr>
            <a:r>
              <a:rPr lang="en-US" altLang="zh-CN" sz="1100" smtClean="0">
                <a:solidFill>
                  <a:schemeClr val="accent2"/>
                </a:solidFill>
              </a:rPr>
              <a:t>ip </a:t>
            </a:r>
            <a:r>
              <a:rPr lang="en-US" altLang="zh-CN" sz="1100">
                <a:solidFill>
                  <a:schemeClr val="accent2"/>
                </a:solidFill>
              </a:rPr>
              <a:t>addr add </a:t>
            </a:r>
            <a:r>
              <a:rPr lang="en-US" altLang="zh-CN" sz="1100" smtClean="0">
                <a:solidFill>
                  <a:schemeClr val="accent2"/>
                </a:solidFill>
              </a:rPr>
              <a:t>10.8.6.222/24 </a:t>
            </a:r>
            <a:r>
              <a:rPr lang="en-US" altLang="zh-CN" sz="1100">
                <a:solidFill>
                  <a:schemeClr val="accent2"/>
                </a:solidFill>
              </a:rPr>
              <a:t>dev </a:t>
            </a:r>
            <a:r>
              <a:rPr lang="en-US" altLang="zh-CN" sz="1100" smtClean="0">
                <a:solidFill>
                  <a:schemeClr val="accent2"/>
                </a:solidFill>
              </a:rPr>
              <a:t>ens33</a:t>
            </a:r>
            <a:endParaRPr lang="en-US" altLang="zh-CN" sz="110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AutoNum type="arabicPeriod"/>
            </a:pPr>
            <a:endParaRPr lang="en-US" altLang="zh-CN" sz="6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zh-CN" sz="11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brctl 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addbr </a:t>
            </a:r>
            <a:r>
              <a:rPr lang="en-US" altLang="zh-CN" sz="11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br-tap / brctl addif br-tap 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gretap_secr </a:t>
            </a:r>
            <a:r>
              <a:rPr lang="en-US" altLang="zh-CN" sz="11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 brctl addif br-tap veth0</a:t>
            </a:r>
            <a:endParaRPr lang="en-US" altLang="zh-CN" sz="6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ip link add veth0 type veth peer name </a:t>
            </a:r>
            <a:r>
              <a:rPr lang="en-US" altLang="zh-CN" sz="11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veth1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zh-CN" sz="6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brctl addbr </a:t>
            </a:r>
            <a:r>
              <a:rPr lang="en-US" altLang="zh-CN" sz="11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br-com / brctl 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addif br-com </a:t>
            </a:r>
            <a:r>
              <a:rPr lang="en-US" altLang="zh-CN" sz="11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veth1 / ip 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addr add 12.0.0.2/24 dev br-com</a:t>
            </a:r>
          </a:p>
          <a:p>
            <a:pPr marL="342900" indent="-342900">
              <a:buAutoNum type="arabicPeriod"/>
            </a:pPr>
            <a:endParaRPr lang="en-US" altLang="zh-CN" sz="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zh-CN" sz="1100">
                <a:solidFill>
                  <a:schemeClr val="tx1">
                    <a:lumMod val="95000"/>
                    <a:lumOff val="5000"/>
                  </a:schemeClr>
                </a:solidFill>
              </a:rPr>
              <a:t>ifconfig veth0 veth1 ens33 br-tap br-com  up </a:t>
            </a:r>
            <a:r>
              <a:rPr lang="en-US" altLang="zh-CN" sz="11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en-US" altLang="zh-CN" sz="1100" smtClean="0">
                <a:solidFill>
                  <a:schemeClr val="accent2"/>
                </a:solidFill>
              </a:rPr>
              <a:t>ip </a:t>
            </a:r>
            <a:r>
              <a:rPr lang="en-US" altLang="zh-CN" sz="1100">
                <a:solidFill>
                  <a:schemeClr val="accent2"/>
                </a:solidFill>
              </a:rPr>
              <a:t>link set dev gretap_secr </a:t>
            </a:r>
            <a:r>
              <a:rPr lang="en-US" altLang="zh-CN" sz="1100" smtClean="0">
                <a:solidFill>
                  <a:schemeClr val="accent2"/>
                </a:solidFill>
              </a:rPr>
              <a:t>up 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zh-CN" sz="11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ip addr show ens33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2" y="16499"/>
            <a:ext cx="3491882" cy="567811"/>
            <a:chOff x="2520086" y="247953"/>
            <a:chExt cx="1363001" cy="757082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6" name="燕尾形 5"/>
            <p:cNvSpPr/>
            <p:nvPr/>
          </p:nvSpPr>
          <p:spPr>
            <a:xfrm flipH="1">
              <a:off x="3420942" y="247954"/>
              <a:ext cx="462145" cy="75708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520086" y="247953"/>
              <a:ext cx="1178144" cy="757082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en-US" altLang="zh-CN" b="1">
                  <a:latin typeface="+mj-ea"/>
                  <a:ea typeface="+mj-ea"/>
                </a:rPr>
                <a:t>I</a:t>
              </a:r>
              <a:r>
                <a:rPr lang="en-US" altLang="zh-CN" b="1" smtClean="0">
                  <a:latin typeface="+mj-ea"/>
                  <a:ea typeface="+mj-ea"/>
                </a:rPr>
                <a:t>nterface Configuration</a:t>
              </a:r>
              <a:endParaRPr lang="zh-CN" altLang="en-US" b="1">
                <a:latin typeface="+mj-ea"/>
                <a:ea typeface="+mj-ea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4A4647-996B-4E05-ABFD-42A1B8539CF9}" type="datetime1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1" name="文本占位符 8"/>
          <p:cNvSpPr txBox="1">
            <a:spLocks/>
          </p:cNvSpPr>
          <p:nvPr/>
        </p:nvSpPr>
        <p:spPr>
          <a:xfrm>
            <a:off x="1331640" y="2643758"/>
            <a:ext cx="6200378" cy="180020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AutoNum type="arabicPeriod"/>
            </a:pPr>
            <a:r>
              <a:rPr lang="en-US" altLang="zh-CN" sz="11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ip -6 link add gretap6_secr type ip6gretap local 2001:db1::2 remote 2001:db1::1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zh-CN" sz="11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ip -6 addr add 2001:db1::2/64 dev ens33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zh-CN" sz="6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zh-CN" sz="11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brctl addbr br-tap / brctl addif br-tap gretap_secr / brctl addif br-tap veth0</a:t>
            </a:r>
            <a:endParaRPr lang="en-US" altLang="zh-CN" sz="6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zh-CN" sz="11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 link add veth0 type veth peer name veth1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zh-CN" sz="6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zh-CN" sz="11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brctl addbr br-com / brctl addif br-com veth1 / </a:t>
            </a:r>
            <a:r>
              <a:rPr lang="en-US" altLang="zh-CN" sz="1100">
                <a:solidFill>
                  <a:schemeClr val="tx1">
                    <a:lumMod val="95000"/>
                    <a:lumOff val="5000"/>
                  </a:schemeClr>
                </a:solidFill>
              </a:rPr>
              <a:t>ip addr add 12.0.0.2/24 dev </a:t>
            </a:r>
            <a:r>
              <a:rPr lang="en-US" altLang="zh-CN" sz="11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br-com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en-US" altLang="zh-CN" sz="6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zh-CN" sz="11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ifconfig </a:t>
            </a:r>
            <a:r>
              <a:rPr lang="en-US" altLang="zh-CN" sz="1100">
                <a:solidFill>
                  <a:schemeClr val="tx1">
                    <a:lumMod val="95000"/>
                    <a:lumOff val="5000"/>
                  </a:schemeClr>
                </a:solidFill>
              </a:rPr>
              <a:t>veth0 veth1 ens33 br-tap br-com </a:t>
            </a:r>
            <a:r>
              <a:rPr lang="en-US" altLang="zh-CN" sz="11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up </a:t>
            </a:r>
            <a:r>
              <a:rPr lang="en-US" altLang="zh-CN" sz="1100">
                <a:solidFill>
                  <a:schemeClr val="tx1">
                    <a:lumMod val="95000"/>
                    <a:lumOff val="5000"/>
                  </a:schemeClr>
                </a:solidFill>
              </a:rPr>
              <a:t>/ </a:t>
            </a:r>
            <a:r>
              <a:rPr lang="en-US" altLang="zh-CN" sz="1100">
                <a:solidFill>
                  <a:schemeClr val="tx2">
                    <a:lumMod val="60000"/>
                    <a:lumOff val="40000"/>
                  </a:schemeClr>
                </a:solidFill>
              </a:rPr>
              <a:t>ip </a:t>
            </a:r>
            <a:r>
              <a:rPr lang="en-US" altLang="zh-CN" sz="11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-6 link set dev gretap6_secr up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ip addr show </a:t>
            </a:r>
            <a:r>
              <a:rPr lang="en-US" altLang="zh-CN" sz="11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ens33</a:t>
            </a:r>
            <a:endParaRPr lang="en-US" altLang="zh-CN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42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567358" y="735807"/>
            <a:ext cx="3860626" cy="3888581"/>
          </a:xfrm>
          <a:ln>
            <a:solidFill>
              <a:schemeClr val="accent2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altLang="zh-CN" sz="1600" smtClean="0"/>
              <a:t>freeradius</a:t>
            </a:r>
            <a:r>
              <a:rPr lang="zh-CN" altLang="en-US" sz="1600" smtClean="0"/>
              <a:t>的配置：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lang="zh-CN" altLang="en-US" sz="1500" b="1" smtClean="0"/>
              <a:t>添加关联密钥</a:t>
            </a:r>
            <a:endParaRPr lang="en-US" altLang="zh-CN" sz="1500" b="1" smtClean="0"/>
          </a:p>
          <a:p>
            <a:endParaRPr lang="en-US" altLang="zh-CN" sz="1600" b="1" smtClean="0"/>
          </a:p>
          <a:p>
            <a:r>
              <a:rPr lang="en-US" altLang="zh-CN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itchFamily="34" charset="0"/>
              </a:rPr>
              <a:t>vim /etc/freeradius/clients.conf</a:t>
            </a:r>
          </a:p>
          <a:p>
            <a:r>
              <a:rPr lang="en-US" altLang="zh-CN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itchFamily="34" charset="0"/>
              </a:rPr>
              <a:t>...</a:t>
            </a:r>
          </a:p>
          <a:p>
            <a:r>
              <a:rPr lang="en-US" altLang="zh-CN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itchFamily="34" charset="0"/>
              </a:rPr>
              <a:t>client 10.8.6.0/24 {</a:t>
            </a:r>
          </a:p>
          <a:p>
            <a:r>
              <a: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lang="en-US" altLang="zh-CN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itchFamily="34" charset="0"/>
              </a:rPr>
              <a:t>   secret = secret123</a:t>
            </a:r>
          </a:p>
          <a:p>
            <a:r>
              <a: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lang="en-US" altLang="zh-CN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itchFamily="34" charset="0"/>
              </a:rPr>
              <a:t>   shortname = spectrumwifi</a:t>
            </a:r>
            <a:endParaRPr lang="en-US" altLang="zh-CN" sz="120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Arial" pitchFamily="34" charset="0"/>
            </a:endParaRPr>
          </a:p>
          <a:p>
            <a:r>
              <a:rPr lang="en-US" altLang="zh-CN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itchFamily="34" charset="0"/>
              </a:rPr>
              <a:t>}</a:t>
            </a:r>
          </a:p>
          <a:p>
            <a:endParaRPr lang="en-US" altLang="zh-CN" sz="1600" smtClean="0"/>
          </a:p>
          <a:p>
            <a:r>
              <a:rPr lang="zh-CN" altLang="en-US" sz="1500" b="1" smtClean="0"/>
              <a:t>添加</a:t>
            </a:r>
            <a:r>
              <a:rPr lang="zh-CN" altLang="en-US" sz="1500" b="1"/>
              <a:t>用户</a:t>
            </a:r>
            <a:r>
              <a:rPr lang="zh-CN" altLang="en-US" sz="1500" b="1" smtClean="0"/>
              <a:t>密码</a:t>
            </a:r>
            <a:endParaRPr lang="en-US" altLang="zh-CN" sz="1500" b="1" smtClean="0"/>
          </a:p>
          <a:p>
            <a:endParaRPr lang="en-US" altLang="zh-CN" sz="1600" b="1"/>
          </a:p>
          <a:p>
            <a:r>
              <a: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itchFamily="34" charset="0"/>
              </a:rPr>
              <a:t>vim /etc/freeradius/users</a:t>
            </a:r>
          </a:p>
          <a:p>
            <a:r>
              <a: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itchFamily="34" charset="0"/>
              </a:rPr>
              <a:t>...</a:t>
            </a:r>
          </a:p>
          <a:p>
            <a:r>
              <a: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itchFamily="34" charset="0"/>
              </a:rPr>
              <a:t>“test</a:t>
            </a:r>
            <a:r>
              <a: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itchFamily="34" charset="0"/>
              </a:rPr>
              <a:t>"       Cleartext-Password := </a:t>
            </a:r>
            <a:r>
              <a: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itchFamily="34" charset="0"/>
              </a:rPr>
              <a:t>“test"</a:t>
            </a:r>
            <a:endParaRPr lang="en-US" altLang="zh-CN" sz="120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Arial" pitchFamily="34" charset="0"/>
            </a:endParaRPr>
          </a:p>
          <a:p>
            <a:r>
              <a: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itchFamily="34" charset="0"/>
              </a:rPr>
              <a:t>                   Reply-Message = "Hello, %{User-Name}“</a:t>
            </a:r>
          </a:p>
          <a:p>
            <a:r>
              <a: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itchFamily="34" charset="0"/>
              </a:rPr>
              <a:t>...</a:t>
            </a:r>
          </a:p>
          <a:p>
            <a:endParaRPr lang="zh-CN" altLang="en-US" sz="1600"/>
          </a:p>
        </p:txBody>
      </p:sp>
      <p:grpSp>
        <p:nvGrpSpPr>
          <p:cNvPr id="5" name="组合 4"/>
          <p:cNvGrpSpPr/>
          <p:nvPr/>
        </p:nvGrpSpPr>
        <p:grpSpPr>
          <a:xfrm>
            <a:off x="0" y="16499"/>
            <a:ext cx="3491880" cy="567811"/>
            <a:chOff x="2520086" y="247953"/>
            <a:chExt cx="1363001" cy="757082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6" name="燕尾形 5"/>
            <p:cNvSpPr/>
            <p:nvPr/>
          </p:nvSpPr>
          <p:spPr>
            <a:xfrm flipH="1">
              <a:off x="3420942" y="247954"/>
              <a:ext cx="462145" cy="75708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520086" y="247953"/>
              <a:ext cx="1178144" cy="757082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en-US" altLang="zh-CN" b="1" smtClean="0">
                  <a:latin typeface="+mj-ea"/>
                  <a:ea typeface="+mj-ea"/>
                </a:rPr>
                <a:t>Service Configuration</a:t>
              </a:r>
              <a:endParaRPr lang="zh-CN" altLang="en-US" b="1">
                <a:latin typeface="+mj-ea"/>
                <a:ea typeface="+mj-ea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4A4647-996B-4E05-ABFD-42A1B8539CF9}" type="datetime1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11" name="文本占位符 8"/>
          <p:cNvSpPr txBox="1">
            <a:spLocks/>
          </p:cNvSpPr>
          <p:nvPr/>
        </p:nvSpPr>
        <p:spPr>
          <a:xfrm>
            <a:off x="5076056" y="699542"/>
            <a:ext cx="3140546" cy="396044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smtClean="0"/>
              <a:t>isc-dhcp-server</a:t>
            </a:r>
            <a:r>
              <a:rPr lang="zh-CN" altLang="en-US" sz="2000" smtClean="0"/>
              <a:t>的配置：</a:t>
            </a:r>
            <a:endParaRPr lang="en-US" altLang="zh-CN" sz="2000" smtClean="0"/>
          </a:p>
          <a:p>
            <a:endParaRPr lang="en-US" altLang="zh-CN" sz="1600" smtClean="0"/>
          </a:p>
          <a:p>
            <a:r>
              <a:rPr lang="zh-CN" altLang="en-US" sz="2000" b="1" smtClean="0"/>
              <a:t>绑定监听接口</a:t>
            </a:r>
            <a:endParaRPr lang="en-US" altLang="zh-CN" sz="2000" b="1" smtClean="0"/>
          </a:p>
          <a:p>
            <a:endParaRPr lang="en-US" altLang="zh-CN" sz="1600" b="1" smtClean="0"/>
          </a:p>
          <a:p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vim /etc/default/isc-dhcp-server</a:t>
            </a:r>
          </a:p>
          <a:p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...</a:t>
            </a:r>
          </a:p>
          <a:p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INTERFACES = “br-com”</a:t>
            </a:r>
          </a:p>
          <a:p>
            <a:endParaRPr lang="en-US" altLang="zh-CN" sz="1600" smtClean="0"/>
          </a:p>
          <a:p>
            <a:r>
              <a:rPr lang="zh-CN" altLang="en-US" sz="2000" b="1" smtClean="0"/>
              <a:t>添加分配网段</a:t>
            </a:r>
            <a:endParaRPr lang="en-US" altLang="zh-CN" sz="2000" b="1" smtClean="0"/>
          </a:p>
          <a:p>
            <a:endParaRPr lang="en-US" altLang="zh-CN" sz="1600" b="1" smtClean="0"/>
          </a:p>
          <a:p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vim /etc/dhcp/dhcpd.conf</a:t>
            </a:r>
          </a:p>
          <a:p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...</a:t>
            </a:r>
          </a:p>
          <a:p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subnet 12.0.0.0 netmask 255.255.255.0 {</a:t>
            </a:r>
          </a:p>
          <a:p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     range 12.0.0.10 12.0.0.120;</a:t>
            </a:r>
          </a:p>
          <a:p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     option broadcast-address 12.0.0.255;</a:t>
            </a:r>
          </a:p>
          <a:p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     option routers 12.0.0.2;</a:t>
            </a:r>
          </a:p>
          <a:p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  <a:p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...</a:t>
            </a:r>
          </a:p>
          <a:p>
            <a:endParaRPr lang="en-US" altLang="zh-CN" sz="1600" smtClean="0"/>
          </a:p>
          <a:p>
            <a:r>
              <a:rPr lang="zh-CN" altLang="en-US" sz="2000" b="1" smtClean="0"/>
              <a:t>创建日志文件</a:t>
            </a:r>
            <a:endParaRPr lang="en-US" altLang="zh-CN" sz="2000" b="1" smtClean="0"/>
          </a:p>
          <a:p>
            <a:endParaRPr lang="en-US" altLang="zh-CN" sz="1600" b="1" smtClean="0"/>
          </a:p>
          <a:p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touch /var/lib/dhcp/dhcpd.leases</a:t>
            </a:r>
            <a:endParaRPr lang="zh-CN" altLang="en-US" sz="1600" smtClean="0"/>
          </a:p>
          <a:p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33238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14808</TotalTime>
  <Words>638</Words>
  <Application>Microsoft Office PowerPoint</Application>
  <PresentationFormat>全屏显示(16:9)</PresentationFormat>
  <Paragraphs>187</Paragraphs>
  <Slides>12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skysoft</dc:creator>
  <cp:lastModifiedBy>Kevin_Yuan</cp:lastModifiedBy>
  <cp:revision>778</cp:revision>
  <dcterms:created xsi:type="dcterms:W3CDTF">2016-05-17T03:47:03Z</dcterms:created>
  <dcterms:modified xsi:type="dcterms:W3CDTF">2018-05-11T07:54:14Z</dcterms:modified>
</cp:coreProperties>
</file>