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charts/chart1.xml" ContentType="application/vnd.openxmlformats-officedocument.drawingml.char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>
  <p:sldMasterIdLst>
    <p:sldMasterId id="2147483656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7" r:id="rId3"/>
    <p:sldId id="257" r:id="rId4"/>
    <p:sldId id="295" r:id="rId5"/>
    <p:sldId id="296" r:id="rId6"/>
    <p:sldId id="298" r:id="rId7"/>
    <p:sldId id="297" r:id="rId8"/>
    <p:sldId id="266" r:id="rId9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2424"/>
    <a:srgbClr val="CC3333"/>
    <a:srgbClr val="3E3A39"/>
    <a:srgbClr val="C00000"/>
    <a:srgbClr val="C13133"/>
    <a:srgbClr val="A6A6A6"/>
    <a:srgbClr val="333333"/>
    <a:srgbClr val="FF505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042" autoAdjust="0"/>
  </p:normalViewPr>
  <p:slideViewPr>
    <p:cSldViewPr>
      <p:cViewPr>
        <p:scale>
          <a:sx n="100" d="100"/>
          <a:sy n="100" d="100"/>
        </p:scale>
        <p:origin x="-524" y="23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92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5419520"/>
        <c:axId val="36900224"/>
      </c:barChart>
      <c:catAx>
        <c:axId val="12541952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6900224"/>
        <c:crosses val="autoZero"/>
        <c:auto val="1"/>
        <c:lblAlgn val="ctr"/>
        <c:lblOffset val="100"/>
        <c:noMultiLvlLbl val="0"/>
      </c:catAx>
      <c:valAx>
        <c:axId val="3690022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5419520"/>
        <c:crosses val="autoZero"/>
        <c:crossBetween val="between"/>
      </c:valAx>
    </c:plotArea>
    <c:legend>
      <c:legendPos val="r"/>
      <c:layout/>
      <c:overlay val="0"/>
      <c:txPr>
        <a:bodyPr rot="0" spcFirstLastPara="0" vertOverflow="ellipsis" vert="horz" wrap="square" anchor="ctr" anchorCtr="1"/>
        <a:lstStyle/>
        <a:p>
          <a:pPr>
            <a:defRPr lang="zh-CN" sz="18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txPr>
    <a:bodyPr/>
    <a:lstStyle/>
    <a:p>
      <a:pPr>
        <a:defRPr lang="zh-CN" sz="1800"/>
      </a:pPr>
      <a:endParaRPr lang="zh-CN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F395C3-F9F2-4147-9BBA-2A9AE60BCC37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61D1BE-3B4B-4F58-9CCB-F51A359C8C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142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F06593-D589-479E-9955-2BD4332FFF71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A0C349-B5A0-4C17-827D-B7267FFCB8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5407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0C349-B5A0-4C17-827D-B7267FFCB8B1}" type="slidenum">
              <a:rPr lang="zh-CN" altLang="en-US" smtClean="0"/>
              <a:t>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219200" y="2914650"/>
            <a:ext cx="6858000" cy="74295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19200" y="3843338"/>
            <a:ext cx="6858000" cy="40005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400800" y="4766310"/>
            <a:ext cx="2286000" cy="274320"/>
          </a:xfrm>
        </p:spPr>
        <p:txBody>
          <a:bodyPr/>
          <a:lstStyle>
            <a:lvl1pPr>
              <a:defRPr sz="1400"/>
            </a:lvl1pPr>
          </a:lstStyle>
          <a:p>
            <a:fld id="{833BAB34-A66A-46AD-A4BD-4E0BC19386D3}" type="datetime1">
              <a:rPr lang="zh-CN" altLang="en-US" smtClean="0"/>
              <a:t>2018/5/25</a:t>
            </a:fld>
            <a:endParaRPr lang="zh-CN" altLang="en-US" dirty="0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898648" y="4766310"/>
            <a:ext cx="3474720" cy="274320"/>
          </a:xfrm>
        </p:spPr>
        <p:txBody>
          <a:bodyPr/>
          <a:lstStyle/>
          <a:p>
            <a:r>
              <a:rPr lang="zh-CN" altLang="en-US" smtClean="0"/>
              <a:t>成都天软信息技术有限公司</a:t>
            </a:r>
            <a:endParaRPr lang="zh-CN" altLang="en-US" dirty="0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1216152" y="4766310"/>
            <a:ext cx="1219200" cy="274320"/>
          </a:xfrm>
        </p:spPr>
        <p:txBody>
          <a:bodyPr/>
          <a:lstStyle/>
          <a:p>
            <a:fld id="{4A60B1E3-9BA7-4BB6-B4B8-4148C81833D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904875" y="2736056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矩形 32"/>
          <p:cNvSpPr/>
          <p:nvPr/>
        </p:nvSpPr>
        <p:spPr>
          <a:xfrm>
            <a:off x="914400" y="3786188"/>
            <a:ext cx="7315200" cy="51435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矩形 21"/>
          <p:cNvSpPr/>
          <p:nvPr/>
        </p:nvSpPr>
        <p:spPr>
          <a:xfrm>
            <a:off x="904875" y="2736056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>
            <a:off x="914400" y="3786188"/>
            <a:ext cx="228600" cy="51435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BAB34-A66A-46AD-A4BD-4E0BC19386D3}" type="datetime1">
              <a:rPr lang="zh-CN" altLang="en-US" smtClean="0"/>
              <a:t>2018/5/25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成都天软信息技术有限公司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B1E3-9BA7-4BB6-B4B8-4148C81833D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BAB34-A66A-46AD-A4BD-4E0BC19386D3}" type="datetime1">
              <a:rPr lang="zh-CN" altLang="en-US" smtClean="0"/>
              <a:t>2018/5/25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成都天软信息技术有限公司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B1E3-9BA7-4BB6-B4B8-4148C81833D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等腰三角形 7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 rot="5400000">
            <a:off x="4361127" y="2401464"/>
            <a:ext cx="43891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_带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E:\产品工作\天软VI\公司新VI库\素材\ppt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0630"/>
            <a:ext cx="9150109" cy="419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4860883" y="2484427"/>
            <a:ext cx="4280520" cy="317617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—— </a:t>
            </a:r>
            <a:r>
              <a:rPr lang="zh-CN" altLang="en-US" dirty="0"/>
              <a:t>单击此处编辑副标题</a:t>
            </a:r>
          </a:p>
        </p:txBody>
      </p:sp>
      <p:sp>
        <p:nvSpPr>
          <p:cNvPr id="18" name="文本占位符 28"/>
          <p:cNvSpPr>
            <a:spLocks noGrp="1"/>
          </p:cNvSpPr>
          <p:nvPr>
            <p:ph type="body" sz="quarter" idx="10" hasCustomPrompt="1"/>
          </p:nvPr>
        </p:nvSpPr>
        <p:spPr>
          <a:xfrm>
            <a:off x="3563889" y="1714786"/>
            <a:ext cx="5586221" cy="594122"/>
          </a:xfrm>
        </p:spPr>
        <p:txBody>
          <a:bodyPr>
            <a:no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点击此处编辑幻灯片标题</a:t>
            </a:r>
          </a:p>
        </p:txBody>
      </p:sp>
      <p:grpSp>
        <p:nvGrpSpPr>
          <p:cNvPr id="4" name="组合 3"/>
          <p:cNvGrpSpPr/>
          <p:nvPr userDrawn="1"/>
        </p:nvGrpSpPr>
        <p:grpSpPr>
          <a:xfrm>
            <a:off x="-8706" y="223287"/>
            <a:ext cx="2459806" cy="87343"/>
            <a:chOff x="-8706" y="836100"/>
            <a:chExt cx="2459806" cy="116457"/>
          </a:xfrm>
        </p:grpSpPr>
        <p:sp>
          <p:nvSpPr>
            <p:cNvPr id="20" name="矩形 19"/>
            <p:cNvSpPr/>
            <p:nvPr userDrawn="1"/>
          </p:nvSpPr>
          <p:spPr>
            <a:xfrm>
              <a:off x="-8706" y="836100"/>
              <a:ext cx="2348458" cy="116457"/>
            </a:xfrm>
            <a:prstGeom prst="rect">
              <a:avLst/>
            </a:prstGeom>
            <a:solidFill>
              <a:srgbClr val="CC3333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直角三角形 22"/>
            <p:cNvSpPr/>
            <p:nvPr userDrawn="1"/>
          </p:nvSpPr>
          <p:spPr>
            <a:xfrm>
              <a:off x="2339753" y="836100"/>
              <a:ext cx="111347" cy="116457"/>
            </a:xfrm>
            <a:prstGeom prst="rtTriangle">
              <a:avLst/>
            </a:prstGeom>
            <a:solidFill>
              <a:srgbClr val="CC3333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" name="组合 32"/>
          <p:cNvGrpSpPr/>
          <p:nvPr userDrawn="1"/>
        </p:nvGrpSpPr>
        <p:grpSpPr>
          <a:xfrm rot="10800000">
            <a:off x="6684228" y="4500630"/>
            <a:ext cx="2459806" cy="87343"/>
            <a:chOff x="-8706" y="836100"/>
            <a:chExt cx="2459806" cy="116457"/>
          </a:xfrm>
        </p:grpSpPr>
        <p:sp>
          <p:nvSpPr>
            <p:cNvPr id="37" name="矩形 36"/>
            <p:cNvSpPr/>
            <p:nvPr userDrawn="1"/>
          </p:nvSpPr>
          <p:spPr>
            <a:xfrm>
              <a:off x="-8706" y="836100"/>
              <a:ext cx="2348458" cy="116457"/>
            </a:xfrm>
            <a:prstGeom prst="rect">
              <a:avLst/>
            </a:prstGeom>
            <a:solidFill>
              <a:srgbClr val="CC3333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直角三角形 37"/>
            <p:cNvSpPr/>
            <p:nvPr userDrawn="1"/>
          </p:nvSpPr>
          <p:spPr>
            <a:xfrm>
              <a:off x="2339753" y="836100"/>
              <a:ext cx="111347" cy="116457"/>
            </a:xfrm>
            <a:prstGeom prst="rtTriangle">
              <a:avLst/>
            </a:prstGeom>
            <a:solidFill>
              <a:srgbClr val="CC3333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页脚占位符 4"/>
          <p:cNvSpPr>
            <a:spLocks noGrp="1"/>
          </p:cNvSpPr>
          <p:nvPr>
            <p:ph type="ftr" sz="quarter" idx="3"/>
          </p:nvPr>
        </p:nvSpPr>
        <p:spPr>
          <a:xfrm>
            <a:off x="-756592" y="4869657"/>
            <a:ext cx="332000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zh-CN" altLang="en-US" sz="1000" dirty="0">
                <a:solidFill>
                  <a:srgbClr val="3E3A39"/>
                </a:solidFill>
              </a:defRPr>
            </a:lvl1pPr>
          </a:lstStyle>
          <a:p>
            <a:r>
              <a:rPr lang="zh-CN" altLang="en-US" dirty="0"/>
              <a:t>成都天软信息技术有限公司</a:t>
            </a:r>
          </a:p>
        </p:txBody>
      </p:sp>
      <p:sp>
        <p:nvSpPr>
          <p:cNvPr id="13" name="日期占位符 3"/>
          <p:cNvSpPr>
            <a:spLocks noGrp="1"/>
          </p:cNvSpPr>
          <p:nvPr>
            <p:ph type="dt" sz="half" idx="2"/>
          </p:nvPr>
        </p:nvSpPr>
        <p:spPr>
          <a:xfrm>
            <a:off x="1763688" y="4869657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A535C-3D6C-4B7F-8524-BEF799E1F278}" type="datetime1">
              <a:rPr lang="zh-CN" altLang="en-US" smtClean="0"/>
              <a:t>2018/5/25</a:t>
            </a:fld>
            <a:endParaRPr lang="zh-CN" altLang="en-US" dirty="0"/>
          </a:p>
        </p:txBody>
      </p:sp>
      <p:sp>
        <p:nvSpPr>
          <p:cNvPr id="14" name="灯片编号占位符 11"/>
          <p:cNvSpPr>
            <a:spLocks noGrp="1"/>
          </p:cNvSpPr>
          <p:nvPr>
            <p:ph type="sldNum" sz="quarter" idx="4"/>
          </p:nvPr>
        </p:nvSpPr>
        <p:spPr>
          <a:xfrm>
            <a:off x="3059832" y="4872649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0B1E3-9BA7-4BB6-B4B8-4148C81833D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 userDrawn="1"/>
        </p:nvCxnSpPr>
        <p:spPr>
          <a:xfrm flipV="1">
            <a:off x="6557758" y="5139463"/>
            <a:ext cx="2586242" cy="155"/>
          </a:xfrm>
          <a:prstGeom prst="line">
            <a:avLst/>
          </a:prstGeom>
          <a:ln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组合 20"/>
          <p:cNvGrpSpPr/>
          <p:nvPr userDrawn="1"/>
        </p:nvGrpSpPr>
        <p:grpSpPr>
          <a:xfrm>
            <a:off x="-2" y="31887"/>
            <a:ext cx="1080112" cy="537034"/>
            <a:chOff x="3374727" y="268470"/>
            <a:chExt cx="693212" cy="716046"/>
          </a:xfr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grpSpPr>
        <p:sp>
          <p:nvSpPr>
            <p:cNvPr id="22" name="燕尾形 21"/>
            <p:cNvSpPr/>
            <p:nvPr/>
          </p:nvSpPr>
          <p:spPr>
            <a:xfrm flipH="1">
              <a:off x="3605794" y="268470"/>
              <a:ext cx="462145" cy="716046"/>
            </a:xfrm>
            <a:prstGeom prst="chevron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3374727" y="268470"/>
              <a:ext cx="475162" cy="716046"/>
            </a:xfrm>
            <a:prstGeom prst="rect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bIns="144000" rtlCol="0" anchor="ctr">
              <a:spAutoFit/>
            </a:bodyPr>
            <a:lstStyle/>
            <a:p>
              <a:pPr algn="ctr"/>
              <a:r>
                <a:rPr lang="zh-CN" altLang="en-US" sz="1600" b="1" dirty="0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+mj-ea"/>
                  <a:ea typeface="+mj-ea"/>
                </a:rPr>
                <a:t>目录</a:t>
              </a:r>
            </a:p>
          </p:txBody>
        </p:sp>
      </p:grp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-756592" y="4869657"/>
            <a:ext cx="332000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zh-CN" altLang="en-US" sz="1000" dirty="0">
                <a:solidFill>
                  <a:srgbClr val="3E3A39"/>
                </a:solidFill>
              </a:defRPr>
            </a:lvl1pPr>
          </a:lstStyle>
          <a:p>
            <a:r>
              <a:rPr lang="zh-CN" altLang="en-US" dirty="0"/>
              <a:t>成都天软信息技术有限公司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1763688" y="4869657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B8377-70BB-4E47-877B-E222D1481B4C}" type="datetime1">
              <a:rPr lang="zh-CN" altLang="en-US" smtClean="0"/>
              <a:t>2018/5/25</a:t>
            </a:fld>
            <a:endParaRPr lang="zh-CN" altLang="en-US" dirty="0"/>
          </a:p>
        </p:txBody>
      </p:sp>
      <p:sp>
        <p:nvSpPr>
          <p:cNvPr id="10" name="灯片编号占位符 11"/>
          <p:cNvSpPr>
            <a:spLocks noGrp="1"/>
          </p:cNvSpPr>
          <p:nvPr>
            <p:ph type="sldNum" sz="quarter" idx="4"/>
          </p:nvPr>
        </p:nvSpPr>
        <p:spPr>
          <a:xfrm>
            <a:off x="3059832" y="4872649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0B1E3-9BA7-4BB6-B4B8-4148C81833D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 hasCustomPrompt="1"/>
          </p:nvPr>
        </p:nvSpPr>
        <p:spPr>
          <a:xfrm>
            <a:off x="683568" y="195263"/>
            <a:ext cx="8136904" cy="323850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单击此处编辑主题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 hasCustomPrompt="1"/>
          </p:nvPr>
        </p:nvSpPr>
        <p:spPr>
          <a:xfrm>
            <a:off x="567358" y="735807"/>
            <a:ext cx="8036892" cy="3888581"/>
          </a:xfrm>
        </p:spPr>
        <p:txBody>
          <a:bodyPr/>
          <a:lstStyle>
            <a:lvl1pPr marL="0" indent="0">
              <a:buNone/>
              <a:defRPr sz="240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14400" indent="0">
              <a:buNone/>
              <a:defRPr sz="180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371600" indent="0">
              <a:buNone/>
              <a:defRPr sz="160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828800" indent="0">
              <a:buNone/>
              <a:defRPr sz="140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3"/>
          </p:nvPr>
        </p:nvSpPr>
        <p:spPr>
          <a:xfrm>
            <a:off x="-756592" y="4869657"/>
            <a:ext cx="332000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zh-CN" altLang="en-US" sz="1000" dirty="0">
                <a:solidFill>
                  <a:srgbClr val="3E3A39"/>
                </a:solidFill>
              </a:defRPr>
            </a:lvl1pPr>
          </a:lstStyle>
          <a:p>
            <a:r>
              <a:rPr lang="zh-CN" altLang="en-US" dirty="0"/>
              <a:t>成都天软信息技术有限公司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1763688" y="4869657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2CA83-2EED-4D09-887E-C845568B1C99}" type="datetime1">
              <a:rPr lang="zh-CN" altLang="en-US" smtClean="0"/>
              <a:t>2018/5/25</a:t>
            </a:fld>
            <a:endParaRPr lang="zh-CN" altLang="en-US" dirty="0"/>
          </a:p>
        </p:txBody>
      </p:sp>
      <p:sp>
        <p:nvSpPr>
          <p:cNvPr id="8" name="灯片编号占位符 11"/>
          <p:cNvSpPr>
            <a:spLocks noGrp="1"/>
          </p:cNvSpPr>
          <p:nvPr>
            <p:ph type="sldNum" sz="quarter" idx="4"/>
          </p:nvPr>
        </p:nvSpPr>
        <p:spPr>
          <a:xfrm>
            <a:off x="3059832" y="4872649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0B1E3-9BA7-4BB6-B4B8-4148C81833D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尾页 带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 userDrawn="1"/>
        </p:nvSpPr>
        <p:spPr>
          <a:xfrm>
            <a:off x="3095284" y="249493"/>
            <a:ext cx="355443" cy="266582"/>
          </a:xfrm>
          <a:prstGeom prst="rect">
            <a:avLst/>
          </a:prstGeom>
          <a:solidFill>
            <a:srgbClr val="C13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4425315" y="2064579"/>
            <a:ext cx="4241954" cy="540060"/>
          </a:xfrm>
        </p:spPr>
        <p:txBody>
          <a:bodyPr>
            <a:normAutofit/>
          </a:bodyPr>
          <a:lstStyle>
            <a:lvl1pPr marL="0" indent="0">
              <a:buNone/>
              <a:defRPr sz="3400" b="1" baseline="0">
                <a:solidFill>
                  <a:srgbClr val="3E3A39"/>
                </a:solidFill>
                <a:latin typeface="+mj-ea"/>
                <a:ea typeface="+mj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THANK YOU !</a:t>
            </a:r>
          </a:p>
        </p:txBody>
      </p:sp>
      <p:sp>
        <p:nvSpPr>
          <p:cNvPr id="2" name="矩形 1"/>
          <p:cNvSpPr/>
          <p:nvPr userDrawn="1"/>
        </p:nvSpPr>
        <p:spPr>
          <a:xfrm>
            <a:off x="683568" y="1186658"/>
            <a:ext cx="648072" cy="486054"/>
          </a:xfrm>
          <a:prstGeom prst="rect">
            <a:avLst/>
          </a:prstGeom>
          <a:solidFill>
            <a:srgbClr val="C13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1186843" y="851149"/>
            <a:ext cx="289594" cy="217196"/>
          </a:xfrm>
          <a:prstGeom prst="rect">
            <a:avLst/>
          </a:prstGeom>
          <a:solidFill>
            <a:srgbClr val="3E3A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 userDrawn="1"/>
        </p:nvSpPr>
        <p:spPr>
          <a:xfrm>
            <a:off x="683568" y="2762631"/>
            <a:ext cx="504056" cy="378042"/>
          </a:xfrm>
          <a:prstGeom prst="rect">
            <a:avLst/>
          </a:prstGeom>
          <a:solidFill>
            <a:srgbClr val="3E3A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 userDrawn="1"/>
        </p:nvSpPr>
        <p:spPr>
          <a:xfrm>
            <a:off x="1331640" y="3275686"/>
            <a:ext cx="648072" cy="486054"/>
          </a:xfrm>
          <a:prstGeom prst="rect">
            <a:avLst/>
          </a:prstGeom>
          <a:solidFill>
            <a:srgbClr val="C13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 userDrawn="1"/>
        </p:nvSpPr>
        <p:spPr>
          <a:xfrm>
            <a:off x="3268774" y="1412481"/>
            <a:ext cx="576064" cy="432048"/>
          </a:xfrm>
          <a:prstGeom prst="rect">
            <a:avLst/>
          </a:prstGeom>
          <a:solidFill>
            <a:srgbClr val="C13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 userDrawn="1"/>
        </p:nvSpPr>
        <p:spPr>
          <a:xfrm>
            <a:off x="3690798" y="2492601"/>
            <a:ext cx="288032" cy="216024"/>
          </a:xfrm>
          <a:prstGeom prst="rect">
            <a:avLst/>
          </a:prstGeom>
          <a:solidFill>
            <a:srgbClr val="C13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 userDrawn="1"/>
        </p:nvSpPr>
        <p:spPr>
          <a:xfrm>
            <a:off x="2453639" y="2821227"/>
            <a:ext cx="929981" cy="697486"/>
          </a:xfrm>
          <a:prstGeom prst="rect">
            <a:avLst/>
          </a:prstGeom>
          <a:solidFill>
            <a:srgbClr val="3E3A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152" y="1572033"/>
            <a:ext cx="2308853" cy="1488887"/>
          </a:xfrm>
          <a:prstGeom prst="rect">
            <a:avLst/>
          </a:prstGeom>
          <a:noFill/>
          <a:ln>
            <a:noFill/>
          </a:ln>
          <a:effectLst>
            <a:outerShdw blurRad="50800" dist="35921" dir="2700000" algn="ctr" rotWithShape="0">
              <a:schemeClr val="tx1">
                <a:alpha val="3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538" y="419411"/>
            <a:ext cx="1316379" cy="647057"/>
          </a:xfrm>
          <a:prstGeom prst="rect">
            <a:avLst/>
          </a:prstGeom>
          <a:noFill/>
          <a:ln>
            <a:noFill/>
          </a:ln>
          <a:effectLst>
            <a:outerShdw blurRad="50800" dist="35921" dir="2700000" algn="ctr" rotWithShape="0">
              <a:schemeClr val="tx1">
                <a:alpha val="3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0359" y="3756862"/>
            <a:ext cx="1224136" cy="814118"/>
          </a:xfrm>
          <a:prstGeom prst="rect">
            <a:avLst/>
          </a:prstGeom>
          <a:noFill/>
          <a:ln>
            <a:noFill/>
          </a:ln>
          <a:effectLst>
            <a:outerShdw blurRad="25400" dist="35921" dir="2700000" algn="ctr" rotWithShape="0">
              <a:schemeClr val="tx1">
                <a:alpha val="3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4434502" y="2496627"/>
            <a:ext cx="4241954" cy="540060"/>
          </a:xfrm>
        </p:spPr>
        <p:txBody>
          <a:bodyPr>
            <a:normAutofit/>
          </a:bodyPr>
          <a:lstStyle>
            <a:lvl1pPr marL="0" indent="0">
              <a:buNone/>
              <a:defRPr sz="2400" b="0" i="0" baseline="0">
                <a:solidFill>
                  <a:srgbClr val="3E3A39"/>
                </a:solidFill>
                <a:latin typeface="+mj-ea"/>
                <a:ea typeface="+mj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感谢聆听</a:t>
            </a:r>
            <a:endParaRPr lang="en-US" altLang="zh-CN" dirty="0"/>
          </a:p>
        </p:txBody>
      </p:sp>
      <p:sp>
        <p:nvSpPr>
          <p:cNvPr id="19" name="页脚占位符 4"/>
          <p:cNvSpPr>
            <a:spLocks noGrp="1"/>
          </p:cNvSpPr>
          <p:nvPr>
            <p:ph type="ftr" sz="quarter" idx="3"/>
          </p:nvPr>
        </p:nvSpPr>
        <p:spPr>
          <a:xfrm>
            <a:off x="-756592" y="4869657"/>
            <a:ext cx="332000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zh-CN" altLang="en-US" sz="1000" dirty="0">
                <a:solidFill>
                  <a:srgbClr val="3E3A39"/>
                </a:solidFill>
              </a:defRPr>
            </a:lvl1pPr>
          </a:lstStyle>
          <a:p>
            <a:r>
              <a:rPr lang="zh-CN" altLang="en-US" dirty="0"/>
              <a:t>成都天软信息技术有限公司</a:t>
            </a:r>
          </a:p>
        </p:txBody>
      </p:sp>
      <p:sp>
        <p:nvSpPr>
          <p:cNvPr id="21" name="日期占位符 3"/>
          <p:cNvSpPr>
            <a:spLocks noGrp="1"/>
          </p:cNvSpPr>
          <p:nvPr>
            <p:ph type="dt" sz="half" idx="2"/>
          </p:nvPr>
        </p:nvSpPr>
        <p:spPr>
          <a:xfrm>
            <a:off x="1763688" y="4869657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E3B50-BD4C-41EE-AFCB-8C17ACBC0768}" type="datetime1">
              <a:rPr lang="zh-CN" altLang="en-US" smtClean="0"/>
              <a:t>2018/5/25</a:t>
            </a:fld>
            <a:endParaRPr lang="zh-CN" altLang="en-US" dirty="0"/>
          </a:p>
        </p:txBody>
      </p:sp>
      <p:sp>
        <p:nvSpPr>
          <p:cNvPr id="23" name="灯片编号占位符 11"/>
          <p:cNvSpPr>
            <a:spLocks noGrp="1"/>
          </p:cNvSpPr>
          <p:nvPr>
            <p:ph type="sldNum" sz="quarter" idx="4"/>
          </p:nvPr>
        </p:nvSpPr>
        <p:spPr>
          <a:xfrm>
            <a:off x="3059832" y="4872649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0B1E3-9BA7-4BB6-B4B8-4148C81833D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_无图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491880" y="2578170"/>
            <a:ext cx="4280520" cy="317617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—— </a:t>
            </a:r>
            <a:r>
              <a:rPr lang="zh-CN" altLang="en-US" dirty="0"/>
              <a:t>单击此处编辑副标题</a:t>
            </a: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-756592" y="4869657"/>
            <a:ext cx="332000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zh-CN" altLang="en-US" sz="1000" dirty="0">
                <a:solidFill>
                  <a:srgbClr val="3E3A39"/>
                </a:solidFill>
              </a:defRPr>
            </a:lvl1pPr>
          </a:lstStyle>
          <a:p>
            <a:r>
              <a:rPr lang="zh-CN" altLang="en-US" dirty="0"/>
              <a:t>成都天软信息技术有限公司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>
          <a:xfrm>
            <a:off x="1763688" y="4869657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BEAAF-85EB-42B9-B134-E7358E6308B9}" type="datetimeFigureOut">
              <a:rPr lang="zh-CN" altLang="en-US" smtClean="0"/>
              <a:t>2018/5/25</a:t>
            </a:fld>
            <a:endParaRPr lang="zh-CN" altLang="en-US" dirty="0"/>
          </a:p>
        </p:txBody>
      </p:sp>
      <p:sp>
        <p:nvSpPr>
          <p:cNvPr id="9" name="灯片编号占位符 11"/>
          <p:cNvSpPr>
            <a:spLocks noGrp="1"/>
          </p:cNvSpPr>
          <p:nvPr>
            <p:ph type="sldNum" sz="quarter" idx="4"/>
          </p:nvPr>
        </p:nvSpPr>
        <p:spPr>
          <a:xfrm>
            <a:off x="3059832" y="4872649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0B1E3-9BA7-4BB6-B4B8-4148C81833D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 无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4"/>
          <p:cNvSpPr>
            <a:spLocks noGrp="1"/>
          </p:cNvSpPr>
          <p:nvPr>
            <p:ph type="ftr" sz="quarter" idx="3"/>
          </p:nvPr>
        </p:nvSpPr>
        <p:spPr>
          <a:xfrm>
            <a:off x="-756592" y="4869657"/>
            <a:ext cx="332000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zh-CN" altLang="en-US" sz="1000" dirty="0">
                <a:solidFill>
                  <a:srgbClr val="3E3A39"/>
                </a:solidFill>
              </a:defRPr>
            </a:lvl1pPr>
          </a:lstStyle>
          <a:p>
            <a:r>
              <a:rPr lang="zh-CN" altLang="en-US" dirty="0"/>
              <a:t>成都天软信息技术有限公司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2"/>
          </p:nvPr>
        </p:nvSpPr>
        <p:spPr>
          <a:xfrm>
            <a:off x="1763688" y="4869657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91EEF-A417-4545-8F2D-5F39478CBF93}" type="datetime1">
              <a:rPr lang="zh-CN" altLang="en-US" smtClean="0"/>
              <a:t>2018/5/25</a:t>
            </a:fld>
            <a:endParaRPr lang="zh-CN" altLang="en-US" dirty="0"/>
          </a:p>
        </p:txBody>
      </p:sp>
      <p:sp>
        <p:nvSpPr>
          <p:cNvPr id="4" name="灯片编号占位符 11"/>
          <p:cNvSpPr>
            <a:spLocks noGrp="1"/>
          </p:cNvSpPr>
          <p:nvPr>
            <p:ph type="sldNum" sz="quarter" idx="4"/>
          </p:nvPr>
        </p:nvSpPr>
        <p:spPr>
          <a:xfrm>
            <a:off x="3059832" y="4872649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0B1E3-9BA7-4BB6-B4B8-4148C81833D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/>
              <a:t>成都天软信息技术有限公司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833BAB34-A66A-46AD-A4BD-4E0BC19386D3}" type="datetime1">
              <a:rPr lang="zh-CN" altLang="en-US" smtClean="0"/>
              <a:t>2018/5/25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B1E3-9BA7-4BB6-B4B8-4148C81833D5}" type="slidenum">
              <a:rPr lang="zh-CN" altLang="en-US" smtClean="0"/>
              <a:t>‹#›</a:t>
            </a:fld>
            <a:endParaRPr lang="zh-CN" altLang="en-US"/>
          </a:p>
        </p:txBody>
      </p:sp>
      <p:graphicFrame>
        <p:nvGraphicFramePr>
          <p:cNvPr id="6" name="图表 5"/>
          <p:cNvGraphicFramePr/>
          <p:nvPr userDrawn="1"/>
        </p:nvGraphicFramePr>
        <p:xfrm>
          <a:off x="611560" y="627534"/>
          <a:ext cx="8064896" cy="4032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8" name="组合 7"/>
          <p:cNvGrpSpPr/>
          <p:nvPr userDrawn="1"/>
        </p:nvGrpSpPr>
        <p:grpSpPr>
          <a:xfrm>
            <a:off x="0" y="16499"/>
            <a:ext cx="1619672" cy="567811"/>
            <a:chOff x="3374727" y="247953"/>
            <a:chExt cx="693216" cy="757082"/>
          </a:xfr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grpSpPr>
        <p:sp>
          <p:nvSpPr>
            <p:cNvPr id="9" name="燕尾形 8"/>
            <p:cNvSpPr/>
            <p:nvPr/>
          </p:nvSpPr>
          <p:spPr>
            <a:xfrm flipH="1">
              <a:off x="3605798" y="342588"/>
              <a:ext cx="462145" cy="567811"/>
            </a:xfrm>
            <a:prstGeom prst="chevron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374727" y="247953"/>
              <a:ext cx="562386" cy="757082"/>
            </a:xfrm>
            <a:prstGeom prst="rect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44000" bIns="144000" rtlCol="0" anchor="ctr">
              <a:spAutoFit/>
            </a:bodyPr>
            <a:lstStyle/>
            <a:p>
              <a:pPr algn="ctr"/>
              <a:r>
                <a:rPr lang="zh-CN" altLang="en-US" b="1" dirty="0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+mj-ea"/>
                  <a:ea typeface="+mj-ea"/>
                </a:rPr>
                <a:t>图表样式</a:t>
              </a: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BAB34-A66A-46AD-A4BD-4E0BC19386D3}" type="datetime1">
              <a:rPr lang="zh-CN" altLang="en-US" smtClean="0"/>
              <a:t>2018/5/25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成都天软信息技术有限公司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B1E3-9BA7-4BB6-B4B8-4148C81833D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370332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228850"/>
            <a:ext cx="6858000" cy="8001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3200400"/>
            <a:ext cx="6781800" cy="85725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400800" y="4766310"/>
            <a:ext cx="2286000" cy="274320"/>
          </a:xfrm>
        </p:spPr>
        <p:txBody>
          <a:bodyPr/>
          <a:lstStyle/>
          <a:p>
            <a:fld id="{833BAB34-A66A-46AD-A4BD-4E0BC19386D3}" type="datetime1">
              <a:rPr lang="zh-CN" altLang="en-US" smtClean="0"/>
              <a:t>2018/5/25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898648" y="4766310"/>
            <a:ext cx="3474720" cy="274320"/>
          </a:xfrm>
        </p:spPr>
        <p:txBody>
          <a:bodyPr/>
          <a:lstStyle/>
          <a:p>
            <a:r>
              <a:rPr lang="zh-CN" altLang="en-US" smtClean="0"/>
              <a:t>成都天软信息技术有限公司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9848" y="4766310"/>
            <a:ext cx="1520952" cy="274320"/>
          </a:xfrm>
        </p:spPr>
        <p:txBody>
          <a:bodyPr/>
          <a:lstStyle/>
          <a:p>
            <a:fld id="{4A60B1E3-9BA7-4BB6-B4B8-4148C81833D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14400" y="2114550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914400" y="2114550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BAB34-A66A-46AD-A4BD-4E0BC19386D3}" type="datetime1">
              <a:rPr lang="zh-CN" altLang="en-US" smtClean="0"/>
              <a:t>2018/5/25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成都天软信息技术有限公司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B1E3-9BA7-4BB6-B4B8-4148C81833D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4041648" cy="370332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632198" y="912114"/>
            <a:ext cx="4041648" cy="370332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964406"/>
            <a:ext cx="4040188" cy="51435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8201" y="971550"/>
            <a:ext cx="4041775" cy="51435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BAB34-A66A-46AD-A4BD-4E0BC19386D3}" type="datetime1">
              <a:rPr lang="zh-CN" altLang="en-US" smtClean="0"/>
              <a:t>2018/5/25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成都天软信息技术有限公司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B1E3-9BA7-4BB6-B4B8-4148C81833D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1600200"/>
            <a:ext cx="4038600" cy="302895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648200" y="1600200"/>
            <a:ext cx="4038600" cy="302895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BAB34-A66A-46AD-A4BD-4E0BC19386D3}" type="datetime1">
              <a:rPr lang="zh-CN" altLang="en-US" smtClean="0"/>
              <a:t>2018/5/25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成都天软信息技术有限公司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B1E3-9BA7-4BB6-B4B8-4148C81833D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BAB34-A66A-46AD-A4BD-4E0BC19386D3}" type="datetime1">
              <a:rPr lang="zh-CN" altLang="en-US" smtClean="0"/>
              <a:t>2018/5/25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成都天软信息技术有限公司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B1E3-9BA7-4BB6-B4B8-4148C81833D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24600" y="228600"/>
            <a:ext cx="2514600" cy="62865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324600" y="914401"/>
            <a:ext cx="2514600" cy="3632597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BAB34-A66A-46AD-A4BD-4E0BC19386D3}" type="datetime1">
              <a:rPr lang="zh-CN" altLang="en-US" smtClean="0"/>
              <a:t>2018/5/25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成都天软信息技术有限公司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B1E3-9BA7-4BB6-B4B8-4148C81833D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 rot="5400000">
            <a:off x="3915025" y="2493169"/>
            <a:ext cx="452628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"/>
          </p:nvPr>
        </p:nvSpPr>
        <p:spPr>
          <a:xfrm>
            <a:off x="304800" y="228600"/>
            <a:ext cx="5715000" cy="428625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75642"/>
            <a:ext cx="8229600" cy="506016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7200" y="1428750"/>
            <a:ext cx="8229600" cy="3202686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914400"/>
            <a:ext cx="8229600" cy="40005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BAB34-A66A-46AD-A4BD-4E0BC19386D3}" type="datetime1">
              <a:rPr lang="zh-CN" altLang="en-US" smtClean="0"/>
              <a:t>2018/5/25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成都天软信息技术有限公司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B1E3-9BA7-4BB6-B4B8-4148C81833D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457200" y="375642"/>
            <a:ext cx="182880" cy="51435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368274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33BAB34-A66A-46AD-A4BD-4E0BC19386D3}" type="datetime1">
              <a:rPr lang="zh-CN" altLang="en-US" smtClean="0"/>
              <a:t>2018/5/25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成都天软信息技术有限公司</a:t>
            </a:r>
            <a:endParaRPr lang="zh-CN" altLang="en-US" dirty="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A60B1E3-9BA7-4BB6-B4B8-4148C81833D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8" name="直接连接符 2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直接连接符 28"/>
          <p:cNvSpPr>
            <a:spLocks noChangeShapeType="1"/>
          </p:cNvSpPr>
          <p:nvPr/>
        </p:nvSpPr>
        <p:spPr bwMode="auto">
          <a:xfrm>
            <a:off x="457200" y="85725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等腰三角形 9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0" y="4840002"/>
            <a:ext cx="9144000" cy="0"/>
          </a:xfrm>
          <a:prstGeom prst="line">
            <a:avLst/>
          </a:prstGeom>
          <a:ln>
            <a:solidFill>
              <a:srgbClr val="C131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3" descr="E:\产品工作\天软VI\最终版\天软－logo图形英文.png"/>
          <p:cNvPicPr>
            <a:picLocks noChangeAspect="1" noChangeArrowheads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4840002"/>
            <a:ext cx="1296144" cy="303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49" r:id="rId16"/>
    <p:sldLayoutId id="2147483653" r:id="rId17"/>
    <p:sldLayoutId id="2147483654" r:id="rId18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4860884" y="2585307"/>
            <a:ext cx="3383525" cy="317617"/>
          </a:xfrm>
        </p:spPr>
        <p:txBody>
          <a:bodyPr>
            <a:normAutofit fontScale="85000" lnSpcReduction="20000"/>
          </a:bodyPr>
          <a:lstStyle/>
          <a:p>
            <a:pPr algn="r"/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测试部</a:t>
            </a: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</a:rPr>
              <a:t>：刘彬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3897288" y="1131590"/>
            <a:ext cx="5161815" cy="594122"/>
          </a:xfrm>
        </p:spPr>
        <p:txBody>
          <a:bodyPr/>
          <a:lstStyle/>
          <a:p>
            <a:r>
              <a:rPr lang="en-US" altLang="zh-CN" dirty="0" smtClean="0"/>
              <a:t>LTE</a:t>
            </a:r>
            <a:r>
              <a:rPr lang="zh-CN" altLang="en-US" dirty="0" smtClean="0"/>
              <a:t>外场测试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成都天软信息技术有限公司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6EF0E9E-29AC-4248-96B9-42C3A6FE6495}" type="datetime1">
              <a:rPr lang="zh-CN" altLang="en-US" smtClean="0"/>
              <a:t>2018/5/25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60B1E3-9BA7-4BB6-B4B8-4148C81833D5}" type="slidenum">
              <a:rPr lang="zh-CN" altLang="en-US" smtClean="0"/>
              <a:t>0</a:t>
            </a:fld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平行四边形 14"/>
          <p:cNvSpPr/>
          <p:nvPr/>
        </p:nvSpPr>
        <p:spPr>
          <a:xfrm>
            <a:off x="2238940" y="874642"/>
            <a:ext cx="5573420" cy="347591"/>
          </a:xfrm>
          <a:prstGeom prst="parallelogram">
            <a:avLst/>
          </a:prstGeom>
          <a:solidFill>
            <a:schemeClr val="bg1">
              <a:alpha val="70000"/>
            </a:schemeClr>
          </a:solidFill>
          <a:ln>
            <a:solidFill>
              <a:srgbClr val="C131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What – 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什么是外场测试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 dirty="0"/>
              <a:t>成都天软信息技术有限公司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66E9389-633F-427A-8DD6-7F4C6D920904}" type="datetime1">
              <a:rPr lang="zh-CN" altLang="en-US" smtClean="0"/>
              <a:t>2018/5/25</a:t>
            </a:fld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60B1E3-9BA7-4BB6-B4B8-4148C81833D5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12" name="平行四边形 11"/>
          <p:cNvSpPr/>
          <p:nvPr/>
        </p:nvSpPr>
        <p:spPr>
          <a:xfrm>
            <a:off x="1662877" y="870348"/>
            <a:ext cx="576064" cy="347591"/>
          </a:xfrm>
          <a:prstGeom prst="parallelogram">
            <a:avLst/>
          </a:prstGeom>
          <a:solidFill>
            <a:srgbClr val="C13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占位符 4"/>
          <p:cNvSpPr txBox="1"/>
          <p:nvPr/>
        </p:nvSpPr>
        <p:spPr>
          <a:xfrm>
            <a:off x="1691682" y="843558"/>
            <a:ext cx="792087" cy="3237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rgbClr val="3E3A39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rgbClr val="3E3A3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3E3A3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rgbClr val="3E3A3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rgbClr val="3E3A3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01</a:t>
            </a:r>
          </a:p>
        </p:txBody>
      </p:sp>
      <p:sp>
        <p:nvSpPr>
          <p:cNvPr id="19" name="平行四边形 18"/>
          <p:cNvSpPr/>
          <p:nvPr/>
        </p:nvSpPr>
        <p:spPr>
          <a:xfrm>
            <a:off x="2238940" y="1414702"/>
            <a:ext cx="5573420" cy="347591"/>
          </a:xfrm>
          <a:prstGeom prst="parallelogram">
            <a:avLst/>
          </a:prstGeom>
          <a:solidFill>
            <a:schemeClr val="bg1">
              <a:alpha val="70000"/>
            </a:schemeClr>
          </a:solidFill>
          <a:ln>
            <a:solidFill>
              <a:srgbClr val="C131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Why -- 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为什么要做外场测试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平行四边形 19"/>
          <p:cNvSpPr/>
          <p:nvPr/>
        </p:nvSpPr>
        <p:spPr>
          <a:xfrm>
            <a:off x="1662877" y="1410408"/>
            <a:ext cx="576064" cy="347591"/>
          </a:xfrm>
          <a:prstGeom prst="parallelogram">
            <a:avLst/>
          </a:prstGeom>
          <a:solidFill>
            <a:srgbClr val="C13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占位符 4"/>
          <p:cNvSpPr txBox="1"/>
          <p:nvPr/>
        </p:nvSpPr>
        <p:spPr>
          <a:xfrm>
            <a:off x="1691682" y="1384567"/>
            <a:ext cx="792087" cy="3237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rgbClr val="3E3A39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rgbClr val="3E3A3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3E3A3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rgbClr val="3E3A3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rgbClr val="3E3A3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02</a:t>
            </a:r>
          </a:p>
        </p:txBody>
      </p:sp>
      <p:sp>
        <p:nvSpPr>
          <p:cNvPr id="22" name="平行四边形 21"/>
          <p:cNvSpPr/>
          <p:nvPr/>
        </p:nvSpPr>
        <p:spPr>
          <a:xfrm>
            <a:off x="2238940" y="1954445"/>
            <a:ext cx="5573420" cy="347591"/>
          </a:xfrm>
          <a:prstGeom prst="parallelogram">
            <a:avLst/>
          </a:prstGeom>
          <a:solidFill>
            <a:schemeClr val="bg1">
              <a:alpha val="70000"/>
            </a:schemeClr>
          </a:solidFill>
          <a:ln>
            <a:solidFill>
              <a:srgbClr val="C131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How –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如何执行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平行四边形 22"/>
          <p:cNvSpPr/>
          <p:nvPr/>
        </p:nvSpPr>
        <p:spPr>
          <a:xfrm>
            <a:off x="1662877" y="1950151"/>
            <a:ext cx="576064" cy="347591"/>
          </a:xfrm>
          <a:prstGeom prst="parallelogram">
            <a:avLst/>
          </a:prstGeom>
          <a:solidFill>
            <a:srgbClr val="C13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占位符 4"/>
          <p:cNvSpPr txBox="1"/>
          <p:nvPr/>
        </p:nvSpPr>
        <p:spPr>
          <a:xfrm>
            <a:off x="1691682" y="1924311"/>
            <a:ext cx="792087" cy="3237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rgbClr val="3E3A39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rgbClr val="3E3A3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3E3A3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rgbClr val="3E3A3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rgbClr val="3E3A3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03</a:t>
            </a:r>
          </a:p>
        </p:txBody>
      </p:sp>
      <p:sp>
        <p:nvSpPr>
          <p:cNvPr id="25" name="平行四边形 24"/>
          <p:cNvSpPr/>
          <p:nvPr/>
        </p:nvSpPr>
        <p:spPr>
          <a:xfrm>
            <a:off x="2238940" y="2494505"/>
            <a:ext cx="5573420" cy="347591"/>
          </a:xfrm>
          <a:prstGeom prst="parallelogram">
            <a:avLst/>
          </a:prstGeom>
          <a:solidFill>
            <a:schemeClr val="bg1">
              <a:alpha val="70000"/>
            </a:schemeClr>
          </a:solidFill>
          <a:ln>
            <a:solidFill>
              <a:srgbClr val="C131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重点场景关注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平行四边形 25"/>
          <p:cNvSpPr/>
          <p:nvPr/>
        </p:nvSpPr>
        <p:spPr>
          <a:xfrm>
            <a:off x="1662877" y="2490211"/>
            <a:ext cx="576064" cy="347591"/>
          </a:xfrm>
          <a:prstGeom prst="parallelogram">
            <a:avLst/>
          </a:prstGeom>
          <a:solidFill>
            <a:srgbClr val="C13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占位符 4"/>
          <p:cNvSpPr txBox="1"/>
          <p:nvPr/>
        </p:nvSpPr>
        <p:spPr>
          <a:xfrm>
            <a:off x="1691682" y="2464371"/>
            <a:ext cx="792087" cy="3237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rgbClr val="3E3A39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rgbClr val="3E3A3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3E3A3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rgbClr val="3E3A3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rgbClr val="3E3A3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04</a:t>
            </a:r>
          </a:p>
        </p:txBody>
      </p:sp>
      <p:sp>
        <p:nvSpPr>
          <p:cNvPr id="28" name="平行四边形 27"/>
          <p:cNvSpPr/>
          <p:nvPr/>
        </p:nvSpPr>
        <p:spPr>
          <a:xfrm>
            <a:off x="2238940" y="3034565"/>
            <a:ext cx="5573420" cy="347591"/>
          </a:xfrm>
          <a:prstGeom prst="parallelogram">
            <a:avLst/>
          </a:prstGeom>
          <a:solidFill>
            <a:schemeClr val="bg1">
              <a:alpha val="70000"/>
            </a:schemeClr>
          </a:solidFill>
          <a:ln>
            <a:solidFill>
              <a:srgbClr val="C131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答疑</a:t>
            </a:r>
          </a:p>
        </p:txBody>
      </p:sp>
      <p:sp>
        <p:nvSpPr>
          <p:cNvPr id="29" name="平行四边形 28"/>
          <p:cNvSpPr/>
          <p:nvPr/>
        </p:nvSpPr>
        <p:spPr>
          <a:xfrm>
            <a:off x="1662877" y="3030271"/>
            <a:ext cx="576064" cy="347591"/>
          </a:xfrm>
          <a:prstGeom prst="parallelogram">
            <a:avLst/>
          </a:prstGeom>
          <a:solidFill>
            <a:srgbClr val="C13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占位符 4"/>
          <p:cNvSpPr txBox="1"/>
          <p:nvPr/>
        </p:nvSpPr>
        <p:spPr>
          <a:xfrm>
            <a:off x="1691682" y="3004431"/>
            <a:ext cx="792087" cy="3237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rgbClr val="3E3A39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rgbClr val="3E3A3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3E3A3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rgbClr val="3E3A3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rgbClr val="3E3A3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05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成都天软信息技术有限公司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CE31727-74EA-4656-B5AA-42822A54BE7A}" type="datetime1">
              <a:rPr lang="zh-CN" altLang="en-US" smtClean="0"/>
              <a:t>2018/5/25</a:t>
            </a:fld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60B1E3-9BA7-4BB6-B4B8-4148C81833D5}" type="slidenum">
              <a:rPr lang="zh-CN" altLang="en-US" smtClean="0"/>
              <a:t>2</a:t>
            </a:fld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-1" y="182126"/>
            <a:ext cx="3851921" cy="567811"/>
            <a:chOff x="2520086" y="387424"/>
            <a:chExt cx="1547857" cy="478140"/>
          </a:xfr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grpSpPr>
        <p:sp>
          <p:nvSpPr>
            <p:cNvPr id="7" name="燕尾形 6"/>
            <p:cNvSpPr/>
            <p:nvPr/>
          </p:nvSpPr>
          <p:spPr>
            <a:xfrm flipH="1">
              <a:off x="3605798" y="387424"/>
              <a:ext cx="462145" cy="478140"/>
            </a:xfrm>
            <a:prstGeom prst="chevron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520086" y="387424"/>
              <a:ext cx="1329805" cy="478140"/>
            </a:xfrm>
            <a:prstGeom prst="rect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bIns="144000" rtlCol="0" anchor="ctr">
              <a:spAutoFit/>
            </a:bodyPr>
            <a:lstStyle/>
            <a:p>
              <a:pPr algn="ctr"/>
              <a:r>
                <a:rPr lang="en-US" altLang="zh-CN" b="1" dirty="0" smtClean="0">
                  <a:latin typeface="+mj-ea"/>
                  <a:ea typeface="+mj-ea"/>
                </a:rPr>
                <a:t>What ?</a:t>
              </a:r>
            </a:p>
          </p:txBody>
        </p:sp>
      </p:grpSp>
      <p:sp>
        <p:nvSpPr>
          <p:cNvPr id="56" name="文本框 69"/>
          <p:cNvSpPr txBox="1"/>
          <p:nvPr/>
        </p:nvSpPr>
        <p:spPr>
          <a:xfrm>
            <a:off x="773100" y="915566"/>
            <a:ext cx="631918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（</a:t>
            </a:r>
            <a:r>
              <a:rPr lang="en-US" altLang="zh-CN" sz="3200" dirty="0"/>
              <a:t>What</a:t>
            </a:r>
            <a:r>
              <a:rPr lang="zh-CN" altLang="en-US" sz="3200" dirty="0"/>
              <a:t>）</a:t>
            </a:r>
            <a:r>
              <a:rPr lang="en-US" altLang="zh-CN" sz="3200" dirty="0"/>
              <a:t>  </a:t>
            </a:r>
            <a:r>
              <a:rPr lang="zh-CN" altLang="en-US" sz="3200" dirty="0"/>
              <a:t>什么是外场测试</a:t>
            </a:r>
            <a:r>
              <a:rPr lang="zh-CN" altLang="en-US" sz="3200" dirty="0" smtClean="0"/>
              <a:t>？</a:t>
            </a:r>
            <a:endParaRPr lang="en-US" altLang="zh-CN" sz="3200" dirty="0" smtClean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en-US" sz="2000" dirty="0" smtClean="0"/>
              <a:t>（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）现网性能全面检测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（</a:t>
            </a:r>
            <a:r>
              <a:rPr lang="en-US" altLang="zh-CN" sz="2000" dirty="0"/>
              <a:t>2</a:t>
            </a:r>
            <a:r>
              <a:rPr lang="zh-CN" altLang="en-US" sz="2000" dirty="0" smtClean="0"/>
              <a:t>）满足客户需要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那些项目需要外场测试：</a:t>
            </a:r>
            <a:r>
              <a:rPr lang="en-US" altLang="zh-CN" sz="2000" dirty="0" smtClean="0"/>
              <a:t>A</a:t>
            </a:r>
            <a:r>
              <a:rPr lang="zh-CN" altLang="en-US" sz="2000" dirty="0" smtClean="0"/>
              <a:t>类测试、发货版本测试</a:t>
            </a:r>
            <a:endParaRPr lang="en-US" altLang="zh-C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1" y="182126"/>
            <a:ext cx="3851921" cy="567811"/>
            <a:chOff x="2520086" y="387424"/>
            <a:chExt cx="1547857" cy="478140"/>
          </a:xfr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grpSpPr>
        <p:sp>
          <p:nvSpPr>
            <p:cNvPr id="7" name="燕尾形 6"/>
            <p:cNvSpPr/>
            <p:nvPr/>
          </p:nvSpPr>
          <p:spPr>
            <a:xfrm flipH="1">
              <a:off x="3605798" y="387424"/>
              <a:ext cx="462145" cy="478140"/>
            </a:xfrm>
            <a:prstGeom prst="chevron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520086" y="387424"/>
              <a:ext cx="1329805" cy="478140"/>
            </a:xfrm>
            <a:prstGeom prst="rect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bIns="144000" rtlCol="0" anchor="ctr">
              <a:spAutoFit/>
            </a:bodyPr>
            <a:lstStyle/>
            <a:p>
              <a:pPr algn="ctr"/>
              <a:r>
                <a:rPr lang="en-US" altLang="zh-CN" b="1" dirty="0">
                  <a:solidFill>
                    <a:prstClr val="white"/>
                  </a:solidFill>
                  <a:latin typeface="微软雅黑"/>
                </a:rPr>
                <a:t>Why</a:t>
              </a:r>
              <a:endParaRPr lang="zh-CN" altLang="en-US" b="1" dirty="0">
                <a:solidFill>
                  <a:prstClr val="white"/>
                </a:solidFill>
                <a:latin typeface="微软雅黑"/>
              </a:endParaRPr>
            </a:p>
          </p:txBody>
        </p:sp>
      </p:grpSp>
      <p:sp>
        <p:nvSpPr>
          <p:cNvPr id="10" name="文本占位符 9"/>
          <p:cNvSpPr>
            <a:spLocks noGrp="1"/>
          </p:cNvSpPr>
          <p:nvPr>
            <p:ph type="body" sz="quarter" idx="14"/>
          </p:nvPr>
        </p:nvSpPr>
        <p:spPr>
          <a:xfrm>
            <a:off x="567358" y="1203598"/>
            <a:ext cx="8036892" cy="3420790"/>
          </a:xfrm>
        </p:spPr>
        <p:txBody>
          <a:bodyPr>
            <a:normAutofit/>
          </a:bodyPr>
          <a:lstStyle/>
          <a:p>
            <a:r>
              <a:rPr lang="zh-CN" altLang="en-US" sz="3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3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Why</a:t>
            </a:r>
            <a:r>
              <a:rPr lang="zh-CN" altLang="en-US" sz="3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）为什么要执行外场测试</a:t>
            </a:r>
            <a:r>
              <a:rPr lang="zh-CN" altLang="en-US" sz="3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？</a:t>
            </a:r>
            <a:endParaRPr lang="en-US" altLang="zh-CN" sz="32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）项目流程需要</a:t>
            </a:r>
            <a:endParaRPr lang="en-US" altLang="zh-CN" sz="20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0"/>
            <a:r>
              <a:rPr lang="zh-CN" altLang="en-US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(Network Environment/Network </a:t>
            </a:r>
            <a:r>
              <a:rPr lang="en-US" altLang="zh-CN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Equipment</a:t>
            </a:r>
            <a:r>
              <a:rPr lang="zh-CN" altLang="en-US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（环境与设备）</a:t>
            </a:r>
            <a:r>
              <a:rPr lang="en-US" altLang="zh-CN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endParaRPr lang="zh-CN" altLang="en-US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0"/>
            <a:r>
              <a:rPr lang="zh-CN" altLang="en-US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lang="zh-CN" altLang="en-US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(Hardware/Software Test</a:t>
            </a:r>
            <a:r>
              <a:rPr lang="en-US" altLang="zh-CN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</a:p>
          <a:p>
            <a:r>
              <a:rPr lang="zh-CN" altLang="en-US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4</a:t>
            </a:r>
            <a:r>
              <a:rPr lang="zh-CN" altLang="en-US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(Market </a:t>
            </a:r>
            <a:r>
              <a:rPr lang="en-US" altLang="zh-CN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Evaluation</a:t>
            </a:r>
            <a:r>
              <a:rPr lang="zh-CN" altLang="en-US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（市场定位）</a:t>
            </a:r>
            <a:r>
              <a:rPr lang="en-US" altLang="zh-CN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</a:p>
          <a:p>
            <a:endParaRPr lang="en-US" altLang="zh-CN" sz="20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举例：香草冰淇林与汽车故障的故事</a:t>
            </a:r>
          </a:p>
          <a:p>
            <a:endParaRPr lang="zh-CN" altLang="en-US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0"/>
            <a:endParaRPr lang="zh-CN" altLang="en-US" sz="2000" dirty="0">
              <a:latin typeface="Tekton Pro" pitchFamily="34" charset="0"/>
              <a:ea typeface="华文新魏" panose="0201080004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>
                <a:ea typeface="微软雅黑"/>
              </a:rPr>
              <a:t>成都天软信息技术有限公司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CE31727-74EA-4656-B5AA-42822A54BE7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2018/5/25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60B1E3-9BA7-4BB6-B4B8-4148C81833D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233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251520" y="843558"/>
            <a:ext cx="8496944" cy="3888432"/>
          </a:xfrm>
        </p:spPr>
        <p:txBody>
          <a:bodyPr/>
          <a:lstStyle/>
          <a:p>
            <a:r>
              <a:rPr lang="zh-CN" altLang="en-US" sz="3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3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How</a:t>
            </a:r>
            <a:r>
              <a:rPr lang="zh-CN" altLang="en-US" sz="3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）如何</a:t>
            </a:r>
            <a:r>
              <a:rPr lang="zh-CN" altLang="en-US" sz="3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执行？</a:t>
            </a:r>
            <a:endParaRPr lang="en-US" altLang="zh-CN" sz="32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测试准备：软、硬件；前方测试</a:t>
            </a:r>
            <a:r>
              <a:rPr lang="zh-CN" altLang="en-US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准备及测试人员准备</a:t>
            </a:r>
            <a:endParaRPr lang="en-US" altLang="zh-CN" sz="20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测试</a:t>
            </a:r>
            <a:r>
              <a:rPr lang="zh-CN" altLang="en-US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四个场景</a:t>
            </a:r>
            <a:r>
              <a:rPr lang="zh-CN" altLang="en-US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  <a:r>
              <a:rPr lang="zh-CN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强信号测试、弱信号测试、动态测试、静态测试。</a:t>
            </a:r>
            <a:endParaRPr lang="en-US" altLang="zh-CN" sz="20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正常</a:t>
            </a:r>
            <a:r>
              <a:rPr lang="zh-CN" altLang="en-US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基本功能</a:t>
            </a:r>
            <a:r>
              <a:rPr lang="zh-CN" altLang="en-US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  <a:endParaRPr lang="en-US" altLang="zh-CN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0"/>
            <a:r>
              <a:rPr lang="zh-CN" altLang="en-US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r>
              <a:rPr lang="zh-CN" altLang="zh-CN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找</a:t>
            </a:r>
            <a:r>
              <a:rPr lang="zh-CN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网时间测试：静止强，弱、</a:t>
            </a:r>
            <a:r>
              <a:rPr lang="zh-CN" altLang="zh-CN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动态</a:t>
            </a:r>
            <a:endParaRPr lang="en-US" altLang="zh-CN" sz="20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0"/>
            <a:r>
              <a:rPr lang="zh-CN" altLang="en-US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r>
              <a:rPr lang="zh-CN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短消息测试</a:t>
            </a:r>
            <a:r>
              <a:rPr lang="zh-CN" altLang="zh-CN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：静止</a:t>
            </a:r>
            <a:r>
              <a:rPr lang="zh-CN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强，弱、</a:t>
            </a:r>
            <a:r>
              <a:rPr lang="zh-CN" altLang="zh-CN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动态</a:t>
            </a:r>
            <a:endParaRPr lang="en-US" altLang="zh-CN" sz="20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0"/>
            <a:r>
              <a:rPr lang="zh-CN" altLang="en-US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lang="zh-CN" altLang="en-US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r>
              <a:rPr lang="zh-CN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人体感应度</a:t>
            </a:r>
            <a:r>
              <a:rPr lang="zh-CN" altLang="zh-CN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测试</a:t>
            </a:r>
            <a:r>
              <a:rPr lang="zh-CN" altLang="en-US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：自感及后台命令</a:t>
            </a:r>
            <a:endParaRPr lang="en-US" altLang="zh-CN" sz="20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4</a:t>
            </a:r>
            <a:r>
              <a:rPr lang="zh-CN" altLang="en-US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SIM</a:t>
            </a:r>
            <a:r>
              <a:rPr lang="zh-CN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卡兼容性</a:t>
            </a:r>
            <a:r>
              <a:rPr lang="zh-CN" altLang="zh-CN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测试</a:t>
            </a:r>
            <a:endParaRPr lang="en-US" altLang="zh-CN" sz="20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0"/>
            <a:r>
              <a:rPr lang="zh-CN" altLang="en-US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5</a:t>
            </a:r>
            <a:r>
              <a:rPr lang="zh-CN" altLang="en-US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r>
              <a:rPr lang="en-US" altLang="zh-CN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USSD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Unstructured Supplementary Service Data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）即非结构化补充数据</a:t>
            </a:r>
            <a:r>
              <a:rPr lang="zh-CN" altLang="en-US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业务</a:t>
            </a:r>
            <a:endParaRPr lang="en-US" altLang="zh-CN" sz="1050" dirty="0" smtClean="0"/>
          </a:p>
          <a:p>
            <a:endParaRPr lang="zh-CN" altLang="en-US" sz="54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>
                <a:ea typeface="微软雅黑"/>
              </a:rPr>
              <a:t>成都天软信息技术有限公司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CE31727-74EA-4656-B5AA-42822A54BE7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2018/5/25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60B1E3-9BA7-4BB6-B4B8-4148C81833D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-1" y="182126"/>
            <a:ext cx="3851921" cy="567811"/>
            <a:chOff x="2520086" y="387424"/>
            <a:chExt cx="1547857" cy="478140"/>
          </a:xfr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grpSpPr>
        <p:sp>
          <p:nvSpPr>
            <p:cNvPr id="7" name="燕尾形 6"/>
            <p:cNvSpPr/>
            <p:nvPr/>
          </p:nvSpPr>
          <p:spPr>
            <a:xfrm flipH="1">
              <a:off x="3605798" y="387424"/>
              <a:ext cx="462145" cy="478140"/>
            </a:xfrm>
            <a:prstGeom prst="chevron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520086" y="387424"/>
              <a:ext cx="1329805" cy="478140"/>
            </a:xfrm>
            <a:prstGeom prst="rect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bIns="144000" rtlCol="0" anchor="ctr">
              <a:spAutoFit/>
            </a:bodyPr>
            <a:lstStyle/>
            <a:p>
              <a:pPr algn="ctr"/>
              <a:r>
                <a:rPr lang="en-US" altLang="zh-CN" b="1" dirty="0" smtClean="0">
                  <a:solidFill>
                    <a:prstClr val="white"/>
                  </a:solidFill>
                  <a:latin typeface="微软雅黑"/>
                </a:rPr>
                <a:t>How</a:t>
              </a:r>
              <a:endParaRPr lang="zh-CN" altLang="en-US" b="1" dirty="0">
                <a:solidFill>
                  <a:prstClr val="white"/>
                </a:solidFill>
                <a:latin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302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67358" y="987574"/>
            <a:ext cx="8036892" cy="3636814"/>
          </a:xfrm>
        </p:spPr>
        <p:txBody>
          <a:bodyPr/>
          <a:lstStyle/>
          <a:p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协议类测试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0"/>
            <a:r>
              <a:rPr lang="zh-CN" altLang="en-US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r>
              <a:rPr lang="zh-CN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小区切换：包括低速、中速和高速状态下的</a:t>
            </a:r>
            <a:r>
              <a:rPr lang="zh-CN" altLang="zh-CN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切换</a:t>
            </a:r>
            <a:endParaRPr lang="en-US" altLang="zh-CN" sz="20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r>
              <a:rPr lang="zh-CN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恢复找网：丢失网络情况下，恢复找网的</a:t>
            </a:r>
            <a:r>
              <a:rPr lang="zh-CN" altLang="zh-CN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能力</a:t>
            </a:r>
            <a:endParaRPr lang="en-US" altLang="zh-CN" sz="20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lang="zh-CN" altLang="en-US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r>
              <a:rPr lang="zh-CN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数据附着测试：自动拨号打开</a:t>
            </a:r>
          </a:p>
          <a:p>
            <a:pPr lvl="0"/>
            <a:r>
              <a:rPr lang="zh-CN" altLang="en-US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4</a:t>
            </a:r>
            <a:r>
              <a:rPr lang="zh-CN" altLang="en-US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WAP</a:t>
            </a:r>
            <a:r>
              <a:rPr lang="zh-CN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登录</a:t>
            </a:r>
            <a:r>
              <a:rPr lang="zh-CN" altLang="zh-CN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响应时间</a:t>
            </a:r>
            <a:endParaRPr lang="en-US" altLang="zh-CN" sz="20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0"/>
            <a:r>
              <a:rPr lang="zh-CN" altLang="en-US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5</a:t>
            </a:r>
            <a:r>
              <a:rPr lang="zh-CN" altLang="en-US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r>
              <a:rPr lang="zh-CN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其他增值</a:t>
            </a:r>
            <a:r>
              <a:rPr lang="zh-CN" altLang="zh-CN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业务主要</a:t>
            </a:r>
            <a:r>
              <a:rPr lang="zh-CN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是运营商需求相关</a:t>
            </a:r>
            <a:endParaRPr lang="en-US" altLang="zh-CN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 smtClean="0"/>
              <a:t>成都天软信息技术有限公司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772CA83-2EED-4D09-887E-C845568B1C99}" type="datetime1">
              <a:rPr lang="zh-CN" altLang="en-US" smtClean="0"/>
              <a:t>2018/5/25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60B1E3-9BA7-4BB6-B4B8-4148C81833D5}" type="slidenum">
              <a:rPr lang="zh-CN" altLang="en-US" smtClean="0"/>
              <a:t>5</a:t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-1" y="182126"/>
            <a:ext cx="3851921" cy="567811"/>
            <a:chOff x="2520086" y="387424"/>
            <a:chExt cx="1547857" cy="478140"/>
          </a:xfr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grpSpPr>
        <p:sp>
          <p:nvSpPr>
            <p:cNvPr id="8" name="燕尾形 7"/>
            <p:cNvSpPr/>
            <p:nvPr/>
          </p:nvSpPr>
          <p:spPr>
            <a:xfrm flipH="1">
              <a:off x="3605798" y="387424"/>
              <a:ext cx="462145" cy="478140"/>
            </a:xfrm>
            <a:prstGeom prst="chevron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2520086" y="387424"/>
              <a:ext cx="1329805" cy="478140"/>
            </a:xfrm>
            <a:prstGeom prst="rect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bIns="144000" rtlCol="0" anchor="ctr">
              <a:spAutoFit/>
            </a:bodyPr>
            <a:lstStyle/>
            <a:p>
              <a:pPr algn="ctr"/>
              <a:r>
                <a:rPr lang="en-US" altLang="zh-CN" b="1" dirty="0" smtClean="0">
                  <a:solidFill>
                    <a:prstClr val="white"/>
                  </a:solidFill>
                  <a:latin typeface="微软雅黑"/>
                </a:rPr>
                <a:t>How</a:t>
              </a:r>
              <a:endParaRPr lang="zh-CN" altLang="en-US" b="1" dirty="0">
                <a:solidFill>
                  <a:prstClr val="white"/>
                </a:solidFill>
                <a:latin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4625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251520" y="843558"/>
            <a:ext cx="8496944" cy="2448272"/>
          </a:xfrm>
        </p:spPr>
        <p:txBody>
          <a:bodyPr/>
          <a:lstStyle/>
          <a:p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重点场景关注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323528" y="1707655"/>
            <a:ext cx="8280722" cy="2736304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1.</a:t>
            </a:r>
            <a:r>
              <a:rPr lang="zh-CN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与不同厂家的基站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/</a:t>
            </a:r>
            <a:r>
              <a:rPr lang="zh-CN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交换厂家的兼容性（切换）</a:t>
            </a:r>
          </a:p>
          <a:p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2.</a:t>
            </a:r>
            <a:r>
              <a:rPr lang="zh-CN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与不同的移动通讯运营公司</a:t>
            </a:r>
          </a:p>
          <a:p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3.</a:t>
            </a:r>
            <a:r>
              <a:rPr lang="zh-CN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在城区、近郊、远郊</a:t>
            </a:r>
          </a:p>
          <a:p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4.</a:t>
            </a:r>
            <a:r>
              <a:rPr lang="zh-CN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在有无双频覆盖区域</a:t>
            </a:r>
          </a:p>
          <a:p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5.</a:t>
            </a:r>
            <a:r>
              <a:rPr lang="zh-CN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在固定、低速移动和高速移动中</a:t>
            </a:r>
          </a:p>
          <a:p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6.</a:t>
            </a:r>
            <a:r>
              <a:rPr lang="zh-CN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在移动中进行较长时间数据保持</a:t>
            </a:r>
          </a:p>
          <a:p>
            <a:endParaRPr lang="en-US" altLang="zh-CN" sz="11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>
                <a:ea typeface="微软雅黑"/>
              </a:rPr>
              <a:t>成都天软信息技术有限公司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CE31727-74EA-4656-B5AA-42822A54BE7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2018/5/25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60B1E3-9BA7-4BB6-B4B8-4148C81833D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-1" y="182126"/>
            <a:ext cx="3851921" cy="567811"/>
            <a:chOff x="2520086" y="387424"/>
            <a:chExt cx="1547857" cy="478140"/>
          </a:xfr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grpSpPr>
        <p:sp>
          <p:nvSpPr>
            <p:cNvPr id="7" name="燕尾形 6"/>
            <p:cNvSpPr/>
            <p:nvPr/>
          </p:nvSpPr>
          <p:spPr>
            <a:xfrm flipH="1">
              <a:off x="3605798" y="387424"/>
              <a:ext cx="462145" cy="478140"/>
            </a:xfrm>
            <a:prstGeom prst="chevron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520086" y="387424"/>
              <a:ext cx="1329805" cy="478140"/>
            </a:xfrm>
            <a:prstGeom prst="rect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bIns="144000" rtlCol="0" anchor="ctr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重点场景</a:t>
              </a:r>
              <a:r>
                <a:rPr lang="zh-CN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关注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771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569331" y="2247714"/>
            <a:ext cx="4241954" cy="540060"/>
          </a:xfrm>
        </p:spPr>
        <p:txBody>
          <a:bodyPr>
            <a:normAutofit fontScale="92500" lnSpcReduction="10000"/>
          </a:bodyPr>
          <a:lstStyle>
            <a:lvl1pPr marL="0" indent="0">
              <a:buNone/>
              <a:defRPr sz="3400" b="1" baseline="0">
                <a:solidFill>
                  <a:srgbClr val="3E3A39"/>
                </a:solidFill>
                <a:latin typeface="+mj-ea"/>
                <a:ea typeface="+mj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>
                <a:latin typeface="+mn-ea"/>
                <a:ea typeface="+mn-ea"/>
              </a:rPr>
              <a:t>THANK YOU !</a:t>
            </a:r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1"/>
          </p:nvPr>
        </p:nvSpPr>
        <p:spPr>
          <a:xfrm>
            <a:off x="4578518" y="2679762"/>
            <a:ext cx="4241954" cy="540060"/>
          </a:xfrm>
        </p:spPr>
        <p:txBody>
          <a:bodyPr>
            <a:normAutofit/>
          </a:bodyPr>
          <a:lstStyle>
            <a:lvl1pPr marL="0" indent="0">
              <a:buNone/>
              <a:defRPr sz="2400" b="0" i="0" baseline="0">
                <a:solidFill>
                  <a:srgbClr val="3E3A39"/>
                </a:solidFill>
                <a:latin typeface="+mj-ea"/>
                <a:ea typeface="+mj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感谢聆听</a:t>
            </a:r>
            <a:endParaRPr lang="en-US" alt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成都天软信息技术有限公司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AE0B3BF-4A47-41C4-A7D0-D68FF2BBA75D}" type="datetime1">
              <a:rPr lang="zh-CN" altLang="en-US" smtClean="0"/>
              <a:t>2018/5/25</a:t>
            </a:fld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60B1E3-9BA7-4BB6-B4B8-4148C81833D5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06177"/>
  <p:tag name="KSO_WM_TEMPLATE_OUTLINE_ID" val="15"/>
  <p:tag name="KSO_WM_TEMPLATE_SCENE_ID" val="1"/>
  <p:tag name="KSO_WM_TEMPLATE_JOB_ID" val="2"/>
  <p:tag name="KSO_WM_TEMPLATE_TOPIC_DEFAULT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质朴">
  <a:themeElements>
    <a:clrScheme name="质朴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质朴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质朴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10306</TotalTime>
  <Words>419</Words>
  <Application>Microsoft Office PowerPoint</Application>
  <PresentationFormat>全屏显示(16:9)</PresentationFormat>
  <Paragraphs>81</Paragraphs>
  <Slides>8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质朴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skysoft</dc:creator>
  <cp:lastModifiedBy>skysoft</cp:lastModifiedBy>
  <cp:revision>633</cp:revision>
  <dcterms:created xsi:type="dcterms:W3CDTF">2016-05-17T03:47:00Z</dcterms:created>
  <dcterms:modified xsi:type="dcterms:W3CDTF">2018-05-25T03:05:58Z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2</vt:lpwstr>
  </property>
  <property fmtid="{D5CDD505-2E9C-101B-9397-08002B2CF9AE}" pid="3" name="KSOProductBuildVer">
    <vt:lpwstr>2052-10.1.0.7022</vt:lpwstr>
  </property>
</Properties>
</file>